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4"/>
  </p:sldMasterIdLst>
  <p:notesMasterIdLst>
    <p:notesMasterId r:id="rId30"/>
  </p:notesMasterIdLst>
  <p:handoutMasterIdLst>
    <p:handoutMasterId r:id="rId31"/>
  </p:handoutMasterIdLst>
  <p:sldIdLst>
    <p:sldId id="314" r:id="rId5"/>
    <p:sldId id="418" r:id="rId6"/>
    <p:sldId id="378" r:id="rId7"/>
    <p:sldId id="395" r:id="rId8"/>
    <p:sldId id="396" r:id="rId9"/>
    <p:sldId id="408" r:id="rId10"/>
    <p:sldId id="409" r:id="rId11"/>
    <p:sldId id="415" r:id="rId12"/>
    <p:sldId id="412" r:id="rId13"/>
    <p:sldId id="413" r:id="rId14"/>
    <p:sldId id="410" r:id="rId15"/>
    <p:sldId id="411" r:id="rId16"/>
    <p:sldId id="398" r:id="rId17"/>
    <p:sldId id="399" r:id="rId18"/>
    <p:sldId id="400" r:id="rId19"/>
    <p:sldId id="416" r:id="rId20"/>
    <p:sldId id="401" r:id="rId21"/>
    <p:sldId id="402" r:id="rId22"/>
    <p:sldId id="403" r:id="rId23"/>
    <p:sldId id="404" r:id="rId24"/>
    <p:sldId id="405" r:id="rId25"/>
    <p:sldId id="406" r:id="rId26"/>
    <p:sldId id="407" r:id="rId27"/>
    <p:sldId id="417" r:id="rId28"/>
    <p:sldId id="41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n" initials="D" lastIdx="24" clrIdx="0"/>
  <p:cmAuthor id="1" name="donelled" initials="dve" lastIdx="1" clrIdx="1"/>
  <p:cmAuthor id="2" name="David Stevens" initials="DS" lastIdx="10" clrIdx="2"/>
  <p:cmAuthor id="3" name="Don Vincent Elledge" initials="DVE" lastIdx="2" clrIdx="3"/>
  <p:cmAuthor id="4" name="Roin Z. Nance" initials="RZN" lastIdx="1" clrIdx="4"/>
  <p:cmAuthor id="5" name="dvelledge" initials="d" lastIdx="6" clrIdx="5"/>
  <p:cmAuthor id="6" name="Dave Stevens" initials="DS" lastIdx="1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71BC"/>
    <a:srgbClr val="2B2B35"/>
    <a:srgbClr val="6545B5"/>
    <a:srgbClr val="363644"/>
    <a:srgbClr val="3F9B11"/>
    <a:srgbClr val="45AA12"/>
    <a:srgbClr val="F44110"/>
    <a:srgbClr val="FF3701"/>
    <a:srgbClr val="F75421"/>
    <a:srgbClr val="4141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9" autoAdjust="0"/>
    <p:restoredTop sz="55786" autoAdjust="0"/>
  </p:normalViewPr>
  <p:slideViewPr>
    <p:cSldViewPr>
      <p:cViewPr varScale="1">
        <p:scale>
          <a:sx n="132" d="100"/>
          <a:sy n="132" d="100"/>
        </p:scale>
        <p:origin x="930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52" y="-84"/>
      </p:cViewPr>
      <p:guideLst>
        <p:guide orient="horz" pos="2880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A21D5-1CFC-479B-BC6B-A66796871CE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C0494-F91F-49DF-84C0-983B8982E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00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C6239-23F7-429A-BE00-0B93CD59F278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F1398-9E64-4FD2-845B-B05E4C7E8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24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F1398-9E64-4FD2-845B-B05E4C7E86D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63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AF7553-8600-411B-822D-53B124468E7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13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F1398-9E64-4FD2-845B-B05E4C7E86D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068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use it in production on some very</a:t>
            </a:r>
            <a:r>
              <a:rPr lang="en-US" baseline="0" dirty="0" smtClean="0"/>
              <a:t> large deployments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BD11D-AA05-48FB-AF87-C7B983D165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26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17150"/>
          </a:xfrm>
        </p:spPr>
        <p:txBody>
          <a:bodyPr>
            <a:noAutofit/>
          </a:bodyPr>
          <a:lstStyle>
            <a:lvl1pPr>
              <a:lnSpc>
                <a:spcPct val="92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 marL="796925" indent="-339725">
              <a:lnSpc>
                <a:spcPct val="92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2pPr>
            <a:lvl3pPr>
              <a:lnSpc>
                <a:spcPct val="92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662849"/>
            <a:ext cx="8229600" cy="618631"/>
          </a:xfrm>
        </p:spPr>
        <p:txBody>
          <a:bodyPr>
            <a:spAutoFit/>
          </a:bodyPr>
          <a:lstStyle>
            <a:lvl1pPr>
              <a:defRPr b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0475" y="6500930"/>
            <a:ext cx="636567" cy="2616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1050">
                <a:solidFill>
                  <a:srgbClr val="363644"/>
                </a:solidFill>
                <a:latin typeface="+mn-lt"/>
                <a:ea typeface="Segoe UI Symbol" pitchFamily="34" charset="0"/>
              </a:defRPr>
            </a:lvl1pPr>
          </a:lstStyle>
          <a:p>
            <a:fld id="{975BAD0B-FD24-450E-B802-C82CC5A643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62849"/>
            <a:ext cx="8229600" cy="6186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0475" y="6500930"/>
            <a:ext cx="636567" cy="2616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1050">
                <a:solidFill>
                  <a:srgbClr val="363644"/>
                </a:solidFill>
                <a:latin typeface="+mn-lt"/>
                <a:ea typeface="Segoe UI Symbol" pitchFamily="34" charset="0"/>
              </a:defRPr>
            </a:lvl1pPr>
          </a:lstStyle>
          <a:p>
            <a:fld id="{975BAD0B-FD24-450E-B802-C82CC5A643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0475" y="6500930"/>
            <a:ext cx="636567" cy="2616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1050">
                <a:solidFill>
                  <a:srgbClr val="363644"/>
                </a:solidFill>
                <a:latin typeface="+mn-lt"/>
                <a:ea typeface="Segoe UI Symbol" pitchFamily="34" charset="0"/>
              </a:defRPr>
            </a:lvl1pPr>
          </a:lstStyle>
          <a:p>
            <a:fld id="{975BAD0B-FD24-450E-B802-C82CC5A643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0475" y="6500930"/>
            <a:ext cx="636567" cy="2616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1050">
                <a:solidFill>
                  <a:schemeClr val="tx2"/>
                </a:solidFill>
                <a:latin typeface="+mn-lt"/>
                <a:ea typeface="Segoe UI Symbol" pitchFamily="34" charset="0"/>
              </a:defRPr>
            </a:lvl1pPr>
          </a:lstStyle>
          <a:p>
            <a:fld id="{975BAD0B-FD24-450E-B802-C82CC5A643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645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rgbClr val="363644"/>
                </a:solidFill>
              </a:defRPr>
            </a:lvl3pPr>
            <a:lvl4pPr>
              <a:defRPr sz="1800">
                <a:solidFill>
                  <a:srgbClr val="363644"/>
                </a:solidFill>
              </a:defRPr>
            </a:lvl4pPr>
            <a:lvl5pPr>
              <a:defRPr sz="1800">
                <a:solidFill>
                  <a:srgbClr val="36364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rgbClr val="363644"/>
                </a:solidFill>
              </a:defRPr>
            </a:lvl3pPr>
            <a:lvl4pPr>
              <a:defRPr sz="1800">
                <a:solidFill>
                  <a:srgbClr val="363644"/>
                </a:solidFill>
              </a:defRPr>
            </a:lvl4pPr>
            <a:lvl5pPr>
              <a:defRPr sz="1800">
                <a:solidFill>
                  <a:srgbClr val="36364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0475" y="6500930"/>
            <a:ext cx="636567" cy="2616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1050">
                <a:solidFill>
                  <a:srgbClr val="363644"/>
                </a:solidFill>
                <a:latin typeface="+mn-lt"/>
                <a:ea typeface="Segoe UI Symbol" pitchFamily="34" charset="0"/>
              </a:defRPr>
            </a:lvl1pPr>
          </a:lstStyle>
          <a:p>
            <a:fld id="{975BAD0B-FD24-450E-B802-C82CC5A643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507831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29902"/>
            <a:ext cx="7772400" cy="276999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E769260-6955-D742-8AA0-7EB2C76984C6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1956"/>
            <a:ext cx="2133600" cy="253916"/>
          </a:xfrm>
          <a:prstGeom prst="rect">
            <a:avLst/>
          </a:prstGeom>
        </p:spPr>
        <p:txBody>
          <a:bodyPr/>
          <a:lstStyle/>
          <a:p>
            <a:fld id="{C6C67E98-4813-B944-ADE4-59A52026D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2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dgile_powerpoint-v3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8044706" y="202981"/>
            <a:ext cx="765538" cy="4992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2849"/>
            <a:ext cx="8229600" cy="6186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17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1"/>
            <a:ext cx="7682806" cy="202980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0475" y="6500930"/>
            <a:ext cx="636567" cy="2616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1050">
                <a:solidFill>
                  <a:schemeClr val="tx2"/>
                </a:solidFill>
                <a:latin typeface="+mn-lt"/>
                <a:ea typeface="Segoe UI Symbol" pitchFamily="34" charset="0"/>
              </a:defRPr>
            </a:lvl1pPr>
          </a:lstStyle>
          <a:p>
            <a:fld id="{975BAD0B-FD24-450E-B802-C82CC5A6431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89843" y="6424590"/>
            <a:ext cx="8564315" cy="0"/>
          </a:xfrm>
          <a:prstGeom prst="line">
            <a:avLst/>
          </a:prstGeom>
          <a:ln w="9525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2"/>
          <p:cNvSpPr txBox="1">
            <a:spLocks/>
          </p:cNvSpPr>
          <p:nvPr userDrawn="1"/>
        </p:nvSpPr>
        <p:spPr>
          <a:xfrm>
            <a:off x="309045" y="6508624"/>
            <a:ext cx="2606804" cy="253916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50" kern="1200" dirty="0" smtClean="0">
                <a:solidFill>
                  <a:srgbClr val="414151"/>
                </a:solidFill>
                <a:latin typeface="+mn-lt"/>
                <a:ea typeface="Segoe UI Symbol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2"/>
                </a:solidFill>
              </a:rPr>
              <a:t>© 2013 Edgile, Inc. – All Rights Reserved 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9" r:id="rId2"/>
    <p:sldLayoutId id="2147483708" r:id="rId3"/>
    <p:sldLayoutId id="2147483710" r:id="rId4"/>
    <p:sldLayoutId id="2147483707" r:id="rId5"/>
    <p:sldLayoutId id="2147483711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0" kern="1200">
          <a:solidFill>
            <a:schemeClr val="accent6"/>
          </a:solidFill>
          <a:effectLst/>
          <a:latin typeface="+mj-lt"/>
          <a:ea typeface="+mj-ea"/>
          <a:cs typeface="+mj-cs"/>
        </a:defRPr>
      </a:lvl1pPr>
    </p:titleStyle>
    <p:bodyStyle>
      <a:lvl1pPr marL="290513" indent="-290513" algn="l" defTabSz="914400" rtl="0" eaLnBrk="1" latinLnBrk="0" hangingPunct="1">
        <a:lnSpc>
          <a:spcPct val="92000"/>
        </a:lnSpc>
        <a:spcBef>
          <a:spcPts val="400"/>
        </a:spcBef>
        <a:spcAft>
          <a:spcPts val="400"/>
        </a:spcAft>
        <a:buClr>
          <a:schemeClr val="accent1"/>
        </a:buClr>
        <a:buFont typeface="Wingdings" pitchFamily="2" charset="2"/>
        <a:buChar char="§"/>
        <a:defRPr sz="3000" b="0" kern="1200">
          <a:solidFill>
            <a:schemeClr val="tx2"/>
          </a:solidFill>
          <a:latin typeface="+mn-lt"/>
          <a:ea typeface="Segoe UI Symbol" pitchFamily="34" charset="0"/>
          <a:cs typeface="+mn-cs"/>
        </a:defRPr>
      </a:lvl1pPr>
      <a:lvl2pPr marL="796925" indent="-339725" algn="l" defTabSz="914400" rtl="0" eaLnBrk="1" latinLnBrk="0" hangingPunct="1">
        <a:lnSpc>
          <a:spcPct val="92000"/>
        </a:lnSpc>
        <a:spcBef>
          <a:spcPts val="0"/>
        </a:spcBef>
        <a:spcAft>
          <a:spcPts val="400"/>
        </a:spcAft>
        <a:buClr>
          <a:schemeClr val="accent1"/>
        </a:buClr>
        <a:buFont typeface="Segoe UI" pitchFamily="34" charset="0"/>
        <a:buChar char="–"/>
        <a:defRPr sz="2600" b="0" kern="1200">
          <a:solidFill>
            <a:schemeClr val="tx2"/>
          </a:solidFill>
          <a:latin typeface="+mn-lt"/>
          <a:ea typeface="Segoe UI Symbol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2000"/>
        </a:lnSpc>
        <a:spcBef>
          <a:spcPts val="0"/>
        </a:spcBef>
        <a:spcAft>
          <a:spcPts val="400"/>
        </a:spcAft>
        <a:buClr>
          <a:schemeClr val="accent1"/>
        </a:buClr>
        <a:buFont typeface="Segoe UI" pitchFamily="34" charset="0"/>
        <a:buChar char="–"/>
        <a:defRPr sz="2200" b="0" kern="1200">
          <a:solidFill>
            <a:schemeClr val="tx2"/>
          </a:solidFill>
          <a:latin typeface="+mn-lt"/>
          <a:ea typeface="Segoe UI Symbol" pitchFamily="34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882"/>
            <a:ext cx="9144000" cy="32203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8569" y="3981655"/>
            <a:ext cx="6789936" cy="590931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>
                <a:solidFill>
                  <a:schemeClr val="accent6"/>
                </a:solidFill>
                <a:latin typeface="+mj-lt"/>
              </a:rPr>
              <a:t>FIM Workflows with PowerShell</a:t>
            </a:r>
            <a:endParaRPr lang="en-US" sz="36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8569" y="4638611"/>
            <a:ext cx="3729675" cy="754053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>
              <a:lnSpc>
                <a:spcPct val="95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2"/>
                </a:solidFill>
              </a:rPr>
              <a:t>Presented by </a:t>
            </a:r>
            <a:r>
              <a:rPr lang="en-US" sz="2400" dirty="0" smtClean="0">
                <a:solidFill>
                  <a:schemeClr val="tx2"/>
                </a:solidFill>
              </a:rPr>
              <a:t>Craig Martin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95000"/>
              </a:lnSpc>
              <a:spcAft>
                <a:spcPts val="600"/>
              </a:spcAft>
            </a:pPr>
            <a:r>
              <a:rPr lang="en-US" sz="1600" dirty="0" smtClean="0">
                <a:solidFill>
                  <a:schemeClr val="tx2"/>
                </a:solidFill>
              </a:rPr>
              <a:t>October 2013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6478" y="124459"/>
            <a:ext cx="4243469" cy="253916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defRPr/>
            </a:pPr>
            <a:r>
              <a:rPr lang="en-US" sz="1050" dirty="0">
                <a:solidFill>
                  <a:schemeClr val="tx2"/>
                </a:solidFill>
              </a:rPr>
              <a:t>Identity </a:t>
            </a:r>
            <a:r>
              <a:rPr lang="en-US" sz="1050" dirty="0" smtClean="0">
                <a:solidFill>
                  <a:schemeClr val="tx2"/>
                </a:solidFill>
              </a:rPr>
              <a:t>Management  </a:t>
            </a:r>
            <a:r>
              <a:rPr lang="en-US" sz="1050" dirty="0">
                <a:solidFill>
                  <a:schemeClr val="tx2"/>
                </a:solidFill>
              </a:rPr>
              <a:t>| </a:t>
            </a:r>
            <a:r>
              <a:rPr lang="en-US" sz="1050" dirty="0" smtClean="0">
                <a:solidFill>
                  <a:schemeClr val="tx2"/>
                </a:solidFill>
              </a:rPr>
              <a:t> Data Protection  |  </a:t>
            </a:r>
            <a:r>
              <a:rPr lang="en-US" sz="1050" dirty="0">
                <a:solidFill>
                  <a:schemeClr val="tx2"/>
                </a:solidFill>
              </a:rPr>
              <a:t>Authentication Strategies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-11876" y="3646178"/>
            <a:ext cx="9155876" cy="0"/>
          </a:xfrm>
          <a:prstGeom prst="line">
            <a:avLst/>
          </a:prstGeom>
          <a:ln w="101600">
            <a:solidFill>
              <a:srgbClr val="515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-3469" y="390882"/>
            <a:ext cx="9140531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edgile_powerpoint-v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76382" y="6138517"/>
            <a:ext cx="833862" cy="5438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30" y="6181623"/>
            <a:ext cx="2447735" cy="533942"/>
          </a:xfrm>
          <a:prstGeom prst="rect">
            <a:avLst/>
          </a:prstGeom>
        </p:spPr>
      </p:pic>
      <p:sp>
        <p:nvSpPr>
          <p:cNvPr id="24" name="Footer Placeholder 2"/>
          <p:cNvSpPr txBox="1">
            <a:spLocks/>
          </p:cNvSpPr>
          <p:nvPr/>
        </p:nvSpPr>
        <p:spPr>
          <a:xfrm>
            <a:off x="3803900" y="6456152"/>
            <a:ext cx="2606804" cy="253916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50" kern="1200" dirty="0" smtClean="0">
                <a:solidFill>
                  <a:srgbClr val="414151"/>
                </a:solidFill>
                <a:latin typeface="+mn-lt"/>
                <a:ea typeface="Segoe UI Symbol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tx2"/>
                </a:solidFill>
              </a:rPr>
              <a:t>© 2013 Edgile, Inc. – All Rights Reserved 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team already has WF/C# skills</a:t>
            </a:r>
          </a:p>
          <a:p>
            <a:r>
              <a:rPr lang="en-US" dirty="0" smtClean="0"/>
              <a:t>You need the FIM building block activities</a:t>
            </a:r>
          </a:p>
          <a:p>
            <a:r>
              <a:rPr lang="en-US" dirty="0" smtClean="0"/>
              <a:t>Performance penalty of a PowerShell WF is not acceptable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99700"/>
            <a:ext cx="8229600" cy="1144929"/>
          </a:xfrm>
        </p:spPr>
        <p:txBody>
          <a:bodyPr/>
          <a:lstStyle/>
          <a:p>
            <a:r>
              <a:rPr lang="en-US" dirty="0" smtClean="0"/>
              <a:t>Why –not PowerShell Workflow Scripts?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5BAD0B-FD24-450E-B802-C82CC5A6431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402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Pretty much anything PowerShell will let you do (limited mostly by your imagination)</a:t>
            </a:r>
          </a:p>
          <a:p>
            <a:r>
              <a:rPr lang="en-US" dirty="0" smtClean="0"/>
              <a:t>Integrate with Active Directory</a:t>
            </a:r>
          </a:p>
          <a:p>
            <a:r>
              <a:rPr lang="en-US" dirty="0"/>
              <a:t>Integrate with </a:t>
            </a:r>
            <a:r>
              <a:rPr lang="en-US" dirty="0" smtClean="0"/>
              <a:t>O365</a:t>
            </a:r>
          </a:p>
          <a:p>
            <a:r>
              <a:rPr lang="en-US" dirty="0" smtClean="0"/>
              <a:t>Integrate with the FIM Service</a:t>
            </a:r>
          </a:p>
          <a:p>
            <a:pPr lvl="1"/>
            <a:r>
              <a:rPr lang="en-US" dirty="0" smtClean="0"/>
              <a:t>For example, using the FIM PowerShell Module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do from that script?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5BAD0B-FD24-450E-B802-C82CC5A6431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328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Authentication Activities</a:t>
            </a:r>
          </a:p>
          <a:p>
            <a:r>
              <a:rPr lang="en-US" dirty="0" smtClean="0"/>
              <a:t>Collateral FIM Requests</a:t>
            </a:r>
          </a:p>
          <a:p>
            <a:r>
              <a:rPr lang="en-US" dirty="0" smtClean="0"/>
              <a:t>FIM Impersonation</a:t>
            </a:r>
          </a:p>
          <a:p>
            <a:r>
              <a:rPr lang="en-US" dirty="0" smtClean="0"/>
              <a:t>Custom Approvals</a:t>
            </a:r>
          </a:p>
          <a:p>
            <a:r>
              <a:rPr lang="en-US" dirty="0" smtClean="0"/>
              <a:t>*Use .NET Framework 4.0 and above</a:t>
            </a:r>
          </a:p>
          <a:p>
            <a:r>
              <a:rPr lang="en-US" dirty="0" smtClean="0"/>
              <a:t>*Use PowerShell V3+ modules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*workaround is to use </a:t>
            </a:r>
            <a:r>
              <a:rPr lang="en-US" dirty="0" err="1" smtClean="0"/>
              <a:t>WinRM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can’t you do from that script?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5BAD0B-FD24-450E-B802-C82CC5A6431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433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AuthZ</a:t>
            </a:r>
            <a:r>
              <a:rPr lang="en-US" dirty="0" smtClean="0"/>
              <a:t> WF Sample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5BAD0B-FD24-450E-B802-C82CC5A6431E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734014"/>
              </p:ext>
            </p:extLst>
          </p:nvPr>
        </p:nvGraphicFramePr>
        <p:xfrm>
          <a:off x="0" y="1360487"/>
          <a:ext cx="9144000" cy="483010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9144000"/>
              </a:tblGrid>
              <a:tr h="395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3442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</a:t>
                      </a:r>
                    </a:p>
                    <a:p>
                      <a:r>
                        <a:rPr lang="en-US" sz="4400" dirty="0" smtClean="0">
                          <a:solidFill>
                            <a:srgbClr val="00008B"/>
                          </a:solidFill>
                          <a:latin typeface="Lucida Console" panose="020B0609040504020204" pitchFamily="49" charset="0"/>
                        </a:rPr>
                        <a:t>throw</a:t>
                      </a:r>
                      <a:r>
                        <a:rPr lang="en-US" sz="44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  <a:r>
                        <a:rPr lang="en-US" sz="4400" dirty="0" smtClean="0">
                          <a:solidFill>
                            <a:srgbClr val="8B0000"/>
                          </a:solidFill>
                          <a:latin typeface="Lucida Console" panose="020B0609040504020204" pitchFamily="49" charset="0"/>
                        </a:rPr>
                        <a:t>"Solve My Riddle!"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08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the Workflow in FIM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5BAD0B-FD24-450E-B802-C82CC5A6431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15" y="1281480"/>
            <a:ext cx="7983860" cy="508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2849"/>
            <a:ext cx="8229600" cy="618631"/>
          </a:xfrm>
        </p:spPr>
        <p:txBody>
          <a:bodyPr/>
          <a:lstStyle/>
          <a:p>
            <a:r>
              <a:rPr lang="en-US" dirty="0" smtClean="0"/>
              <a:t>View a FIM Request that hit </a:t>
            </a:r>
            <a:r>
              <a:rPr lang="en-US" dirty="0" err="1" smtClean="0"/>
              <a:t>AuthZ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5BAD0B-FD24-450E-B802-C82CC5A6431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40" y="1281480"/>
            <a:ext cx="7880575" cy="50391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13345" y="4120290"/>
            <a:ext cx="2381110" cy="422455"/>
          </a:xfrm>
          <a:prstGeom prst="rect">
            <a:avLst/>
          </a:prstGeom>
          <a:noFill/>
          <a:ln w="38100">
            <a:solidFill>
              <a:srgbClr val="3E71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0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AuthZ</a:t>
            </a:r>
            <a:r>
              <a:rPr lang="en-US" dirty="0" smtClean="0"/>
              <a:t> Workflows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7E98-4813-B944-ADE4-59A52026DA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4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 FIM Request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5BAD0B-FD24-450E-B802-C82CC5A6431E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2415256"/>
              </p:ext>
            </p:extLst>
          </p:nvPr>
        </p:nvGraphicFramePr>
        <p:xfrm>
          <a:off x="0" y="1640052"/>
          <a:ext cx="9144000" cy="4784540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4379975"/>
                <a:gridCol w="4764025"/>
              </a:tblGrid>
              <a:tr h="745645">
                <a:tc>
                  <a:txBody>
                    <a:bodyPr/>
                    <a:lstStyle/>
                    <a:p>
                      <a:r>
                        <a:rPr lang="en-US" sz="3600" dirty="0"/>
                        <a:t>Property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Description </a:t>
                      </a:r>
                    </a:p>
                  </a:txBody>
                  <a:tcPr anchor="ctr"/>
                </a:tc>
              </a:tr>
              <a:tr h="807779">
                <a:tc>
                  <a:txBody>
                    <a:bodyPr/>
                    <a:lstStyle/>
                    <a:p>
                      <a:r>
                        <a:rPr lang="en-US" sz="2000" dirty="0"/>
                        <a:t>$</a:t>
                      </a:r>
                      <a:r>
                        <a:rPr lang="en-US" sz="2000" dirty="0" err="1"/>
                        <a:t>fimwf.</a:t>
                      </a:r>
                      <a:r>
                        <a:rPr lang="en-US" sz="2400" b="1" dirty="0" err="1"/>
                        <a:t>RequestID</a:t>
                      </a:r>
                      <a:r>
                        <a:rPr lang="en-US" sz="20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The GUID of the Request object in FIM</a:t>
                      </a:r>
                    </a:p>
                  </a:txBody>
                  <a:tcPr anchor="ctr"/>
                </a:tc>
              </a:tr>
              <a:tr h="807779">
                <a:tc>
                  <a:txBody>
                    <a:bodyPr/>
                    <a:lstStyle/>
                    <a:p>
                      <a:r>
                        <a:rPr lang="en-US" sz="2000" dirty="0"/>
                        <a:t>$</a:t>
                      </a:r>
                      <a:r>
                        <a:rPr lang="en-US" sz="2000" dirty="0" err="1"/>
                        <a:t>fimwf.</a:t>
                      </a:r>
                      <a:r>
                        <a:rPr lang="en-US" sz="2400" b="1" dirty="0" err="1"/>
                        <a:t>TargetID</a:t>
                      </a:r>
                      <a:r>
                        <a:rPr lang="en-US" sz="20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The GUID of the FIM object being acted on</a:t>
                      </a:r>
                    </a:p>
                  </a:txBody>
                  <a:tcPr anchor="ctr"/>
                </a:tc>
              </a:tr>
              <a:tr h="807779">
                <a:tc>
                  <a:txBody>
                    <a:bodyPr/>
                    <a:lstStyle/>
                    <a:p>
                      <a:r>
                        <a:rPr lang="en-US" sz="2000" dirty="0"/>
                        <a:t>$</a:t>
                      </a:r>
                      <a:r>
                        <a:rPr lang="en-US" sz="2000" dirty="0" err="1"/>
                        <a:t>fimwf.</a:t>
                      </a:r>
                      <a:r>
                        <a:rPr lang="en-US" sz="2400" b="1" dirty="0" err="1"/>
                        <a:t>ActorID</a:t>
                      </a:r>
                      <a:r>
                        <a:rPr lang="en-US" sz="20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The GUID of the FIM object that submitted the Request</a:t>
                      </a:r>
                    </a:p>
                  </a:txBody>
                  <a:tcPr anchor="ctr"/>
                </a:tc>
              </a:tr>
              <a:tr h="807779">
                <a:tc>
                  <a:txBody>
                    <a:bodyPr/>
                    <a:lstStyle/>
                    <a:p>
                      <a:r>
                        <a:rPr lang="en-US" sz="2000" dirty="0"/>
                        <a:t>$</a:t>
                      </a:r>
                      <a:r>
                        <a:rPr lang="en-US" sz="2000" dirty="0" err="1"/>
                        <a:t>fimwf.</a:t>
                      </a:r>
                      <a:r>
                        <a:rPr lang="en-US" sz="2400" b="1" dirty="0" err="1"/>
                        <a:t>WorkflowDefinitionID</a:t>
                      </a:r>
                      <a:r>
                        <a:rPr lang="en-US" sz="20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The GUID of the Workflow being executed</a:t>
                      </a:r>
                    </a:p>
                  </a:txBody>
                  <a:tcPr anchor="ctr"/>
                </a:tc>
              </a:tr>
              <a:tr h="807779">
                <a:tc>
                  <a:txBody>
                    <a:bodyPr/>
                    <a:lstStyle/>
                    <a:p>
                      <a:r>
                        <a:rPr lang="en-US" sz="2000" dirty="0"/>
                        <a:t>$</a:t>
                      </a:r>
                      <a:r>
                        <a:rPr lang="en-US" sz="2000" dirty="0" err="1"/>
                        <a:t>fimwf.</a:t>
                      </a:r>
                      <a:r>
                        <a:rPr lang="en-US" sz="2400" b="1" dirty="0" err="1"/>
                        <a:t>WorkflowDictionary</a:t>
                      </a:r>
                      <a:r>
                        <a:rPr lang="en-US" sz="20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The dictionary of items for the current Request phase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67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FIM Request Details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5BAD0B-FD24-450E-B802-C82CC5A6431E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8839928"/>
              </p:ext>
            </p:extLst>
          </p:nvPr>
        </p:nvGraphicFramePr>
        <p:xfrm>
          <a:off x="0" y="1497834"/>
          <a:ext cx="9144000" cy="4926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81623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MyPowerShellWorkflow.PS1</a:t>
                      </a:r>
                      <a:endParaRPr lang="en-US" sz="2800" dirty="0"/>
                    </a:p>
                  </a:txBody>
                  <a:tcPr anchor="ctr"/>
                </a:tc>
              </a:tr>
              <a:tr h="411052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### Get the GUID of the Request object in FIM</a:t>
                      </a:r>
                      <a:endParaRPr lang="en-US" sz="16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600" dirty="0" smtClean="0">
                          <a:solidFill>
                            <a:srgbClr val="FF4500"/>
                          </a:solidFill>
                          <a:latin typeface="Lucida Console" panose="020B0609040504020204" pitchFamily="49" charset="0"/>
                        </a:rPr>
                        <a:t>$</a:t>
                      </a:r>
                      <a:r>
                        <a:rPr lang="en-US" sz="1600" dirty="0" err="1" smtClean="0">
                          <a:solidFill>
                            <a:srgbClr val="FF4500"/>
                          </a:solidFill>
                          <a:latin typeface="Lucida Console" panose="020B0609040504020204" pitchFamily="49" charset="0"/>
                        </a:rPr>
                        <a:t>fimwf</a:t>
                      </a:r>
                      <a:r>
                        <a:rPr lang="en-US" sz="1600" dirty="0" err="1" smtClean="0">
                          <a:solidFill>
                            <a:srgbClr val="A9A9A9"/>
                          </a:solidFill>
                          <a:latin typeface="Lucida Console" panose="020B0609040504020204" pitchFamily="49" charset="0"/>
                        </a:rPr>
                        <a:t>.</a:t>
                      </a:r>
                      <a:r>
                        <a:rPr lang="en-US" sz="1600" b="1" dirty="0" err="1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RequestID</a:t>
                      </a:r>
                      <a:endParaRPr lang="en-US" sz="1600" b="1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endParaRPr lang="en-US" sz="16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6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### Get the GUID of the FIM object being acted on</a:t>
                      </a:r>
                      <a:endParaRPr lang="en-US" sz="16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600" dirty="0" smtClean="0">
                          <a:solidFill>
                            <a:srgbClr val="FF4500"/>
                          </a:solidFill>
                          <a:latin typeface="Lucida Console" panose="020B0609040504020204" pitchFamily="49" charset="0"/>
                        </a:rPr>
                        <a:t>$</a:t>
                      </a:r>
                      <a:r>
                        <a:rPr lang="en-US" sz="1600" dirty="0" err="1" smtClean="0">
                          <a:solidFill>
                            <a:srgbClr val="FF4500"/>
                          </a:solidFill>
                          <a:latin typeface="Lucida Console" panose="020B0609040504020204" pitchFamily="49" charset="0"/>
                        </a:rPr>
                        <a:t>fimwf</a:t>
                      </a:r>
                      <a:r>
                        <a:rPr lang="en-US" sz="1600" dirty="0" err="1" smtClean="0">
                          <a:solidFill>
                            <a:srgbClr val="A9A9A9"/>
                          </a:solidFill>
                          <a:latin typeface="Lucida Console" panose="020B0609040504020204" pitchFamily="49" charset="0"/>
                        </a:rPr>
                        <a:t>.</a:t>
                      </a:r>
                      <a:r>
                        <a:rPr lang="en-US" sz="1600" b="1" dirty="0" err="1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TargetID</a:t>
                      </a:r>
                      <a:endParaRPr lang="en-US" sz="1600" b="1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endParaRPr lang="en-US" sz="16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6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### Get the GUID of the FIM object that submitted the Request</a:t>
                      </a:r>
                      <a:endParaRPr lang="en-US" sz="16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600" dirty="0" smtClean="0">
                          <a:solidFill>
                            <a:srgbClr val="FF4500"/>
                          </a:solidFill>
                          <a:latin typeface="Lucida Console" panose="020B0609040504020204" pitchFamily="49" charset="0"/>
                        </a:rPr>
                        <a:t>$</a:t>
                      </a:r>
                      <a:r>
                        <a:rPr lang="en-US" sz="1600" dirty="0" err="1" smtClean="0">
                          <a:solidFill>
                            <a:srgbClr val="FF4500"/>
                          </a:solidFill>
                          <a:latin typeface="Lucida Console" panose="020B0609040504020204" pitchFamily="49" charset="0"/>
                        </a:rPr>
                        <a:t>fimwf</a:t>
                      </a:r>
                      <a:r>
                        <a:rPr lang="en-US" sz="1600" dirty="0" err="1" smtClean="0">
                          <a:solidFill>
                            <a:srgbClr val="A9A9A9"/>
                          </a:solidFill>
                          <a:latin typeface="Lucida Console" panose="020B0609040504020204" pitchFamily="49" charset="0"/>
                        </a:rPr>
                        <a:t>.</a:t>
                      </a:r>
                      <a:r>
                        <a:rPr lang="en-US" sz="1600" b="1" dirty="0" err="1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ActorID</a:t>
                      </a:r>
                      <a:r>
                        <a:rPr lang="en-US" sz="16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</a:p>
                    <a:p>
                      <a:endParaRPr lang="en-US" sz="16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6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### Get the GUID of the Workflow being executed</a:t>
                      </a:r>
                      <a:endParaRPr lang="en-US" sz="16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600" dirty="0" smtClean="0">
                          <a:solidFill>
                            <a:srgbClr val="FF4500"/>
                          </a:solidFill>
                          <a:latin typeface="Lucida Console" panose="020B0609040504020204" pitchFamily="49" charset="0"/>
                        </a:rPr>
                        <a:t>$</a:t>
                      </a:r>
                      <a:r>
                        <a:rPr lang="en-US" sz="1600" dirty="0" err="1" smtClean="0">
                          <a:solidFill>
                            <a:srgbClr val="FF4500"/>
                          </a:solidFill>
                          <a:latin typeface="Lucida Console" panose="020B0609040504020204" pitchFamily="49" charset="0"/>
                        </a:rPr>
                        <a:t>fimwf</a:t>
                      </a:r>
                      <a:r>
                        <a:rPr lang="en-US" sz="1600" dirty="0" err="1" smtClean="0">
                          <a:solidFill>
                            <a:srgbClr val="A9A9A9"/>
                          </a:solidFill>
                          <a:latin typeface="Lucida Console" panose="020B0609040504020204" pitchFamily="49" charset="0"/>
                        </a:rPr>
                        <a:t>.</a:t>
                      </a:r>
                      <a:r>
                        <a:rPr lang="en-US" sz="1600" b="1" dirty="0" err="1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WorkflowDefinitionID</a:t>
                      </a:r>
                      <a:r>
                        <a:rPr lang="en-US" sz="16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</a:p>
                    <a:p>
                      <a:endParaRPr lang="en-US" sz="16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6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### Get the dictionary of items for the current Request phase</a:t>
                      </a:r>
                      <a:endParaRPr lang="en-US" sz="16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600" dirty="0" smtClean="0">
                          <a:solidFill>
                            <a:srgbClr val="FF4500"/>
                          </a:solidFill>
                          <a:latin typeface="Lucida Console" panose="020B0609040504020204" pitchFamily="49" charset="0"/>
                        </a:rPr>
                        <a:t>$</a:t>
                      </a:r>
                      <a:r>
                        <a:rPr lang="en-US" sz="1600" dirty="0" err="1" smtClean="0">
                          <a:solidFill>
                            <a:srgbClr val="FF4500"/>
                          </a:solidFill>
                          <a:latin typeface="Lucida Console" panose="020B0609040504020204" pitchFamily="49" charset="0"/>
                        </a:rPr>
                        <a:t>fimwf</a:t>
                      </a:r>
                      <a:r>
                        <a:rPr lang="en-US" sz="1600" dirty="0" err="1" smtClean="0">
                          <a:solidFill>
                            <a:srgbClr val="A9A9A9"/>
                          </a:solidFill>
                          <a:latin typeface="Lucida Console" panose="020B0609040504020204" pitchFamily="49" charset="0"/>
                        </a:rPr>
                        <a:t>.</a:t>
                      </a:r>
                      <a:r>
                        <a:rPr lang="en-US" sz="1600" b="1" dirty="0" err="1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WorkflowDictionary</a:t>
                      </a:r>
                      <a:r>
                        <a:rPr lang="en-US" sz="16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82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Objects from FIM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5BAD0B-FD24-450E-B802-C82CC5A6431E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5725530"/>
              </p:ext>
            </p:extLst>
          </p:nvPr>
        </p:nvGraphicFramePr>
        <p:xfrm>
          <a:off x="0" y="1600200"/>
          <a:ext cx="9144000" cy="4824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777157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MyPowerShellWorkflow.PS1</a:t>
                      </a:r>
                      <a:endParaRPr lang="en-US" sz="3200" dirty="0"/>
                    </a:p>
                  </a:txBody>
                  <a:tcPr anchor="ctr"/>
                </a:tc>
              </a:tr>
              <a:tr h="404723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###</a:t>
                      </a:r>
                      <a:endParaRPr lang="en-US" sz="16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6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### Load the FIM PowerShell Module</a:t>
                      </a:r>
                      <a:endParaRPr lang="en-US" sz="16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6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###</a:t>
                      </a:r>
                      <a:endParaRPr lang="en-US" sz="16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Lucida Console" panose="020B0609040504020204" pitchFamily="49" charset="0"/>
                        </a:rPr>
                        <a:t>Write-Verbose</a:t>
                      </a:r>
                      <a:r>
                        <a:rPr lang="en-US" sz="16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8B0000"/>
                          </a:solidFill>
                          <a:latin typeface="Lucida Console" panose="020B0609040504020204" pitchFamily="49" charset="0"/>
                        </a:rPr>
                        <a:t>"Loading the FIM PowerShell Module"</a:t>
                      </a:r>
                      <a:endParaRPr lang="en-US" sz="16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Lucida Console" panose="020B0609040504020204" pitchFamily="49" charset="0"/>
                        </a:rPr>
                        <a:t>Import-Module</a:t>
                      </a:r>
                      <a:r>
                        <a:rPr lang="en-US" sz="16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8A2BE2"/>
                          </a:solidFill>
                          <a:latin typeface="Lucida Console" panose="020B0609040504020204" pitchFamily="49" charset="0"/>
                        </a:rPr>
                        <a:t>C:\CodePlex\FimPowerShellModule\FimPowerShellModule.psm1</a:t>
                      </a:r>
                      <a:endParaRPr lang="en-US" sz="16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endParaRPr lang="en-US" sz="16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6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### </a:t>
                      </a:r>
                      <a:endParaRPr lang="en-US" sz="16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6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### Get the Request</a:t>
                      </a:r>
                      <a:endParaRPr lang="en-US" sz="16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6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### </a:t>
                      </a:r>
                      <a:endParaRPr lang="en-US" sz="16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Lucida Console" panose="020B0609040504020204" pitchFamily="49" charset="0"/>
                        </a:rPr>
                        <a:t>Write-Verbose</a:t>
                      </a:r>
                      <a:r>
                        <a:rPr lang="en-US" sz="16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(</a:t>
                      </a:r>
                      <a:r>
                        <a:rPr lang="en-US" sz="1600" dirty="0" smtClean="0">
                          <a:solidFill>
                            <a:srgbClr val="8B0000"/>
                          </a:solidFill>
                          <a:latin typeface="Lucida Console" panose="020B0609040504020204" pitchFamily="49" charset="0"/>
                        </a:rPr>
                        <a:t>"Getting the Request by </a:t>
                      </a:r>
                      <a:r>
                        <a:rPr lang="en-US" sz="1600" dirty="0" err="1" smtClean="0">
                          <a:solidFill>
                            <a:srgbClr val="8B0000"/>
                          </a:solidFill>
                          <a:latin typeface="Lucida Console" panose="020B0609040504020204" pitchFamily="49" charset="0"/>
                        </a:rPr>
                        <a:t>ObjectID</a:t>
                      </a:r>
                      <a:r>
                        <a:rPr lang="en-US" sz="1600" dirty="0" smtClean="0">
                          <a:solidFill>
                            <a:srgbClr val="8B0000"/>
                          </a:solidFill>
                          <a:latin typeface="Lucida Console" panose="020B0609040504020204" pitchFamily="49" charset="0"/>
                        </a:rPr>
                        <a:t>: {0}"</a:t>
                      </a:r>
                      <a:r>
                        <a:rPr lang="en-US" sz="16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A9A9A9"/>
                          </a:solidFill>
                          <a:latin typeface="Lucida Console" panose="020B0609040504020204" pitchFamily="49" charset="0"/>
                        </a:rPr>
                        <a:t>-F</a:t>
                      </a:r>
                      <a:r>
                        <a:rPr lang="en-US" sz="16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FF4500"/>
                          </a:solidFill>
                          <a:latin typeface="Lucida Console" panose="020B0609040504020204" pitchFamily="49" charset="0"/>
                        </a:rPr>
                        <a:t>$</a:t>
                      </a:r>
                      <a:r>
                        <a:rPr lang="en-US" sz="1600" dirty="0" err="1" smtClean="0">
                          <a:solidFill>
                            <a:srgbClr val="FF4500"/>
                          </a:solidFill>
                          <a:latin typeface="Lucida Console" panose="020B0609040504020204" pitchFamily="49" charset="0"/>
                        </a:rPr>
                        <a:t>fimwf</a:t>
                      </a:r>
                      <a:r>
                        <a:rPr lang="en-US" sz="1600" dirty="0" err="1" smtClean="0">
                          <a:solidFill>
                            <a:srgbClr val="A9A9A9"/>
                          </a:solidFill>
                          <a:latin typeface="Lucida Console" panose="020B0609040504020204" pitchFamily="49" charset="0"/>
                        </a:rPr>
                        <a:t>.</a:t>
                      </a:r>
                      <a:r>
                        <a:rPr lang="en-US" sz="1600" dirty="0" err="1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RequestId</a:t>
                      </a:r>
                      <a:r>
                        <a:rPr lang="en-US" sz="1600" dirty="0" err="1" smtClean="0">
                          <a:solidFill>
                            <a:srgbClr val="A9A9A9"/>
                          </a:solidFill>
                          <a:latin typeface="Lucida Console" panose="020B0609040504020204" pitchFamily="49" charset="0"/>
                        </a:rPr>
                        <a:t>.</a:t>
                      </a:r>
                      <a:r>
                        <a:rPr lang="en-US" sz="1600" dirty="0" err="1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Guid</a:t>
                      </a:r>
                      <a:r>
                        <a:rPr lang="en-US" sz="16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)</a:t>
                      </a:r>
                    </a:p>
                    <a:p>
                      <a:r>
                        <a:rPr lang="en-US" sz="1600" dirty="0" smtClean="0">
                          <a:solidFill>
                            <a:srgbClr val="FF4500"/>
                          </a:solidFill>
                          <a:latin typeface="Lucida Console" panose="020B0609040504020204" pitchFamily="49" charset="0"/>
                        </a:rPr>
                        <a:t>$Request</a:t>
                      </a:r>
                      <a:r>
                        <a:rPr lang="en-US" sz="16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A9A9A9"/>
                          </a:solidFill>
                          <a:latin typeface="Lucida Console" panose="020B0609040504020204" pitchFamily="49" charset="0"/>
                        </a:rPr>
                        <a:t>=</a:t>
                      </a:r>
                      <a:r>
                        <a:rPr lang="en-US" sz="16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Lucida Console" panose="020B0609040504020204" pitchFamily="49" charset="0"/>
                        </a:rPr>
                        <a:t>Export-</a:t>
                      </a:r>
                      <a:r>
                        <a:rPr lang="en-US" sz="1600" dirty="0" err="1" smtClean="0">
                          <a:solidFill>
                            <a:srgbClr val="0000FF"/>
                          </a:solidFill>
                          <a:latin typeface="Lucida Console" panose="020B0609040504020204" pitchFamily="49" charset="0"/>
                        </a:rPr>
                        <a:t>FimConfig</a:t>
                      </a:r>
                      <a:r>
                        <a:rPr lang="en-US" sz="16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80"/>
                          </a:solidFill>
                          <a:latin typeface="Lucida Console" panose="020B0609040504020204" pitchFamily="49" charset="0"/>
                        </a:rPr>
                        <a:t>-Custom</a:t>
                      </a:r>
                      <a:r>
                        <a:rPr lang="en-US" sz="16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(</a:t>
                      </a:r>
                      <a:r>
                        <a:rPr lang="en-US" sz="1600" dirty="0" smtClean="0">
                          <a:solidFill>
                            <a:srgbClr val="8B0000"/>
                          </a:solidFill>
                          <a:latin typeface="Lucida Console" panose="020B0609040504020204" pitchFamily="49" charset="0"/>
                        </a:rPr>
                        <a:t>"/*[</a:t>
                      </a:r>
                      <a:r>
                        <a:rPr lang="en-US" sz="1600" dirty="0" err="1" smtClean="0">
                          <a:solidFill>
                            <a:srgbClr val="8B0000"/>
                          </a:solidFill>
                          <a:latin typeface="Lucida Console" panose="020B0609040504020204" pitchFamily="49" charset="0"/>
                        </a:rPr>
                        <a:t>ObjectID</a:t>
                      </a:r>
                      <a:r>
                        <a:rPr lang="en-US" sz="1600" dirty="0" smtClean="0">
                          <a:solidFill>
                            <a:srgbClr val="8B0000"/>
                          </a:solidFill>
                          <a:latin typeface="Lucida Console" panose="020B0609040504020204" pitchFamily="49" charset="0"/>
                        </a:rPr>
                        <a:t>='{0}']"</a:t>
                      </a:r>
                      <a:r>
                        <a:rPr lang="en-US" sz="16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A9A9A9"/>
                          </a:solidFill>
                          <a:latin typeface="Lucida Console" panose="020B0609040504020204" pitchFamily="49" charset="0"/>
                        </a:rPr>
                        <a:t>-F</a:t>
                      </a:r>
                      <a:r>
                        <a:rPr lang="en-US" sz="16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FF4500"/>
                          </a:solidFill>
                          <a:latin typeface="Lucida Console" panose="020B0609040504020204" pitchFamily="49" charset="0"/>
                        </a:rPr>
                        <a:t>$</a:t>
                      </a:r>
                      <a:r>
                        <a:rPr lang="en-US" sz="1600" dirty="0" err="1" smtClean="0">
                          <a:solidFill>
                            <a:srgbClr val="FF4500"/>
                          </a:solidFill>
                          <a:latin typeface="Lucida Console" panose="020B0609040504020204" pitchFamily="49" charset="0"/>
                        </a:rPr>
                        <a:t>fimwf</a:t>
                      </a:r>
                      <a:r>
                        <a:rPr lang="en-US" sz="1600" dirty="0" err="1" smtClean="0">
                          <a:solidFill>
                            <a:srgbClr val="A9A9A9"/>
                          </a:solidFill>
                          <a:latin typeface="Lucida Console" panose="020B0609040504020204" pitchFamily="49" charset="0"/>
                        </a:rPr>
                        <a:t>.</a:t>
                      </a:r>
                      <a:r>
                        <a:rPr lang="en-US" sz="1600" dirty="0" err="1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RequestId</a:t>
                      </a:r>
                      <a:r>
                        <a:rPr lang="en-US" sz="1600" dirty="0" err="1" smtClean="0">
                          <a:solidFill>
                            <a:srgbClr val="A9A9A9"/>
                          </a:solidFill>
                          <a:latin typeface="Lucida Console" panose="020B0609040504020204" pitchFamily="49" charset="0"/>
                        </a:rPr>
                        <a:t>.</a:t>
                      </a:r>
                      <a:r>
                        <a:rPr lang="en-US" sz="1600" dirty="0" err="1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Guid</a:t>
                      </a:r>
                      <a:r>
                        <a:rPr lang="en-US" sz="16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)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|</a:t>
                      </a:r>
                      <a:r>
                        <a:rPr lang="en-US" sz="16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</a:p>
                    <a:p>
                      <a:r>
                        <a:rPr lang="en-US" sz="16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   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Lucida Console" panose="020B0609040504020204" pitchFamily="49" charset="0"/>
                        </a:rPr>
                        <a:t>Convert-</a:t>
                      </a:r>
                      <a:r>
                        <a:rPr lang="en-US" sz="1600" dirty="0" err="1" smtClean="0">
                          <a:solidFill>
                            <a:srgbClr val="0000FF"/>
                          </a:solidFill>
                          <a:latin typeface="Lucida Console" panose="020B0609040504020204" pitchFamily="49" charset="0"/>
                        </a:rPr>
                        <a:t>FimExportToPSObject</a:t>
                      </a:r>
                      <a:r>
                        <a:rPr lang="en-US" sz="16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74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30"/>
          <p:cNvSpPr txBox="1">
            <a:spLocks/>
          </p:cNvSpPr>
          <p:nvPr/>
        </p:nvSpPr>
        <p:spPr>
          <a:xfrm>
            <a:off x="495300" y="1416130"/>
            <a:ext cx="8229600" cy="466281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Aft>
                <a:spcPts val="70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rPr>
              <a:t>Established in 2001 by Partners and Senior Managers from Deloitte </a:t>
            </a:r>
            <a:br>
              <a:rPr kumimoji="0" lang="en-US" sz="200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rPr>
            </a:br>
            <a:r>
              <a:rPr kumimoji="0" lang="en-US" sz="200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rPr>
              <a:t>to Deliver Security Solutions </a:t>
            </a:r>
            <a:r>
              <a:rPr lang="en-US" sz="2000" noProof="0" dirty="0" smtClean="0">
                <a:solidFill>
                  <a:schemeClr val="accent1"/>
                </a:solidFill>
                <a:latin typeface="+mj-lt"/>
              </a:rPr>
              <a:t>to Leading </a:t>
            </a:r>
            <a:r>
              <a:rPr kumimoji="0" lang="en-US" sz="200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rPr>
              <a:t>Companies:</a:t>
            </a:r>
          </a:p>
          <a:p>
            <a:pPr marL="192024" marR="0" lvl="0" indent="-192024" algn="l" defTabSz="914400" rtl="0" eaLnBrk="1" fontAlgn="auto" latinLnBrk="0" hangingPunct="1">
              <a:lnSpc>
                <a:spcPct val="95000"/>
              </a:lnSpc>
              <a:spcAft>
                <a:spcPts val="70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Microsoft Security Solutions</a:t>
            </a:r>
            <a:r>
              <a:rPr kumimoji="0" lang="en-US" sz="20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from the boardroom to the network</a:t>
            </a:r>
          </a:p>
          <a:p>
            <a:pPr marL="192024" marR="0" lvl="0" indent="-192024" algn="l" defTabSz="914400" rtl="0" eaLnBrk="1" fontAlgn="auto" latinLnBrk="0" hangingPunct="1">
              <a:lnSpc>
                <a:spcPct val="95000"/>
              </a:lnSpc>
              <a:spcAft>
                <a:spcPts val="70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000" noProof="0" dirty="0" smtClean="0">
                <a:solidFill>
                  <a:schemeClr val="tx2"/>
                </a:solidFill>
              </a:rPr>
              <a:t>Addressing the </a:t>
            </a:r>
            <a:r>
              <a:rPr kumimoji="0" lang="en-US" sz="20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most challenging security issues confronting </a:t>
            </a:r>
            <a:br>
              <a:rPr kumimoji="0" lang="en-US" sz="20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kumimoji="0" lang="en-US" sz="20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our</a:t>
            </a:r>
            <a:r>
              <a:rPr kumimoji="0" lang="en-US" sz="200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sz="20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customers </a:t>
            </a:r>
          </a:p>
          <a:p>
            <a:pPr marL="192024" marR="0" lvl="0" indent="-192024" algn="l" defTabSz="914400" rtl="0" eaLnBrk="1" fontAlgn="auto" latinLnBrk="0" hangingPunct="1">
              <a:lnSpc>
                <a:spcPct val="95000"/>
              </a:lnSpc>
              <a:spcAft>
                <a:spcPts val="180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Long-term relations driving solutions </a:t>
            </a:r>
            <a:b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from strategy to deployment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Aft>
                <a:spcPts val="70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Edgile Exceeds Big-4 in Quality </a:t>
            </a:r>
            <a:b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and Style:</a:t>
            </a:r>
          </a:p>
          <a:p>
            <a:pPr marL="192024" marR="0" lvl="0" indent="-192024" algn="l" defTabSz="914400" rtl="0" eaLnBrk="1" fontAlgn="auto" latinLnBrk="0" hangingPunct="1">
              <a:lnSpc>
                <a:spcPct val="95000"/>
              </a:lnSpc>
              <a:spcAft>
                <a:spcPts val="70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Senior resources with real 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world experience</a:t>
            </a:r>
          </a:p>
          <a:p>
            <a:pPr marL="192024" marR="0" lvl="0" indent="-192024" algn="l" defTabSz="914400" rtl="0" eaLnBrk="1" fontAlgn="auto" latinLnBrk="0" hangingPunct="1">
              <a:lnSpc>
                <a:spcPct val="95000"/>
              </a:lnSpc>
              <a:spcAft>
                <a:spcPts val="70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Small, focused and capable teams</a:t>
            </a:r>
          </a:p>
          <a:p>
            <a:pPr marL="192024" marR="0" lvl="0" indent="-192024" algn="l" defTabSz="914400" rtl="0" eaLnBrk="1" fontAlgn="auto" latinLnBrk="0" hangingPunct="1">
              <a:lnSpc>
                <a:spcPct val="95000"/>
              </a:lnSpc>
              <a:spcAft>
                <a:spcPts val="70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Senior technologist</a:t>
            </a:r>
          </a:p>
        </p:txBody>
      </p:sp>
      <p:sp>
        <p:nvSpPr>
          <p:cNvPr id="71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Edgile </a:t>
            </a:r>
            <a:r>
              <a:rPr lang="en-US" dirty="0">
                <a:solidFill>
                  <a:schemeClr val="accent6"/>
                </a:solidFill>
              </a:rPr>
              <a:t>Introduction</a:t>
            </a:r>
            <a:endParaRPr lang="en-US" dirty="0" smtClean="0">
              <a:solidFill>
                <a:schemeClr val="accent6"/>
              </a:solidFill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5BAD0B-FD24-450E-B802-C82CC5A6431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5562996" y="3761634"/>
            <a:ext cx="2772694" cy="1634794"/>
          </a:xfrm>
          <a:custGeom>
            <a:avLst/>
            <a:gdLst/>
            <a:ahLst/>
            <a:cxnLst>
              <a:cxn ang="0">
                <a:pos x="870" y="2126"/>
              </a:cxn>
              <a:cxn ang="0">
                <a:pos x="0" y="2093"/>
              </a:cxn>
              <a:cxn ang="0">
                <a:pos x="0" y="1580"/>
              </a:cxn>
              <a:cxn ang="0">
                <a:pos x="2887" y="166"/>
              </a:cxn>
              <a:cxn ang="0">
                <a:pos x="2489" y="45"/>
              </a:cxn>
              <a:cxn ang="0">
                <a:pos x="3725" y="0"/>
              </a:cxn>
              <a:cxn ang="0">
                <a:pos x="4080" y="569"/>
              </a:cxn>
              <a:cxn ang="0">
                <a:pos x="3697" y="417"/>
              </a:cxn>
              <a:cxn ang="0">
                <a:pos x="1546" y="2126"/>
              </a:cxn>
              <a:cxn ang="0">
                <a:pos x="870" y="2126"/>
              </a:cxn>
            </a:cxnLst>
            <a:rect l="0" t="0" r="r" b="b"/>
            <a:pathLst>
              <a:path w="4080" h="2126">
                <a:moveTo>
                  <a:pt x="870" y="2126"/>
                </a:moveTo>
                <a:lnTo>
                  <a:pt x="0" y="2093"/>
                </a:lnTo>
                <a:lnTo>
                  <a:pt x="0" y="1580"/>
                </a:lnTo>
                <a:lnTo>
                  <a:pt x="2887" y="166"/>
                </a:lnTo>
                <a:lnTo>
                  <a:pt x="2489" y="45"/>
                </a:lnTo>
                <a:lnTo>
                  <a:pt x="3725" y="0"/>
                </a:lnTo>
                <a:lnTo>
                  <a:pt x="4080" y="569"/>
                </a:lnTo>
                <a:lnTo>
                  <a:pt x="3697" y="417"/>
                </a:lnTo>
                <a:lnTo>
                  <a:pt x="1546" y="2126"/>
                </a:lnTo>
                <a:lnTo>
                  <a:pt x="870" y="2126"/>
                </a:lnTo>
                <a:close/>
              </a:path>
            </a:pathLst>
          </a:cu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0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185" y="3779139"/>
            <a:ext cx="1008649" cy="654967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5582529" y="3711962"/>
            <a:ext cx="2695806" cy="1721001"/>
          </a:xfrm>
          <a:custGeom>
            <a:avLst/>
            <a:gdLst>
              <a:gd name="connsiteX0" fmla="*/ 0 w 4547286"/>
              <a:gd name="connsiteY0" fmla="*/ 0 h 3027406"/>
              <a:gd name="connsiteX1" fmla="*/ 0 w 4547286"/>
              <a:gd name="connsiteY1" fmla="*/ 3027406 h 3027406"/>
              <a:gd name="connsiteX2" fmla="*/ 4547286 w 4547286"/>
              <a:gd name="connsiteY2" fmla="*/ 3027406 h 3027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47286" h="3027406">
                <a:moveTo>
                  <a:pt x="0" y="0"/>
                </a:moveTo>
                <a:lnTo>
                  <a:pt x="0" y="3027406"/>
                </a:lnTo>
                <a:lnTo>
                  <a:pt x="4547286" y="3027406"/>
                </a:lnTo>
              </a:path>
            </a:pathLst>
          </a:custGeom>
          <a:noFill/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TextBox 9"/>
          <p:cNvSpPr txBox="1"/>
          <p:nvPr/>
        </p:nvSpPr>
        <p:spPr>
          <a:xfrm>
            <a:off x="6283587" y="5747731"/>
            <a:ext cx="1269194" cy="276999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accent1"/>
                </a:solidFill>
                <a:latin typeface="+mj-lt"/>
              </a:rPr>
              <a:t>Professionalism</a:t>
            </a:r>
            <a:endParaRPr lang="en-US" sz="1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5" name="TextBox 10"/>
          <p:cNvSpPr txBox="1"/>
          <p:nvPr/>
        </p:nvSpPr>
        <p:spPr>
          <a:xfrm>
            <a:off x="4662848" y="4374800"/>
            <a:ext cx="822276" cy="461665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accent1"/>
                </a:solidFill>
                <a:latin typeface="+mj-lt"/>
              </a:rPr>
              <a:t>MS</a:t>
            </a:r>
          </a:p>
          <a:p>
            <a:pPr algn="ctr"/>
            <a:r>
              <a:rPr lang="en-US" sz="1200" dirty="0" smtClean="0">
                <a:solidFill>
                  <a:schemeClr val="accent1"/>
                </a:solidFill>
                <a:latin typeface="+mj-lt"/>
              </a:rPr>
              <a:t>Expertise</a:t>
            </a:r>
            <a:endParaRPr lang="en-US" sz="1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6" name="TextBox 14"/>
          <p:cNvSpPr txBox="1"/>
          <p:nvPr/>
        </p:nvSpPr>
        <p:spPr>
          <a:xfrm>
            <a:off x="5721432" y="4381964"/>
            <a:ext cx="514886" cy="246221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>
                <a:solidFill>
                  <a:schemeClr val="tx2"/>
                </a:solidFill>
              </a:rPr>
              <a:t>VARS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37" name="TextBox 15"/>
          <p:cNvSpPr txBox="1"/>
          <p:nvPr/>
        </p:nvSpPr>
        <p:spPr>
          <a:xfrm>
            <a:off x="7468656" y="5117156"/>
            <a:ext cx="527709" cy="246221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>
                <a:solidFill>
                  <a:schemeClr val="tx2"/>
                </a:solidFill>
              </a:rPr>
              <a:t>Big  4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40" name="TextBox 16"/>
          <p:cNvSpPr txBox="1"/>
          <p:nvPr/>
        </p:nvSpPr>
        <p:spPr>
          <a:xfrm>
            <a:off x="5105993" y="3833866"/>
            <a:ext cx="476413" cy="1631216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9600"/>
              </a:spcAft>
            </a:pPr>
            <a:r>
              <a:rPr lang="en-US" sz="1000" b="1" dirty="0" smtClean="0">
                <a:solidFill>
                  <a:schemeClr val="tx2"/>
                </a:solidFill>
              </a:rPr>
              <a:t>High</a:t>
            </a:r>
            <a:endParaRPr lang="en-US" sz="1000" b="1" dirty="0">
              <a:solidFill>
                <a:schemeClr val="tx2"/>
              </a:solidFill>
            </a:endParaRPr>
          </a:p>
          <a:p>
            <a:pPr algn="ctr">
              <a:spcAft>
                <a:spcPts val="12000"/>
              </a:spcAft>
            </a:pPr>
            <a:r>
              <a:rPr lang="en-US" sz="1000" b="1" dirty="0" smtClean="0">
                <a:solidFill>
                  <a:schemeClr val="tx2"/>
                </a:solidFill>
              </a:rPr>
              <a:t>Low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41" name="TextBox 24"/>
          <p:cNvSpPr txBox="1"/>
          <p:nvPr/>
        </p:nvSpPr>
        <p:spPr>
          <a:xfrm>
            <a:off x="5621911" y="4680113"/>
            <a:ext cx="1407758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6000"/>
              </a:lnSpc>
            </a:pPr>
            <a:r>
              <a:rPr lang="en-US" sz="1000" b="1" dirty="0" smtClean="0">
                <a:solidFill>
                  <a:schemeClr val="tx2"/>
                </a:solidFill>
              </a:rPr>
              <a:t>Competitors</a:t>
            </a:r>
          </a:p>
          <a:p>
            <a:pPr algn="ctr">
              <a:lnSpc>
                <a:spcPct val="96000"/>
              </a:lnSpc>
            </a:pPr>
            <a:r>
              <a:rPr lang="en-US" sz="1000" dirty="0" smtClean="0">
                <a:solidFill>
                  <a:schemeClr val="tx2"/>
                </a:solidFill>
              </a:rPr>
              <a:t>Junior Resources, </a:t>
            </a:r>
          </a:p>
          <a:p>
            <a:pPr algn="ctr">
              <a:lnSpc>
                <a:spcPct val="96000"/>
              </a:lnSpc>
            </a:pPr>
            <a:r>
              <a:rPr lang="en-US" sz="1000" dirty="0" smtClean="0">
                <a:solidFill>
                  <a:schemeClr val="tx2"/>
                </a:solidFill>
              </a:rPr>
              <a:t>High % of Clients Not</a:t>
            </a:r>
          </a:p>
          <a:p>
            <a:pPr algn="ctr">
              <a:lnSpc>
                <a:spcPct val="96000"/>
              </a:lnSpc>
            </a:pPr>
            <a:r>
              <a:rPr lang="en-US" sz="1000" dirty="0" smtClean="0">
                <a:solidFill>
                  <a:schemeClr val="tx2"/>
                </a:solidFill>
              </a:rPr>
              <a:t>Reference-able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2" name="TextBox 16"/>
          <p:cNvSpPr txBox="1"/>
          <p:nvPr/>
        </p:nvSpPr>
        <p:spPr>
          <a:xfrm>
            <a:off x="5661185" y="5465082"/>
            <a:ext cx="431528" cy="246221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0"/>
              </a:spcAft>
            </a:pPr>
            <a:r>
              <a:rPr lang="en-US" sz="1000" b="1" dirty="0" smtClean="0">
                <a:solidFill>
                  <a:schemeClr val="tx2"/>
                </a:solidFill>
              </a:rPr>
              <a:t>Low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43" name="TextBox 16"/>
          <p:cNvSpPr txBox="1"/>
          <p:nvPr/>
        </p:nvSpPr>
        <p:spPr>
          <a:xfrm>
            <a:off x="7494304" y="5465082"/>
            <a:ext cx="476413" cy="246221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0"/>
              </a:spcAft>
            </a:pPr>
            <a:r>
              <a:rPr lang="en-US" sz="1000" b="1" dirty="0" smtClean="0">
                <a:solidFill>
                  <a:schemeClr val="tx2"/>
                </a:solidFill>
              </a:rPr>
              <a:t>High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44" name="TextBox 14"/>
          <p:cNvSpPr txBox="1"/>
          <p:nvPr/>
        </p:nvSpPr>
        <p:spPr>
          <a:xfrm>
            <a:off x="5645465" y="4052621"/>
            <a:ext cx="790602" cy="246221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>
                <a:solidFill>
                  <a:schemeClr val="tx2"/>
                </a:solidFill>
              </a:rPr>
              <a:t>Boutiques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074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Request Parameters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5BAD0B-FD24-450E-B802-C82CC5A6431E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1538463"/>
              </p:ext>
            </p:extLst>
          </p:nvPr>
        </p:nvGraphicFramePr>
        <p:xfrm>
          <a:off x="0" y="1600200"/>
          <a:ext cx="9144000" cy="4824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6885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MyPowerShellWorkflow.PS1</a:t>
                      </a:r>
                      <a:endParaRPr lang="en-US" sz="2800" dirty="0"/>
                    </a:p>
                  </a:txBody>
                  <a:tcPr anchor="ctr"/>
                </a:tc>
              </a:tr>
              <a:tr h="413586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###</a:t>
                      </a:r>
                      <a:endParaRPr lang="en-US" sz="14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### Load the FIM PowerShell Module</a:t>
                      </a:r>
                      <a:endParaRPr lang="en-US" sz="14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###</a:t>
                      </a:r>
                      <a:endParaRPr lang="en-US" sz="14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Lucida Console" panose="020B0609040504020204" pitchFamily="49" charset="0"/>
                        </a:rPr>
                        <a:t>Write-Verbose</a:t>
                      </a:r>
                      <a:r>
                        <a:rPr lang="en-US" sz="14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8B0000"/>
                          </a:solidFill>
                          <a:latin typeface="Lucida Console" panose="020B0609040504020204" pitchFamily="49" charset="0"/>
                        </a:rPr>
                        <a:t>"Loading the FIM PowerShell Module"</a:t>
                      </a:r>
                      <a:endParaRPr lang="en-US" sz="14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Lucida Console" panose="020B0609040504020204" pitchFamily="49" charset="0"/>
                        </a:rPr>
                        <a:t>Import-Module</a:t>
                      </a:r>
                      <a:r>
                        <a:rPr lang="en-US" sz="14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8A2BE2"/>
                          </a:solidFill>
                          <a:latin typeface="Lucida Console" panose="020B0609040504020204" pitchFamily="49" charset="0"/>
                        </a:rPr>
                        <a:t>C:\CodePlex\FimPowerShellModule\FimPowerShellModule.psm1</a:t>
                      </a:r>
                      <a:endParaRPr lang="en-US" sz="14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endParaRPr lang="en-US" sz="14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### </a:t>
                      </a:r>
                      <a:endParaRPr lang="en-US" sz="14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### Get the Request</a:t>
                      </a:r>
                      <a:endParaRPr lang="en-US" sz="14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### </a:t>
                      </a:r>
                      <a:endParaRPr lang="en-US" sz="14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Lucida Console" panose="020B0609040504020204" pitchFamily="49" charset="0"/>
                        </a:rPr>
                        <a:t>Write-Verbose</a:t>
                      </a:r>
                      <a:r>
                        <a:rPr lang="en-US" sz="14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(</a:t>
                      </a:r>
                      <a:r>
                        <a:rPr lang="en-US" sz="1400" dirty="0" smtClean="0">
                          <a:solidFill>
                            <a:srgbClr val="8B0000"/>
                          </a:solidFill>
                          <a:latin typeface="Lucida Console" panose="020B0609040504020204" pitchFamily="49" charset="0"/>
                        </a:rPr>
                        <a:t>"Getting the Request by </a:t>
                      </a:r>
                      <a:r>
                        <a:rPr lang="en-US" sz="1400" dirty="0" err="1" smtClean="0">
                          <a:solidFill>
                            <a:srgbClr val="8B0000"/>
                          </a:solidFill>
                          <a:latin typeface="Lucida Console" panose="020B0609040504020204" pitchFamily="49" charset="0"/>
                        </a:rPr>
                        <a:t>ObjectID</a:t>
                      </a:r>
                      <a:r>
                        <a:rPr lang="en-US" sz="1400" dirty="0" smtClean="0">
                          <a:solidFill>
                            <a:srgbClr val="8B0000"/>
                          </a:solidFill>
                          <a:latin typeface="Lucida Console" panose="020B0609040504020204" pitchFamily="49" charset="0"/>
                        </a:rPr>
                        <a:t>: {0}"</a:t>
                      </a:r>
                      <a:r>
                        <a:rPr lang="en-US" sz="14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A9A9A9"/>
                          </a:solidFill>
                          <a:latin typeface="Lucida Console" panose="020B0609040504020204" pitchFamily="49" charset="0"/>
                        </a:rPr>
                        <a:t>-F</a:t>
                      </a:r>
                      <a:r>
                        <a:rPr lang="en-US" sz="14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FF4500"/>
                          </a:solidFill>
                          <a:latin typeface="Lucida Console" panose="020B0609040504020204" pitchFamily="49" charset="0"/>
                        </a:rPr>
                        <a:t>$</a:t>
                      </a:r>
                      <a:r>
                        <a:rPr lang="en-US" sz="1400" dirty="0" err="1" smtClean="0">
                          <a:solidFill>
                            <a:srgbClr val="FF4500"/>
                          </a:solidFill>
                          <a:latin typeface="Lucida Console" panose="020B0609040504020204" pitchFamily="49" charset="0"/>
                        </a:rPr>
                        <a:t>fimwf</a:t>
                      </a:r>
                      <a:r>
                        <a:rPr lang="en-US" sz="1400" dirty="0" err="1" smtClean="0">
                          <a:solidFill>
                            <a:srgbClr val="A9A9A9"/>
                          </a:solidFill>
                          <a:latin typeface="Lucida Console" panose="020B0609040504020204" pitchFamily="49" charset="0"/>
                        </a:rPr>
                        <a:t>.</a:t>
                      </a:r>
                      <a:r>
                        <a:rPr lang="en-US" sz="1400" dirty="0" err="1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RequestId</a:t>
                      </a:r>
                      <a:r>
                        <a:rPr lang="en-US" sz="1400" dirty="0" err="1" smtClean="0">
                          <a:solidFill>
                            <a:srgbClr val="A9A9A9"/>
                          </a:solidFill>
                          <a:latin typeface="Lucida Console" panose="020B0609040504020204" pitchFamily="49" charset="0"/>
                        </a:rPr>
                        <a:t>.</a:t>
                      </a:r>
                      <a:r>
                        <a:rPr lang="en-US" sz="1400" dirty="0" err="1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Guid</a:t>
                      </a:r>
                      <a:r>
                        <a:rPr lang="en-US" sz="14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)</a:t>
                      </a:r>
                    </a:p>
                    <a:p>
                      <a:r>
                        <a:rPr lang="en-US" sz="1400" dirty="0" smtClean="0">
                          <a:solidFill>
                            <a:srgbClr val="FF4500"/>
                          </a:solidFill>
                          <a:latin typeface="Lucida Console" panose="020B0609040504020204" pitchFamily="49" charset="0"/>
                        </a:rPr>
                        <a:t>$Request</a:t>
                      </a:r>
                      <a:r>
                        <a:rPr lang="en-US" sz="14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A9A9A9"/>
                          </a:solidFill>
                          <a:latin typeface="Lucida Console" panose="020B0609040504020204" pitchFamily="49" charset="0"/>
                        </a:rPr>
                        <a:t>=</a:t>
                      </a:r>
                      <a:r>
                        <a:rPr lang="en-US" sz="14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Lucida Console" panose="020B0609040504020204" pitchFamily="49" charset="0"/>
                        </a:rPr>
                        <a:t>Export-</a:t>
                      </a:r>
                      <a:r>
                        <a:rPr lang="en-US" sz="1400" dirty="0" err="1" smtClean="0">
                          <a:solidFill>
                            <a:srgbClr val="0000FF"/>
                          </a:solidFill>
                          <a:latin typeface="Lucida Console" panose="020B0609040504020204" pitchFamily="49" charset="0"/>
                        </a:rPr>
                        <a:t>FimConfig</a:t>
                      </a:r>
                      <a:r>
                        <a:rPr lang="en-US" sz="14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0080"/>
                          </a:solidFill>
                          <a:latin typeface="Lucida Console" panose="020B0609040504020204" pitchFamily="49" charset="0"/>
                        </a:rPr>
                        <a:t>-Custom</a:t>
                      </a:r>
                      <a:r>
                        <a:rPr lang="en-US" sz="14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(</a:t>
                      </a:r>
                      <a:r>
                        <a:rPr lang="en-US" sz="1400" dirty="0" smtClean="0">
                          <a:solidFill>
                            <a:srgbClr val="8B0000"/>
                          </a:solidFill>
                          <a:latin typeface="Lucida Console" panose="020B0609040504020204" pitchFamily="49" charset="0"/>
                        </a:rPr>
                        <a:t>"/*[</a:t>
                      </a:r>
                      <a:r>
                        <a:rPr lang="en-US" sz="1400" dirty="0" err="1" smtClean="0">
                          <a:solidFill>
                            <a:srgbClr val="8B0000"/>
                          </a:solidFill>
                          <a:latin typeface="Lucida Console" panose="020B0609040504020204" pitchFamily="49" charset="0"/>
                        </a:rPr>
                        <a:t>ObjectID</a:t>
                      </a:r>
                      <a:r>
                        <a:rPr lang="en-US" sz="1400" dirty="0" smtClean="0">
                          <a:solidFill>
                            <a:srgbClr val="8B0000"/>
                          </a:solidFill>
                          <a:latin typeface="Lucida Console" panose="020B0609040504020204" pitchFamily="49" charset="0"/>
                        </a:rPr>
                        <a:t>='{0}']"</a:t>
                      </a:r>
                      <a:r>
                        <a:rPr lang="en-US" sz="14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A9A9A9"/>
                          </a:solidFill>
                          <a:latin typeface="Lucida Console" panose="020B0609040504020204" pitchFamily="49" charset="0"/>
                        </a:rPr>
                        <a:t>-F</a:t>
                      </a:r>
                      <a:r>
                        <a:rPr lang="en-US" sz="14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FF4500"/>
                          </a:solidFill>
                          <a:latin typeface="Lucida Console" panose="020B0609040504020204" pitchFamily="49" charset="0"/>
                        </a:rPr>
                        <a:t>$</a:t>
                      </a:r>
                      <a:r>
                        <a:rPr lang="en-US" sz="1400" dirty="0" err="1" smtClean="0">
                          <a:solidFill>
                            <a:srgbClr val="FF4500"/>
                          </a:solidFill>
                          <a:latin typeface="Lucida Console" panose="020B0609040504020204" pitchFamily="49" charset="0"/>
                        </a:rPr>
                        <a:t>fimwf</a:t>
                      </a:r>
                      <a:r>
                        <a:rPr lang="en-US" sz="1400" dirty="0" err="1" smtClean="0">
                          <a:solidFill>
                            <a:srgbClr val="A9A9A9"/>
                          </a:solidFill>
                          <a:latin typeface="Lucida Console" panose="020B0609040504020204" pitchFamily="49" charset="0"/>
                        </a:rPr>
                        <a:t>.</a:t>
                      </a:r>
                      <a:r>
                        <a:rPr lang="en-US" sz="1400" dirty="0" err="1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RequestId</a:t>
                      </a:r>
                      <a:r>
                        <a:rPr lang="en-US" sz="1400" dirty="0" err="1" smtClean="0">
                          <a:solidFill>
                            <a:srgbClr val="A9A9A9"/>
                          </a:solidFill>
                          <a:latin typeface="Lucida Console" panose="020B0609040504020204" pitchFamily="49" charset="0"/>
                        </a:rPr>
                        <a:t>.</a:t>
                      </a:r>
                      <a:r>
                        <a:rPr lang="en-US" sz="1400" dirty="0" err="1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Guid</a:t>
                      </a:r>
                      <a:r>
                        <a:rPr lang="en-US" sz="14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)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|</a:t>
                      </a:r>
                      <a:r>
                        <a:rPr lang="en-US" sz="14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</a:p>
                    <a:p>
                      <a:r>
                        <a:rPr lang="en-US" sz="14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   </a:t>
                      </a:r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Lucida Console" panose="020B0609040504020204" pitchFamily="49" charset="0"/>
                        </a:rPr>
                        <a:t>Convert-</a:t>
                      </a:r>
                      <a:r>
                        <a:rPr lang="en-US" sz="1400" dirty="0" err="1" smtClean="0">
                          <a:solidFill>
                            <a:srgbClr val="0000FF"/>
                          </a:solidFill>
                          <a:latin typeface="Lucida Console" panose="020B0609040504020204" pitchFamily="49" charset="0"/>
                        </a:rPr>
                        <a:t>FimExportToPSObject</a:t>
                      </a:r>
                      <a:r>
                        <a:rPr lang="en-US" sz="14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  </a:t>
                      </a:r>
                    </a:p>
                    <a:p>
                      <a:r>
                        <a:rPr lang="en-US" sz="14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### </a:t>
                      </a:r>
                      <a:endParaRPr lang="en-US" sz="14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### Get the Request Parameters</a:t>
                      </a:r>
                      <a:endParaRPr lang="en-US" sz="14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### </a:t>
                      </a:r>
                      <a:endParaRPr lang="en-US" sz="14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FF4500"/>
                          </a:solidFill>
                          <a:latin typeface="Lucida Console" panose="020B0609040504020204" pitchFamily="49" charset="0"/>
                        </a:rPr>
                        <a:t>$Request</a:t>
                      </a:r>
                      <a:r>
                        <a:rPr lang="en-US" sz="14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| </a:t>
                      </a:r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Lucida Console" panose="020B0609040504020204" pitchFamily="49" charset="0"/>
                        </a:rPr>
                        <a:t>Get-</a:t>
                      </a:r>
                      <a:r>
                        <a:rPr lang="en-US" sz="1400" dirty="0" err="1" smtClean="0">
                          <a:solidFill>
                            <a:srgbClr val="0000FF"/>
                          </a:solidFill>
                          <a:latin typeface="Lucida Console" panose="020B0609040504020204" pitchFamily="49" charset="0"/>
                        </a:rPr>
                        <a:t>FimRequestParameter</a:t>
                      </a:r>
                      <a:endParaRPr lang="en-US" sz="14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39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PowerShell Trace Output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7E98-4813-B944-ADE4-59A52026DAA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6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 a Workflow Script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5BAD0B-FD24-450E-B802-C82CC5A6431E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2127435"/>
              </p:ext>
            </p:extLst>
          </p:nvPr>
        </p:nvGraphicFramePr>
        <p:xfrm>
          <a:off x="0" y="1600200"/>
          <a:ext cx="9144000" cy="4824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6885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MyPowerShellWorkflow.PS1</a:t>
                      </a:r>
                      <a:endParaRPr lang="en-US" sz="2800" dirty="0"/>
                    </a:p>
                  </a:txBody>
                  <a:tcPr anchor="ctr"/>
                </a:tc>
              </a:tr>
              <a:tr h="413586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###</a:t>
                      </a:r>
                      <a:endParaRPr lang="en-US" sz="14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### Load the FIM PowerShell Module</a:t>
                      </a:r>
                      <a:endParaRPr lang="en-US" sz="14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###</a:t>
                      </a:r>
                      <a:endParaRPr lang="en-US" sz="14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Lucida Console" panose="020B0609040504020204" pitchFamily="49" charset="0"/>
                        </a:rPr>
                        <a:t>Write-Verbose</a:t>
                      </a:r>
                      <a:r>
                        <a:rPr lang="en-US" sz="14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8B0000"/>
                          </a:solidFill>
                          <a:latin typeface="Lucida Console" panose="020B0609040504020204" pitchFamily="49" charset="0"/>
                        </a:rPr>
                        <a:t>"Loading the FIM PowerShell Module"</a:t>
                      </a:r>
                      <a:endParaRPr lang="en-US" sz="14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Lucida Console" panose="020B0609040504020204" pitchFamily="49" charset="0"/>
                        </a:rPr>
                        <a:t>Import-Module</a:t>
                      </a:r>
                      <a:r>
                        <a:rPr lang="en-US" sz="14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8A2BE2"/>
                          </a:solidFill>
                          <a:latin typeface="Lucida Console" panose="020B0609040504020204" pitchFamily="49" charset="0"/>
                        </a:rPr>
                        <a:t>C:\CodePlex\FimPowerShellModule\FimPowerShellModule.psm1</a:t>
                      </a:r>
                      <a:endParaRPr lang="en-US" sz="14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endParaRPr lang="en-US" sz="14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1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&lt;#</a:t>
                      </a:r>
                    </a:p>
                    <a:p>
                      <a:r>
                        <a:rPr lang="en-US" sz="11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### Mock objects for testing</a:t>
                      </a:r>
                    </a:p>
                    <a:p>
                      <a:r>
                        <a:rPr lang="en-US" sz="11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$</a:t>
                      </a:r>
                      <a:r>
                        <a:rPr lang="en-US" sz="1100" dirty="0" err="1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RequestId</a:t>
                      </a:r>
                      <a:r>
                        <a:rPr lang="en-US" sz="11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            = New-Object </a:t>
                      </a:r>
                      <a:r>
                        <a:rPr lang="en-US" sz="1100" dirty="0" err="1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PSObject</a:t>
                      </a:r>
                      <a:r>
                        <a:rPr lang="en-US" sz="11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 -Property @{</a:t>
                      </a:r>
                      <a:r>
                        <a:rPr lang="en-US" sz="1100" dirty="0" err="1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Guid</a:t>
                      </a:r>
                      <a:r>
                        <a:rPr lang="en-US" sz="11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='00000000-0000-0000-0000-000000000000'}</a:t>
                      </a:r>
                    </a:p>
                    <a:p>
                      <a:r>
                        <a:rPr lang="en-US" sz="11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$</a:t>
                      </a:r>
                      <a:r>
                        <a:rPr lang="en-US" sz="1100" dirty="0" err="1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TargetId</a:t>
                      </a:r>
                      <a:r>
                        <a:rPr lang="en-US" sz="11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             = New-Object </a:t>
                      </a:r>
                      <a:r>
                        <a:rPr lang="en-US" sz="1100" dirty="0" err="1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PSObject</a:t>
                      </a:r>
                      <a:r>
                        <a:rPr lang="en-US" sz="11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 -Property @{</a:t>
                      </a:r>
                      <a:r>
                        <a:rPr lang="en-US" sz="1100" dirty="0" err="1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Guid</a:t>
                      </a:r>
                      <a:r>
                        <a:rPr lang="en-US" sz="11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='00000000-0000-0000-0000-000000000000'}</a:t>
                      </a:r>
                    </a:p>
                    <a:p>
                      <a:r>
                        <a:rPr lang="en-US" sz="11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$</a:t>
                      </a:r>
                      <a:r>
                        <a:rPr lang="en-US" sz="1100" dirty="0" err="1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ActorId</a:t>
                      </a:r>
                      <a:r>
                        <a:rPr lang="en-US" sz="11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              = New-Object </a:t>
                      </a:r>
                      <a:r>
                        <a:rPr lang="en-US" sz="1100" dirty="0" err="1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PSObject</a:t>
                      </a:r>
                      <a:r>
                        <a:rPr lang="en-US" sz="11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 -Property @{</a:t>
                      </a:r>
                      <a:r>
                        <a:rPr lang="en-US" sz="1100" dirty="0" err="1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Guid</a:t>
                      </a:r>
                      <a:r>
                        <a:rPr lang="en-US" sz="11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='00000000-0000-0000-0000-000000000000'}</a:t>
                      </a:r>
                    </a:p>
                    <a:p>
                      <a:r>
                        <a:rPr lang="en-US" sz="11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$</a:t>
                      </a:r>
                      <a:r>
                        <a:rPr lang="en-US" sz="1100" dirty="0" err="1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WorkflowDefinitionId</a:t>
                      </a:r>
                      <a:r>
                        <a:rPr lang="en-US" sz="11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 = New-Object </a:t>
                      </a:r>
                      <a:r>
                        <a:rPr lang="en-US" sz="1100" dirty="0" err="1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PSObject</a:t>
                      </a:r>
                      <a:r>
                        <a:rPr lang="en-US" sz="11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 -Property @{</a:t>
                      </a:r>
                      <a:r>
                        <a:rPr lang="en-US" sz="1100" dirty="0" err="1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Guid</a:t>
                      </a:r>
                      <a:r>
                        <a:rPr lang="en-US" sz="11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='00000000-0000-0000-0000-000000000000'}</a:t>
                      </a:r>
                    </a:p>
                    <a:p>
                      <a:r>
                        <a:rPr lang="en-US" sz="11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$</a:t>
                      </a:r>
                      <a:r>
                        <a:rPr lang="en-US" sz="1100" dirty="0" err="1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fimwf</a:t>
                      </a:r>
                      <a:r>
                        <a:rPr lang="en-US" sz="11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                = New-Object </a:t>
                      </a:r>
                      <a:r>
                        <a:rPr lang="en-US" sz="1100" dirty="0" err="1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PSObject</a:t>
                      </a:r>
                      <a:r>
                        <a:rPr lang="en-US" sz="11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 -Property @{</a:t>
                      </a:r>
                    </a:p>
                    <a:p>
                      <a:r>
                        <a:rPr lang="en-US" sz="11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                            </a:t>
                      </a:r>
                      <a:r>
                        <a:rPr lang="en-US" sz="1100" dirty="0" err="1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TargetId</a:t>
                      </a:r>
                      <a:r>
                        <a:rPr lang="en-US" sz="11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             = $</a:t>
                      </a:r>
                      <a:r>
                        <a:rPr lang="en-US" sz="1100" dirty="0" err="1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TargetId</a:t>
                      </a:r>
                      <a:endParaRPr lang="en-US" sz="1100" dirty="0" smtClean="0">
                        <a:solidFill>
                          <a:srgbClr val="006400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1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                            </a:t>
                      </a:r>
                      <a:r>
                        <a:rPr lang="en-US" sz="1100" dirty="0" err="1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RequestID</a:t>
                      </a:r>
                      <a:r>
                        <a:rPr lang="en-US" sz="11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            = $</a:t>
                      </a:r>
                      <a:r>
                        <a:rPr lang="en-US" sz="1100" dirty="0" err="1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RequestId</a:t>
                      </a:r>
                      <a:endParaRPr lang="en-US" sz="1100" dirty="0" smtClean="0">
                        <a:solidFill>
                          <a:srgbClr val="006400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1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                            </a:t>
                      </a:r>
                      <a:r>
                        <a:rPr lang="en-US" sz="1100" dirty="0" err="1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ActorId</a:t>
                      </a:r>
                      <a:r>
                        <a:rPr lang="en-US" sz="11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              = $</a:t>
                      </a:r>
                      <a:r>
                        <a:rPr lang="en-US" sz="1100" dirty="0" err="1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ActorId</a:t>
                      </a:r>
                      <a:endParaRPr lang="en-US" sz="1100" dirty="0" smtClean="0">
                        <a:solidFill>
                          <a:srgbClr val="006400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1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                            </a:t>
                      </a:r>
                      <a:r>
                        <a:rPr lang="en-US" sz="1100" dirty="0" err="1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WorkflowDefinitionId</a:t>
                      </a:r>
                      <a:r>
                        <a:rPr lang="en-US" sz="11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 = $</a:t>
                      </a:r>
                      <a:r>
                        <a:rPr lang="en-US" sz="1100" dirty="0" err="1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WorkflowDefinitionId</a:t>
                      </a:r>
                      <a:endParaRPr lang="en-US" sz="1100" dirty="0" smtClean="0">
                        <a:solidFill>
                          <a:srgbClr val="006400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1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                        }</a:t>
                      </a:r>
                    </a:p>
                    <a:p>
                      <a:r>
                        <a:rPr lang="en-US" sz="11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#&gt;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2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9700"/>
            <a:ext cx="8229600" cy="1144929"/>
          </a:xfrm>
        </p:spPr>
        <p:txBody>
          <a:bodyPr/>
          <a:lstStyle/>
          <a:p>
            <a:r>
              <a:rPr lang="en-US" dirty="0" smtClean="0"/>
              <a:t>Debugging a Workflow Script </a:t>
            </a:r>
            <a:br>
              <a:rPr lang="en-US" dirty="0" smtClean="0"/>
            </a:br>
            <a:r>
              <a:rPr lang="en-US" dirty="0" smtClean="0"/>
              <a:t>(Sneaking Code Into Comments)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5BAD0B-FD24-450E-B802-C82CC5A6431E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092869"/>
              </p:ext>
            </p:extLst>
          </p:nvPr>
        </p:nvGraphicFramePr>
        <p:xfrm>
          <a:off x="0" y="1600200"/>
          <a:ext cx="9144000" cy="4824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6885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MyPowerShellWorkflow.PS1</a:t>
                      </a:r>
                      <a:endParaRPr lang="en-US" sz="2800" dirty="0"/>
                    </a:p>
                  </a:txBody>
                  <a:tcPr anchor="ctr"/>
                </a:tc>
              </a:tr>
              <a:tr h="413586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###</a:t>
                      </a:r>
                      <a:endParaRPr lang="en-US" sz="14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### Load the FIM PowerShell Module</a:t>
                      </a:r>
                      <a:endParaRPr lang="en-US" sz="14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###</a:t>
                      </a:r>
                      <a:endParaRPr lang="en-US" sz="14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Lucida Console" panose="020B0609040504020204" pitchFamily="49" charset="0"/>
                        </a:rPr>
                        <a:t>Write-Verbose</a:t>
                      </a:r>
                      <a:r>
                        <a:rPr lang="en-US" sz="14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8B0000"/>
                          </a:solidFill>
                          <a:latin typeface="Lucida Console" panose="020B0609040504020204" pitchFamily="49" charset="0"/>
                        </a:rPr>
                        <a:t>"Loading the FIM PowerShell Module"</a:t>
                      </a:r>
                      <a:endParaRPr lang="en-US" sz="14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Lucida Console" panose="020B0609040504020204" pitchFamily="49" charset="0"/>
                        </a:rPr>
                        <a:t>Import-Module</a:t>
                      </a:r>
                      <a:r>
                        <a:rPr lang="en-US" sz="14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8A2BE2"/>
                          </a:solidFill>
                          <a:latin typeface="Lucida Console" panose="020B0609040504020204" pitchFamily="49" charset="0"/>
                        </a:rPr>
                        <a:t>C:\CodePlex\FimPowerShellModule\FimPowerShellModule.psm1</a:t>
                      </a:r>
                      <a:endParaRPr lang="en-US" sz="14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endParaRPr lang="en-US" sz="14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1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&lt;#</a:t>
                      </a:r>
                    </a:p>
                    <a:p>
                      <a:r>
                        <a:rPr lang="en-US" sz="11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### Mock objects for testing</a:t>
                      </a:r>
                    </a:p>
                    <a:p>
                      <a:r>
                        <a:rPr lang="en-US" sz="1100" dirty="0" smtClean="0">
                          <a:solidFill>
                            <a:srgbClr val="FF4500"/>
                          </a:solidFill>
                          <a:latin typeface="Lucida Console" panose="020B0609040504020204" pitchFamily="49" charset="0"/>
                        </a:rPr>
                        <a:t>$</a:t>
                      </a:r>
                      <a:r>
                        <a:rPr lang="en-US" sz="1100" dirty="0" err="1" smtClean="0">
                          <a:solidFill>
                            <a:srgbClr val="FF4500"/>
                          </a:solidFill>
                          <a:latin typeface="Lucida Console" panose="020B0609040504020204" pitchFamily="49" charset="0"/>
                        </a:rPr>
                        <a:t>RequestId</a:t>
                      </a:r>
                      <a:r>
                        <a:rPr lang="en-US" sz="11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           </a:t>
                      </a:r>
                      <a:r>
                        <a:rPr lang="en-US" sz="1100" dirty="0" smtClean="0">
                          <a:solidFill>
                            <a:srgbClr val="A9A9A9"/>
                          </a:solidFill>
                          <a:latin typeface="Lucida Console" panose="020B0609040504020204" pitchFamily="49" charset="0"/>
                        </a:rPr>
                        <a:t>=</a:t>
                      </a:r>
                      <a:r>
                        <a:rPr lang="en-US" sz="11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0000FF"/>
                          </a:solidFill>
                          <a:latin typeface="Lucida Console" panose="020B0609040504020204" pitchFamily="49" charset="0"/>
                        </a:rPr>
                        <a:t>New-Object</a:t>
                      </a:r>
                      <a:r>
                        <a:rPr lang="en-US" sz="11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rgbClr val="8A2BE2"/>
                          </a:solidFill>
                          <a:latin typeface="Lucida Console" panose="020B0609040504020204" pitchFamily="49" charset="0"/>
                        </a:rPr>
                        <a:t>PSObject</a:t>
                      </a:r>
                      <a:r>
                        <a:rPr lang="en-US" sz="11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000080"/>
                          </a:solidFill>
                          <a:latin typeface="Lucida Console" panose="020B0609040504020204" pitchFamily="49" charset="0"/>
                        </a:rPr>
                        <a:t>-Property</a:t>
                      </a:r>
                      <a:r>
                        <a:rPr lang="en-US" sz="11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@{</a:t>
                      </a:r>
                      <a:r>
                        <a:rPr lang="en-US" sz="1100" dirty="0" err="1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Guid</a:t>
                      </a:r>
                      <a:r>
                        <a:rPr lang="en-US" sz="1100" dirty="0" smtClean="0">
                          <a:solidFill>
                            <a:srgbClr val="A9A9A9"/>
                          </a:solidFill>
                          <a:latin typeface="Lucida Console" panose="020B0609040504020204" pitchFamily="49" charset="0"/>
                        </a:rPr>
                        <a:t>=</a:t>
                      </a:r>
                      <a:r>
                        <a:rPr lang="en-US" sz="1100" dirty="0" smtClean="0">
                          <a:solidFill>
                            <a:srgbClr val="8B0000"/>
                          </a:solidFill>
                          <a:latin typeface="Lucida Console" panose="020B0609040504020204" pitchFamily="49" charset="0"/>
                        </a:rPr>
                        <a:t>'00000000-0000-0000-0000-000000000000'</a:t>
                      </a:r>
                      <a:r>
                        <a:rPr lang="en-US" sz="11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}</a:t>
                      </a:r>
                    </a:p>
                    <a:p>
                      <a:r>
                        <a:rPr lang="en-US" sz="1100" dirty="0" smtClean="0">
                          <a:solidFill>
                            <a:srgbClr val="FF4500"/>
                          </a:solidFill>
                          <a:latin typeface="Lucida Console" panose="020B0609040504020204" pitchFamily="49" charset="0"/>
                        </a:rPr>
                        <a:t>$</a:t>
                      </a:r>
                      <a:r>
                        <a:rPr lang="en-US" sz="1100" dirty="0" err="1" smtClean="0">
                          <a:solidFill>
                            <a:srgbClr val="FF4500"/>
                          </a:solidFill>
                          <a:latin typeface="Lucida Console" panose="020B0609040504020204" pitchFamily="49" charset="0"/>
                        </a:rPr>
                        <a:t>TargetId</a:t>
                      </a:r>
                      <a:r>
                        <a:rPr lang="en-US" sz="11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            </a:t>
                      </a:r>
                      <a:r>
                        <a:rPr lang="en-US" sz="1100" dirty="0" smtClean="0">
                          <a:solidFill>
                            <a:srgbClr val="A9A9A9"/>
                          </a:solidFill>
                          <a:latin typeface="Lucida Console" panose="020B0609040504020204" pitchFamily="49" charset="0"/>
                        </a:rPr>
                        <a:t>=</a:t>
                      </a:r>
                      <a:r>
                        <a:rPr lang="en-US" sz="11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0000FF"/>
                          </a:solidFill>
                          <a:latin typeface="Lucida Console" panose="020B0609040504020204" pitchFamily="49" charset="0"/>
                        </a:rPr>
                        <a:t>New-Object</a:t>
                      </a:r>
                      <a:r>
                        <a:rPr lang="en-US" sz="11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rgbClr val="8A2BE2"/>
                          </a:solidFill>
                          <a:latin typeface="Lucida Console" panose="020B0609040504020204" pitchFamily="49" charset="0"/>
                        </a:rPr>
                        <a:t>PSObject</a:t>
                      </a:r>
                      <a:r>
                        <a:rPr lang="en-US" sz="11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000080"/>
                          </a:solidFill>
                          <a:latin typeface="Lucida Console" panose="020B0609040504020204" pitchFamily="49" charset="0"/>
                        </a:rPr>
                        <a:t>-Property</a:t>
                      </a:r>
                      <a:r>
                        <a:rPr lang="en-US" sz="11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@{</a:t>
                      </a:r>
                      <a:r>
                        <a:rPr lang="en-US" sz="1100" dirty="0" err="1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Guid</a:t>
                      </a:r>
                      <a:r>
                        <a:rPr lang="en-US" sz="1100" dirty="0" smtClean="0">
                          <a:solidFill>
                            <a:srgbClr val="A9A9A9"/>
                          </a:solidFill>
                          <a:latin typeface="Lucida Console" panose="020B0609040504020204" pitchFamily="49" charset="0"/>
                        </a:rPr>
                        <a:t>=</a:t>
                      </a:r>
                      <a:r>
                        <a:rPr lang="en-US" sz="1100" dirty="0" smtClean="0">
                          <a:solidFill>
                            <a:srgbClr val="8B0000"/>
                          </a:solidFill>
                          <a:latin typeface="Lucida Console" panose="020B0609040504020204" pitchFamily="49" charset="0"/>
                        </a:rPr>
                        <a:t>'00000000-0000-0000-0000-000000000000'</a:t>
                      </a:r>
                      <a:r>
                        <a:rPr lang="en-US" sz="11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}</a:t>
                      </a:r>
                    </a:p>
                    <a:p>
                      <a:r>
                        <a:rPr lang="en-US" sz="1100" dirty="0" smtClean="0">
                          <a:solidFill>
                            <a:srgbClr val="FF4500"/>
                          </a:solidFill>
                          <a:latin typeface="Lucida Console" panose="020B0609040504020204" pitchFamily="49" charset="0"/>
                        </a:rPr>
                        <a:t>$</a:t>
                      </a:r>
                      <a:r>
                        <a:rPr lang="en-US" sz="1100" dirty="0" err="1" smtClean="0">
                          <a:solidFill>
                            <a:srgbClr val="FF4500"/>
                          </a:solidFill>
                          <a:latin typeface="Lucida Console" panose="020B0609040504020204" pitchFamily="49" charset="0"/>
                        </a:rPr>
                        <a:t>ActorId</a:t>
                      </a:r>
                      <a:r>
                        <a:rPr lang="en-US" sz="11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             </a:t>
                      </a:r>
                      <a:r>
                        <a:rPr lang="en-US" sz="1100" dirty="0" smtClean="0">
                          <a:solidFill>
                            <a:srgbClr val="A9A9A9"/>
                          </a:solidFill>
                          <a:latin typeface="Lucida Console" panose="020B0609040504020204" pitchFamily="49" charset="0"/>
                        </a:rPr>
                        <a:t>=</a:t>
                      </a:r>
                      <a:r>
                        <a:rPr lang="en-US" sz="11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0000FF"/>
                          </a:solidFill>
                          <a:latin typeface="Lucida Console" panose="020B0609040504020204" pitchFamily="49" charset="0"/>
                        </a:rPr>
                        <a:t>New-Object</a:t>
                      </a:r>
                      <a:r>
                        <a:rPr lang="en-US" sz="11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rgbClr val="8A2BE2"/>
                          </a:solidFill>
                          <a:latin typeface="Lucida Console" panose="020B0609040504020204" pitchFamily="49" charset="0"/>
                        </a:rPr>
                        <a:t>PSObject</a:t>
                      </a:r>
                      <a:r>
                        <a:rPr lang="en-US" sz="11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000080"/>
                          </a:solidFill>
                          <a:latin typeface="Lucida Console" panose="020B0609040504020204" pitchFamily="49" charset="0"/>
                        </a:rPr>
                        <a:t>-Property</a:t>
                      </a:r>
                      <a:r>
                        <a:rPr lang="en-US" sz="11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@{</a:t>
                      </a:r>
                      <a:r>
                        <a:rPr lang="en-US" sz="1100" dirty="0" err="1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Guid</a:t>
                      </a:r>
                      <a:r>
                        <a:rPr lang="en-US" sz="1100" dirty="0" smtClean="0">
                          <a:solidFill>
                            <a:srgbClr val="A9A9A9"/>
                          </a:solidFill>
                          <a:latin typeface="Lucida Console" panose="020B0609040504020204" pitchFamily="49" charset="0"/>
                        </a:rPr>
                        <a:t>=</a:t>
                      </a:r>
                      <a:r>
                        <a:rPr lang="en-US" sz="1100" dirty="0" smtClean="0">
                          <a:solidFill>
                            <a:srgbClr val="8B0000"/>
                          </a:solidFill>
                          <a:latin typeface="Lucida Console" panose="020B0609040504020204" pitchFamily="49" charset="0"/>
                        </a:rPr>
                        <a:t>'00000000-0000-0000-0000-000000000000'</a:t>
                      </a:r>
                      <a:r>
                        <a:rPr lang="en-US" sz="11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}</a:t>
                      </a:r>
                    </a:p>
                    <a:p>
                      <a:r>
                        <a:rPr lang="en-US" sz="1100" dirty="0" smtClean="0">
                          <a:solidFill>
                            <a:srgbClr val="FF4500"/>
                          </a:solidFill>
                          <a:latin typeface="Lucida Console" panose="020B0609040504020204" pitchFamily="49" charset="0"/>
                        </a:rPr>
                        <a:t>$</a:t>
                      </a:r>
                      <a:r>
                        <a:rPr lang="en-US" sz="1100" dirty="0" err="1" smtClean="0">
                          <a:solidFill>
                            <a:srgbClr val="FF4500"/>
                          </a:solidFill>
                          <a:latin typeface="Lucida Console" panose="020B0609040504020204" pitchFamily="49" charset="0"/>
                        </a:rPr>
                        <a:t>WorkflowDefinitionId</a:t>
                      </a:r>
                      <a:r>
                        <a:rPr lang="en-US" sz="11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A9A9A9"/>
                          </a:solidFill>
                          <a:latin typeface="Lucida Console" panose="020B0609040504020204" pitchFamily="49" charset="0"/>
                        </a:rPr>
                        <a:t>=</a:t>
                      </a:r>
                      <a:r>
                        <a:rPr lang="en-US" sz="11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0000FF"/>
                          </a:solidFill>
                          <a:latin typeface="Lucida Console" panose="020B0609040504020204" pitchFamily="49" charset="0"/>
                        </a:rPr>
                        <a:t>New-Object</a:t>
                      </a:r>
                      <a:r>
                        <a:rPr lang="en-US" sz="11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rgbClr val="8A2BE2"/>
                          </a:solidFill>
                          <a:latin typeface="Lucida Console" panose="020B0609040504020204" pitchFamily="49" charset="0"/>
                        </a:rPr>
                        <a:t>PSObject</a:t>
                      </a:r>
                      <a:r>
                        <a:rPr lang="en-US" sz="11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000080"/>
                          </a:solidFill>
                          <a:latin typeface="Lucida Console" panose="020B0609040504020204" pitchFamily="49" charset="0"/>
                        </a:rPr>
                        <a:t>-Property</a:t>
                      </a:r>
                      <a:r>
                        <a:rPr lang="en-US" sz="11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@{</a:t>
                      </a:r>
                      <a:r>
                        <a:rPr lang="en-US" sz="1100" dirty="0" err="1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Guid</a:t>
                      </a:r>
                      <a:r>
                        <a:rPr lang="en-US" sz="1100" dirty="0" smtClean="0">
                          <a:solidFill>
                            <a:srgbClr val="A9A9A9"/>
                          </a:solidFill>
                          <a:latin typeface="Lucida Console" panose="020B0609040504020204" pitchFamily="49" charset="0"/>
                        </a:rPr>
                        <a:t>=</a:t>
                      </a:r>
                      <a:r>
                        <a:rPr lang="en-US" sz="1100" dirty="0" smtClean="0">
                          <a:solidFill>
                            <a:srgbClr val="8B0000"/>
                          </a:solidFill>
                          <a:latin typeface="Lucida Console" panose="020B0609040504020204" pitchFamily="49" charset="0"/>
                        </a:rPr>
                        <a:t>'00000000-0000-0000-0000-000000000000'</a:t>
                      </a:r>
                      <a:r>
                        <a:rPr lang="en-US" sz="11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}</a:t>
                      </a:r>
                    </a:p>
                    <a:p>
                      <a:r>
                        <a:rPr lang="en-US" sz="1100" dirty="0" smtClean="0">
                          <a:solidFill>
                            <a:srgbClr val="FF4500"/>
                          </a:solidFill>
                          <a:latin typeface="Lucida Console" panose="020B0609040504020204" pitchFamily="49" charset="0"/>
                        </a:rPr>
                        <a:t>$</a:t>
                      </a:r>
                      <a:r>
                        <a:rPr lang="en-US" sz="1100" dirty="0" err="1" smtClean="0">
                          <a:solidFill>
                            <a:srgbClr val="FF4500"/>
                          </a:solidFill>
                          <a:latin typeface="Lucida Console" panose="020B0609040504020204" pitchFamily="49" charset="0"/>
                        </a:rPr>
                        <a:t>fimwf</a:t>
                      </a:r>
                      <a:r>
                        <a:rPr lang="en-US" sz="11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               </a:t>
                      </a:r>
                      <a:r>
                        <a:rPr lang="en-US" sz="1100" dirty="0" smtClean="0">
                          <a:solidFill>
                            <a:srgbClr val="A9A9A9"/>
                          </a:solidFill>
                          <a:latin typeface="Lucida Console" panose="020B0609040504020204" pitchFamily="49" charset="0"/>
                        </a:rPr>
                        <a:t>=</a:t>
                      </a:r>
                      <a:r>
                        <a:rPr lang="en-US" sz="11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0000FF"/>
                          </a:solidFill>
                          <a:latin typeface="Lucida Console" panose="020B0609040504020204" pitchFamily="49" charset="0"/>
                        </a:rPr>
                        <a:t>New-Object</a:t>
                      </a:r>
                      <a:r>
                        <a:rPr lang="en-US" sz="11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rgbClr val="8A2BE2"/>
                          </a:solidFill>
                          <a:latin typeface="Lucida Console" panose="020B0609040504020204" pitchFamily="49" charset="0"/>
                        </a:rPr>
                        <a:t>PSObject</a:t>
                      </a:r>
                      <a:r>
                        <a:rPr lang="en-US" sz="11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000080"/>
                          </a:solidFill>
                          <a:latin typeface="Lucida Console" panose="020B0609040504020204" pitchFamily="49" charset="0"/>
                        </a:rPr>
                        <a:t>-Property</a:t>
                      </a:r>
                      <a:r>
                        <a:rPr lang="en-US" sz="11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@{</a:t>
                      </a:r>
                    </a:p>
                    <a:p>
                      <a:r>
                        <a:rPr lang="en-US" sz="11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                           </a:t>
                      </a:r>
                      <a:r>
                        <a:rPr lang="en-US" sz="1100" dirty="0" err="1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TargetId</a:t>
                      </a:r>
                      <a:r>
                        <a:rPr lang="en-US" sz="11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            </a:t>
                      </a:r>
                      <a:r>
                        <a:rPr lang="en-US" sz="1100" dirty="0" smtClean="0">
                          <a:solidFill>
                            <a:srgbClr val="A9A9A9"/>
                          </a:solidFill>
                          <a:latin typeface="Lucida Console" panose="020B0609040504020204" pitchFamily="49" charset="0"/>
                        </a:rPr>
                        <a:t>=</a:t>
                      </a:r>
                      <a:r>
                        <a:rPr lang="en-US" sz="11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FF4500"/>
                          </a:solidFill>
                          <a:latin typeface="Lucida Console" panose="020B0609040504020204" pitchFamily="49" charset="0"/>
                        </a:rPr>
                        <a:t>$</a:t>
                      </a:r>
                      <a:r>
                        <a:rPr lang="en-US" sz="1100" dirty="0" err="1" smtClean="0">
                          <a:solidFill>
                            <a:srgbClr val="FF4500"/>
                          </a:solidFill>
                          <a:latin typeface="Lucida Console" panose="020B0609040504020204" pitchFamily="49" charset="0"/>
                        </a:rPr>
                        <a:t>TargetId</a:t>
                      </a:r>
                      <a:endParaRPr lang="en-US" sz="11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1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                           </a:t>
                      </a:r>
                      <a:r>
                        <a:rPr lang="en-US" sz="1100" dirty="0" err="1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RequestID</a:t>
                      </a:r>
                      <a:r>
                        <a:rPr lang="en-US" sz="11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           </a:t>
                      </a:r>
                      <a:r>
                        <a:rPr lang="en-US" sz="1100" dirty="0" smtClean="0">
                          <a:solidFill>
                            <a:srgbClr val="A9A9A9"/>
                          </a:solidFill>
                          <a:latin typeface="Lucida Console" panose="020B0609040504020204" pitchFamily="49" charset="0"/>
                        </a:rPr>
                        <a:t>=</a:t>
                      </a:r>
                      <a:r>
                        <a:rPr lang="en-US" sz="11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FF4500"/>
                          </a:solidFill>
                          <a:latin typeface="Lucida Console" panose="020B0609040504020204" pitchFamily="49" charset="0"/>
                        </a:rPr>
                        <a:t>$</a:t>
                      </a:r>
                      <a:r>
                        <a:rPr lang="en-US" sz="1100" dirty="0" err="1" smtClean="0">
                          <a:solidFill>
                            <a:srgbClr val="FF4500"/>
                          </a:solidFill>
                          <a:latin typeface="Lucida Console" panose="020B0609040504020204" pitchFamily="49" charset="0"/>
                        </a:rPr>
                        <a:t>RequestId</a:t>
                      </a:r>
                      <a:endParaRPr lang="en-US" sz="11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1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                           </a:t>
                      </a:r>
                      <a:r>
                        <a:rPr lang="en-US" sz="1100" dirty="0" err="1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ActorId</a:t>
                      </a:r>
                      <a:r>
                        <a:rPr lang="en-US" sz="11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             </a:t>
                      </a:r>
                      <a:r>
                        <a:rPr lang="en-US" sz="1100" dirty="0" smtClean="0">
                          <a:solidFill>
                            <a:srgbClr val="A9A9A9"/>
                          </a:solidFill>
                          <a:latin typeface="Lucida Console" panose="020B0609040504020204" pitchFamily="49" charset="0"/>
                        </a:rPr>
                        <a:t>=</a:t>
                      </a:r>
                      <a:r>
                        <a:rPr lang="en-US" sz="11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FF4500"/>
                          </a:solidFill>
                          <a:latin typeface="Lucida Console" panose="020B0609040504020204" pitchFamily="49" charset="0"/>
                        </a:rPr>
                        <a:t>$</a:t>
                      </a:r>
                      <a:r>
                        <a:rPr lang="en-US" sz="1100" dirty="0" err="1" smtClean="0">
                          <a:solidFill>
                            <a:srgbClr val="FF4500"/>
                          </a:solidFill>
                          <a:latin typeface="Lucida Console" panose="020B0609040504020204" pitchFamily="49" charset="0"/>
                        </a:rPr>
                        <a:t>ActorId</a:t>
                      </a:r>
                      <a:endParaRPr lang="en-US" sz="11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1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                           </a:t>
                      </a:r>
                      <a:r>
                        <a:rPr lang="en-US" sz="1100" dirty="0" err="1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WorkflowDefinitionId</a:t>
                      </a:r>
                      <a:r>
                        <a:rPr lang="en-US" sz="11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A9A9A9"/>
                          </a:solidFill>
                          <a:latin typeface="Lucida Console" panose="020B0609040504020204" pitchFamily="49" charset="0"/>
                        </a:rPr>
                        <a:t>=</a:t>
                      </a:r>
                      <a:r>
                        <a:rPr lang="en-US" sz="11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FF4500"/>
                          </a:solidFill>
                          <a:latin typeface="Lucida Console" panose="020B0609040504020204" pitchFamily="49" charset="0"/>
                        </a:rPr>
                        <a:t>$</a:t>
                      </a:r>
                      <a:r>
                        <a:rPr lang="en-US" sz="1100" dirty="0" err="1" smtClean="0">
                          <a:solidFill>
                            <a:srgbClr val="FF4500"/>
                          </a:solidFill>
                          <a:latin typeface="Lucida Console" panose="020B0609040504020204" pitchFamily="49" charset="0"/>
                        </a:rPr>
                        <a:t>WorkflowDefinitionId</a:t>
                      </a:r>
                      <a:endParaRPr lang="en-US" sz="11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1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                       } </a:t>
                      </a:r>
                    </a:p>
                    <a:p>
                      <a:r>
                        <a:rPr lang="en-US" sz="11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#&gt;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67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 a Workflow Script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7E98-4813-B944-ADE4-59A52026DAA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0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Implementation of script retry and delay</a:t>
            </a:r>
          </a:p>
          <a:p>
            <a:r>
              <a:rPr lang="en-US" dirty="0" smtClean="0"/>
              <a:t>ETW tracing</a:t>
            </a:r>
          </a:p>
          <a:p>
            <a:r>
              <a:rPr lang="en-US" dirty="0" smtClean="0"/>
              <a:t>Event log integration</a:t>
            </a:r>
          </a:p>
          <a:p>
            <a:r>
              <a:rPr lang="en-US" dirty="0" smtClean="0"/>
              <a:t>Better </a:t>
            </a:r>
            <a:r>
              <a:rPr lang="en-US" dirty="0" err="1" smtClean="0"/>
              <a:t>AuthZ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PowerShell WF Activity 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5BAD0B-FD24-450E-B802-C82CC5A6431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016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111140" y="1164320"/>
            <a:ext cx="4523482" cy="904863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accent1"/>
                </a:solidFill>
                <a:latin typeface="+mj-lt"/>
              </a:rPr>
              <a:t>Table of Contents</a:t>
            </a:r>
          </a:p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chemeClr val="accent6"/>
                </a:solidFill>
                <a:latin typeface="+mj-lt"/>
              </a:rPr>
              <a:t>FIM PowerShell Workflows</a:t>
            </a:r>
            <a:endParaRPr lang="en-US" sz="2800" dirty="0">
              <a:solidFill>
                <a:schemeClr val="accent6"/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136820" y="2965343"/>
            <a:ext cx="4387372" cy="1118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36820" y="3756860"/>
            <a:ext cx="4387372" cy="1118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36820" y="4548377"/>
            <a:ext cx="4387372" cy="1118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609288" y="2326094"/>
            <a:ext cx="3796617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FimPowerShellWF.codeplex.com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09288" y="3137498"/>
            <a:ext cx="2545890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Installing the Activity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09288" y="3948902"/>
            <a:ext cx="3237489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The FIM Request Processor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09288" y="4760306"/>
            <a:ext cx="3115020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Creating Workflow Scripts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36820" y="2172206"/>
            <a:ext cx="479618" cy="707886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sz="4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 b="1" dirty="0">
              <a:solidFill>
                <a:schemeClr val="bg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36820" y="2983610"/>
            <a:ext cx="479618" cy="707886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sz="4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 dirty="0">
              <a:solidFill>
                <a:schemeClr val="bg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36820" y="3795014"/>
            <a:ext cx="479618" cy="707886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sz="4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 dirty="0">
              <a:solidFill>
                <a:schemeClr val="bg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36820" y="4606418"/>
            <a:ext cx="479618" cy="707886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sz="4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 dirty="0">
              <a:solidFill>
                <a:schemeClr val="bg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edgile_powerpoint-v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4706" y="202981"/>
            <a:ext cx="765538" cy="499264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4136820" y="5339894"/>
            <a:ext cx="4387372" cy="1118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609288" y="5571709"/>
            <a:ext cx="3431004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Debugging Workflow Scripts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36820" y="5417822"/>
            <a:ext cx="479618" cy="707886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sz="4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 dirty="0">
              <a:solidFill>
                <a:schemeClr val="bg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4" r="38134"/>
          <a:stretch/>
        </p:blipFill>
        <p:spPr>
          <a:xfrm>
            <a:off x="-1" y="0"/>
            <a:ext cx="3384915" cy="685853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381446" y="0"/>
            <a:ext cx="1536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5BAD0B-FD24-450E-B802-C82CC5A6431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33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6537" y="0"/>
            <a:ext cx="10490537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183341" y="2571271"/>
            <a:ext cx="5829300" cy="1218960"/>
          </a:xfrm>
        </p:spPr>
        <p:txBody>
          <a:bodyPr>
            <a:normAutofit/>
          </a:bodyPr>
          <a:lstStyle/>
          <a:p>
            <a:r>
              <a:rPr lang="en-US" sz="3600" dirty="0"/>
              <a:t>FIM PowerShell</a:t>
            </a:r>
            <a:br>
              <a:rPr lang="en-US" sz="3600" dirty="0"/>
            </a:br>
            <a:r>
              <a:rPr lang="en-US" sz="3600" dirty="0"/>
              <a:t>Workflow Activity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72138" y="970133"/>
            <a:ext cx="712886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en-US" sz="10500" b="1" i="1" spc="-482" dirty="0">
                <a:ln w="11430"/>
                <a:gradFill>
                  <a:gsLst>
                    <a:gs pos="0">
                      <a:prstClr val="black"/>
                    </a:gs>
                    <a:gs pos="88000">
                      <a:prstClr val="black">
                        <a:alpha val="35000"/>
                      </a:prstClr>
                    </a:gs>
                  </a:gsLst>
                  <a:lin ang="5400000"/>
                </a:gradFill>
                <a:latin typeface="Segoe UI" pitchFamily="34" charset="0"/>
              </a:rPr>
              <a:t>announcing</a:t>
            </a:r>
          </a:p>
        </p:txBody>
      </p:sp>
      <p:pic>
        <p:nvPicPr>
          <p:cNvPr id="5" name="Picture 2" descr="CodePlex Logo 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35707"/>
            <a:ext cx="3959198" cy="143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02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02980"/>
            <a:ext cx="7375565" cy="621846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85120" y="218241"/>
            <a:ext cx="6858000" cy="43834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FimPowerShellWF.codeplex.com</a:t>
            </a:r>
          </a:p>
        </p:txBody>
      </p:sp>
    </p:spTree>
    <p:extLst>
      <p:ext uri="{BB962C8B-B14F-4D97-AF65-F5344CB8AC3E}">
        <p14:creationId xmlns:p14="http://schemas.microsoft.com/office/powerpoint/2010/main" val="315257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the DLL to the GAC</a:t>
            </a:r>
          </a:p>
          <a:p>
            <a:r>
              <a:rPr lang="en-US" dirty="0" smtClean="0"/>
              <a:t>Update the FIM Service configuration file</a:t>
            </a:r>
          </a:p>
          <a:p>
            <a:r>
              <a:rPr lang="en-US" dirty="0" smtClean="0"/>
              <a:t>Create a FIM Person object for the FIM Service </a:t>
            </a:r>
            <a:r>
              <a:rPr lang="en-US" dirty="0" err="1" smtClean="0"/>
              <a:t>service</a:t>
            </a:r>
            <a:r>
              <a:rPr lang="en-US" dirty="0" smtClean="0"/>
              <a:t> account</a:t>
            </a:r>
          </a:p>
          <a:p>
            <a:r>
              <a:rPr lang="en-US" sz="2000" dirty="0" smtClean="0"/>
              <a:t>[Optional] </a:t>
            </a:r>
            <a:r>
              <a:rPr lang="en-US" dirty="0" smtClean="0"/>
              <a:t>Enable Tracing</a:t>
            </a:r>
          </a:p>
          <a:p>
            <a:r>
              <a:rPr lang="en-US" sz="2000" dirty="0"/>
              <a:t>[Optional] </a:t>
            </a:r>
            <a:r>
              <a:rPr lang="en-US" dirty="0" smtClean="0"/>
              <a:t>Create a Windows </a:t>
            </a:r>
            <a:r>
              <a:rPr lang="en-US" dirty="0" err="1" smtClean="0"/>
              <a:t>EventLog</a:t>
            </a:r>
            <a:r>
              <a:rPr lang="en-US" dirty="0" smtClean="0"/>
              <a:t> Source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the 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5BAD0B-FD24-450E-B802-C82CC5A6431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62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the Activity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5BAD0B-FD24-450E-B802-C82CC5A6431E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0061292"/>
              </p:ext>
            </p:extLst>
          </p:nvPr>
        </p:nvGraphicFramePr>
        <p:xfrm>
          <a:off x="0" y="1600200"/>
          <a:ext cx="9144000" cy="4824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777157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anchor="ctr"/>
                </a:tc>
              </a:tr>
              <a:tr h="4047233">
                <a:tc>
                  <a:txBody>
                    <a:bodyPr/>
                    <a:lstStyle/>
                    <a:p>
                      <a:endParaRPr lang="en-US" sz="16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6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###</a:t>
                      </a:r>
                      <a:endParaRPr lang="en-US" sz="16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6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### Add the FIM snap-in and the super-awesome FIM PowerShell Module</a:t>
                      </a:r>
                      <a:endParaRPr lang="en-US" sz="16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6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###</a:t>
                      </a:r>
                      <a:endParaRPr lang="en-US" sz="16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Lucida Console" panose="020B0609040504020204" pitchFamily="49" charset="0"/>
                        </a:rPr>
                        <a:t>Add-</a:t>
                      </a:r>
                      <a:r>
                        <a:rPr lang="en-US" sz="1600" dirty="0" err="1" smtClean="0">
                          <a:solidFill>
                            <a:srgbClr val="0000FF"/>
                          </a:solidFill>
                          <a:latin typeface="Lucida Console" panose="020B0609040504020204" pitchFamily="49" charset="0"/>
                        </a:rPr>
                        <a:t>PSSnapin</a:t>
                      </a:r>
                      <a:r>
                        <a:rPr lang="en-US" sz="16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8A2BE2"/>
                          </a:solidFill>
                          <a:latin typeface="Lucida Console" panose="020B0609040504020204" pitchFamily="49" charset="0"/>
                        </a:rPr>
                        <a:t>fimautomation</a:t>
                      </a:r>
                      <a:endParaRPr lang="en-US" sz="16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Lucida Console" panose="020B0609040504020204" pitchFamily="49" charset="0"/>
                        </a:rPr>
                        <a:t>Import-Module</a:t>
                      </a:r>
                      <a:r>
                        <a:rPr lang="en-US" sz="16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8A2BE2"/>
                          </a:solidFill>
                          <a:latin typeface="Lucida Console" panose="020B0609040504020204" pitchFamily="49" charset="0"/>
                        </a:rPr>
                        <a:t>.\FimPowerShellModule.psm1</a:t>
                      </a:r>
                      <a:endParaRPr lang="en-US" sz="16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endParaRPr lang="en-US" sz="16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6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###</a:t>
                      </a:r>
                      <a:endParaRPr lang="en-US" sz="16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6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### Install the FIM PowerShell WF Activity</a:t>
                      </a:r>
                      <a:endParaRPr lang="en-US" sz="16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600" dirty="0" smtClean="0">
                          <a:solidFill>
                            <a:srgbClr val="006400"/>
                          </a:solidFill>
                          <a:latin typeface="Lucida Console" panose="020B0609040504020204" pitchFamily="49" charset="0"/>
                        </a:rPr>
                        <a:t>###</a:t>
                      </a:r>
                      <a:endParaRPr lang="en-US" sz="16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Lucida Console" panose="020B0609040504020204" pitchFamily="49" charset="0"/>
                        </a:rPr>
                        <a:t>.\Install-FimPowerShellWF.ps1</a:t>
                      </a:r>
                      <a:endParaRPr lang="en-US" sz="16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Lucida Console" panose="020B0609040504020204" pitchFamily="49" charset="0"/>
                        </a:rPr>
                        <a:t>.\Update-FimServiceConfigFile.ps1</a:t>
                      </a:r>
                      <a:endParaRPr lang="en-US" sz="1600" dirty="0" smtClean="0">
                        <a:solidFill>
                          <a:prstClr val="black"/>
                        </a:solidFill>
                        <a:latin typeface="Lucida Console" panose="020B0609040504020204" pitchFamily="49" charset="0"/>
                      </a:endParaRPr>
                    </a:p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Lucida Console" panose="020B0609040504020204" pitchFamily="49" charset="0"/>
                        </a:rPr>
                        <a:t>.\Create-FimServiceAccountAsFimPerson.ps1 </a:t>
                      </a:r>
                    </a:p>
                    <a:p>
                      <a:r>
                        <a:rPr lang="en-US" sz="16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 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31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06344"/>
          </a:xfrm>
        </p:spPr>
        <p:txBody>
          <a:bodyPr/>
          <a:lstStyle/>
          <a:p>
            <a:pPr marL="256032" indent="-256032"/>
            <a:r>
              <a:rPr lang="en-US" sz="2600" dirty="0" smtClean="0"/>
              <a:t>Every request to the FIM Services passes through </a:t>
            </a:r>
            <a:br>
              <a:rPr lang="en-US" sz="2600" dirty="0" smtClean="0"/>
            </a:br>
            <a:r>
              <a:rPr lang="en-US" sz="2600" dirty="0" smtClean="0"/>
              <a:t>the request pipeline</a:t>
            </a:r>
          </a:p>
          <a:p>
            <a:pPr marL="256032" indent="-256032"/>
            <a:r>
              <a:rPr lang="en-US" sz="2600" dirty="0" smtClean="0"/>
              <a:t>Workflows can be triggered via policy at each step</a:t>
            </a:r>
            <a:endParaRPr lang="en-US" sz="2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62849"/>
            <a:ext cx="8229600" cy="618631"/>
          </a:xfrm>
        </p:spPr>
        <p:txBody>
          <a:bodyPr/>
          <a:lstStyle/>
          <a:p>
            <a:r>
              <a:rPr lang="en-US" dirty="0" smtClean="0"/>
              <a:t>FIM Service Pipeline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5BAD0B-FD24-450E-B802-C82CC5A6431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747819" y="3774645"/>
            <a:ext cx="8010326" cy="729695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identitiy-v2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76" b="79290" l="5017" r="9331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516" y="3839366"/>
            <a:ext cx="1176490" cy="6649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766" y="3832250"/>
            <a:ext cx="645354" cy="71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68776" y="3821604"/>
            <a:ext cx="1094148" cy="6443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083" y="3774645"/>
            <a:ext cx="698962" cy="873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073" flipH="1">
            <a:off x="3431211" y="3644868"/>
            <a:ext cx="710710" cy="84321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80567" y="3236975"/>
            <a:ext cx="1138838" cy="501676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00" dirty="0" smtClean="0">
                <a:solidFill>
                  <a:schemeClr val="accent1"/>
                </a:solidFill>
                <a:latin typeface="+mj-lt"/>
              </a:rPr>
              <a:t>Permissions</a:t>
            </a:r>
          </a:p>
          <a:p>
            <a:pPr algn="ctr">
              <a:lnSpc>
                <a:spcPct val="95000"/>
              </a:lnSpc>
            </a:pPr>
            <a:r>
              <a:rPr lang="en-US" sz="1400" dirty="0" smtClean="0">
                <a:solidFill>
                  <a:schemeClr val="accent1"/>
                </a:solidFill>
                <a:latin typeface="+mj-lt"/>
              </a:rPr>
              <a:t>Validation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67966" y="3236975"/>
            <a:ext cx="1388522" cy="297004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00" dirty="0" smtClean="0">
                <a:solidFill>
                  <a:schemeClr val="accent1"/>
                </a:solidFill>
                <a:latin typeface="+mj-lt"/>
              </a:rPr>
              <a:t>Authentication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39840" y="3236975"/>
            <a:ext cx="1295547" cy="297004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00" dirty="0" smtClean="0">
                <a:solidFill>
                  <a:schemeClr val="accent1"/>
                </a:solidFill>
                <a:latin typeface="+mj-lt"/>
              </a:rPr>
              <a:t>Authorization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03132" y="3236975"/>
            <a:ext cx="1076000" cy="501676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00" dirty="0" smtClean="0">
                <a:solidFill>
                  <a:schemeClr val="accent1"/>
                </a:solidFill>
                <a:latin typeface="+mj-lt"/>
              </a:rPr>
              <a:t>Action</a:t>
            </a:r>
          </a:p>
          <a:p>
            <a:pPr algn="ctr">
              <a:lnSpc>
                <a:spcPct val="95000"/>
              </a:lnSpc>
            </a:pPr>
            <a:r>
              <a:rPr lang="en-US" sz="1400" dirty="0" smtClean="0">
                <a:solidFill>
                  <a:schemeClr val="accent1"/>
                </a:solidFill>
                <a:latin typeface="+mj-lt"/>
              </a:rPr>
              <a:t>(Response)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821689" y="3198571"/>
            <a:ext cx="3840500" cy="2841970"/>
            <a:chOff x="2651750" y="3467405"/>
            <a:chExt cx="3840500" cy="2803565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2651750" y="3467405"/>
              <a:ext cx="0" cy="2803565"/>
            </a:xfrm>
            <a:prstGeom prst="line">
              <a:avLst/>
            </a:prstGeom>
            <a:ln w="28575">
              <a:solidFill>
                <a:schemeClr val="bg2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572000" y="3467405"/>
              <a:ext cx="0" cy="2803565"/>
            </a:xfrm>
            <a:prstGeom prst="line">
              <a:avLst/>
            </a:prstGeom>
            <a:ln w="28575">
              <a:solidFill>
                <a:schemeClr val="bg2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492250" y="3467405"/>
              <a:ext cx="0" cy="2803565"/>
            </a:xfrm>
            <a:prstGeom prst="line">
              <a:avLst/>
            </a:prstGeom>
            <a:ln w="28575">
              <a:solidFill>
                <a:schemeClr val="bg2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424872" y="3236975"/>
            <a:ext cx="837153" cy="501676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00" dirty="0" smtClean="0">
                <a:solidFill>
                  <a:schemeClr val="accent1"/>
                </a:solidFill>
                <a:latin typeface="+mj-lt"/>
              </a:rPr>
              <a:t>New</a:t>
            </a:r>
          </a:p>
          <a:p>
            <a:pPr algn="ctr">
              <a:lnSpc>
                <a:spcPct val="95000"/>
              </a:lnSpc>
            </a:pPr>
            <a:r>
              <a:rPr lang="en-US" sz="1400" dirty="0" smtClean="0">
                <a:solidFill>
                  <a:schemeClr val="accent1"/>
                </a:solidFill>
                <a:latin typeface="+mj-lt"/>
              </a:rPr>
              <a:t>Request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55060" y="4579181"/>
            <a:ext cx="1766629" cy="1246495"/>
          </a:xfrm>
          <a:prstGeom prst="rect">
            <a:avLst/>
          </a:prstGeom>
          <a:noFill/>
        </p:spPr>
        <p:txBody>
          <a:bodyPr wrap="square" lIns="91440" rtlCol="0" anchor="t" anchorCtr="1">
            <a:noAutofit/>
          </a:bodyPr>
          <a:lstStyle/>
          <a:p>
            <a:pPr marL="228600" indent="-228600">
              <a:lnSpc>
                <a:spcPct val="95000"/>
              </a:lnSpc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chemeClr val="tx2"/>
                </a:solidFill>
              </a:rPr>
              <a:t>Access control policies applied</a:t>
            </a:r>
          </a:p>
          <a:p>
            <a:pPr marL="228600" indent="-228600">
              <a:lnSpc>
                <a:spcPct val="95000"/>
              </a:lnSpc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chemeClr val="tx2"/>
                </a:solidFill>
              </a:rPr>
              <a:t>Defined in management policy rules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83606" y="4579181"/>
            <a:ext cx="1958333" cy="1422954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marL="228600" indent="-228600">
              <a:lnSpc>
                <a:spcPct val="95000"/>
              </a:lnSpc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chemeClr val="tx2"/>
                </a:solidFill>
              </a:rPr>
              <a:t>User identity validation</a:t>
            </a:r>
          </a:p>
          <a:p>
            <a:pPr marL="228600" indent="-228600">
              <a:lnSpc>
                <a:spcPct val="95000"/>
              </a:lnSpc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chemeClr val="tx2"/>
                </a:solidFill>
              </a:rPr>
              <a:t>Self-service password reset</a:t>
            </a:r>
          </a:p>
          <a:p>
            <a:pPr marL="228600" indent="-228600">
              <a:lnSpc>
                <a:spcPct val="95000"/>
              </a:lnSpc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chemeClr val="tx2"/>
                </a:solidFill>
              </a:rPr>
              <a:t>One-time pass code integration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25942" y="4579181"/>
            <a:ext cx="1958333" cy="1422954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marL="228600" indent="-228600">
              <a:lnSpc>
                <a:spcPct val="95000"/>
              </a:lnSpc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chemeClr val="tx2"/>
                </a:solidFill>
              </a:rPr>
              <a:t>Manager </a:t>
            </a:r>
            <a:br>
              <a:rPr lang="en-US" sz="1400" dirty="0" smtClean="0">
                <a:solidFill>
                  <a:schemeClr val="tx2"/>
                </a:solidFill>
              </a:rPr>
            </a:br>
            <a:r>
              <a:rPr lang="en-US" sz="1400" dirty="0" smtClean="0">
                <a:solidFill>
                  <a:schemeClr val="tx2"/>
                </a:solidFill>
              </a:rPr>
              <a:t>approval</a:t>
            </a:r>
          </a:p>
          <a:p>
            <a:pPr marL="228600" indent="-228600">
              <a:lnSpc>
                <a:spcPct val="95000"/>
              </a:lnSpc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chemeClr val="tx2"/>
                </a:solidFill>
              </a:rPr>
              <a:t>Data input validation</a:t>
            </a:r>
          </a:p>
          <a:p>
            <a:pPr marL="228600" indent="-228600">
              <a:lnSpc>
                <a:spcPct val="95000"/>
              </a:lnSpc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chemeClr val="tx2"/>
                </a:solidFill>
              </a:rPr>
              <a:t>Last chance to reject a request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62511" y="4579181"/>
            <a:ext cx="1958333" cy="1166986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marL="228600" indent="-228600">
              <a:lnSpc>
                <a:spcPct val="95000"/>
              </a:lnSpc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chemeClr val="tx2"/>
                </a:solidFill>
              </a:rPr>
              <a:t>Successful </a:t>
            </a:r>
            <a:br>
              <a:rPr lang="en-US" sz="1400" dirty="0" smtClean="0">
                <a:solidFill>
                  <a:schemeClr val="tx2"/>
                </a:solidFill>
              </a:rPr>
            </a:br>
            <a:r>
              <a:rPr lang="en-US" sz="1400" dirty="0" smtClean="0">
                <a:solidFill>
                  <a:schemeClr val="tx2"/>
                </a:solidFill>
              </a:rPr>
              <a:t>request response workflow</a:t>
            </a:r>
          </a:p>
          <a:p>
            <a:pPr marL="228600" indent="-228600">
              <a:lnSpc>
                <a:spcPct val="95000"/>
              </a:lnSpc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chemeClr val="tx2"/>
                </a:solidFill>
              </a:rPr>
              <a:t>Most common extensibility point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54855" y="4043480"/>
            <a:ext cx="580532" cy="6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0866" y="4035112"/>
            <a:ext cx="580532" cy="6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1091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you get PowerShell, these are very quick to produce</a:t>
            </a:r>
          </a:p>
          <a:p>
            <a:r>
              <a:rPr lang="en-US" dirty="0" smtClean="0"/>
              <a:t>Easy to develop, test and debug</a:t>
            </a:r>
          </a:p>
          <a:p>
            <a:r>
              <a:rPr lang="en-US" dirty="0" smtClean="0"/>
              <a:t>Good Instrumentation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PowerShell Workflow Scripts?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5BAD0B-FD24-450E-B802-C82CC5A6431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83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ile">
  <a:themeElements>
    <a:clrScheme name="Edgile-v3">
      <a:dk1>
        <a:srgbClr val="000000"/>
      </a:dk1>
      <a:lt1>
        <a:srgbClr val="FFFFFF"/>
      </a:lt1>
      <a:dk2>
        <a:srgbClr val="363644"/>
      </a:dk2>
      <a:lt2>
        <a:srgbClr val="808080"/>
      </a:lt2>
      <a:accent1>
        <a:srgbClr val="3E71BC"/>
      </a:accent1>
      <a:accent2>
        <a:srgbClr val="44BCB9"/>
      </a:accent2>
      <a:accent3>
        <a:srgbClr val="6545B5"/>
      </a:accent3>
      <a:accent4>
        <a:srgbClr val="926EC8"/>
      </a:accent4>
      <a:accent5>
        <a:srgbClr val="98BC26"/>
      </a:accent5>
      <a:accent6>
        <a:srgbClr val="F6A727"/>
      </a:accent6>
      <a:hlink>
        <a:srgbClr val="3E71BC"/>
      </a:hlink>
      <a:folHlink>
        <a:srgbClr val="334897"/>
      </a:folHlink>
    </a:clrScheme>
    <a:fontScheme name="Segoe UI for Edgil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 anchor="t" anchorCtr="1">
        <a:spAutoFit/>
      </a:bodyPr>
      <a:lstStyle>
        <a:defPPr algn="ctr">
          <a:defRPr dirty="0" smtClean="0">
            <a:solidFill>
              <a:schemeClr val="tx2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73662C302DA3479653B905EA40C13E" ma:contentTypeVersion="0" ma:contentTypeDescription="Create a new document." ma:contentTypeScope="" ma:versionID="d6ace6ff0f7f920838cc2ddb616b2fb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41B3E1-6A98-48AA-BD13-07B8DEBC815D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5A0A293D-EACA-48A4-B4CF-F89B7A8BF6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B165914E-86B9-4151-BD2E-406D8E20FD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edgile</Template>
  <TotalTime>6564</TotalTime>
  <Words>920</Words>
  <Application>Microsoft Office PowerPoint</Application>
  <PresentationFormat>On-screen Show (4:3)</PresentationFormat>
  <Paragraphs>254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Lucida Console</vt:lpstr>
      <vt:lpstr>Segoe UI</vt:lpstr>
      <vt:lpstr>Segoe UI Semibold</vt:lpstr>
      <vt:lpstr>Segoe UI Symbol</vt:lpstr>
      <vt:lpstr>Wingdings</vt:lpstr>
      <vt:lpstr>edgile</vt:lpstr>
      <vt:lpstr>PowerPoint Presentation</vt:lpstr>
      <vt:lpstr>Edgile Introduction</vt:lpstr>
      <vt:lpstr>PowerPoint Presentation</vt:lpstr>
      <vt:lpstr>FIM PowerShell Workflow Activity</vt:lpstr>
      <vt:lpstr>PowerPoint Presentation</vt:lpstr>
      <vt:lpstr>Installing the Activity</vt:lpstr>
      <vt:lpstr>Installing the Activity</vt:lpstr>
      <vt:lpstr>FIM Service Pipeline </vt:lpstr>
      <vt:lpstr>Why PowerShell Workflow Scripts?</vt:lpstr>
      <vt:lpstr>Why –not PowerShell Workflow Scripts?</vt:lpstr>
      <vt:lpstr>What can you do from that script?</vt:lpstr>
      <vt:lpstr>What can’t you do from that script?</vt:lpstr>
      <vt:lpstr>AuthZ WF Sample</vt:lpstr>
      <vt:lpstr>Viewing the Workflow in FIM</vt:lpstr>
      <vt:lpstr>View a FIM Request that hit AuthZ</vt:lpstr>
      <vt:lpstr>AuthZ Workflows</vt:lpstr>
      <vt:lpstr>Anatomy of a FIM Request</vt:lpstr>
      <vt:lpstr>Reading FIM Request Details</vt:lpstr>
      <vt:lpstr>Getting Objects from FIM</vt:lpstr>
      <vt:lpstr>Getting Request Parameters</vt:lpstr>
      <vt:lpstr>Viewing PowerShell Trace Output</vt:lpstr>
      <vt:lpstr>Debugging a Workflow Script</vt:lpstr>
      <vt:lpstr>Debugging a Workflow Script  (Sneaking Code Into Comments)</vt:lpstr>
      <vt:lpstr>Debugging a Workflow Script</vt:lpstr>
      <vt:lpstr>PowerShell WF Activity Roadmap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Craig Martin (Edgile Inc.)</dc:creator>
  <cp:lastModifiedBy>Craig Martin (Edgile Inc.)</cp:lastModifiedBy>
  <cp:revision>578</cp:revision>
  <dcterms:created xsi:type="dcterms:W3CDTF">2008-12-03T01:21:46Z</dcterms:created>
  <dcterms:modified xsi:type="dcterms:W3CDTF">2013-10-16T19:29:53Z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0x0101005373662C302DA3479653B905EA40C13E</vt:lpwstr>
  </property>
</Properties>
</file>