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5" r:id="rId8"/>
    <p:sldId id="270" r:id="rId9"/>
    <p:sldId id="263" r:id="rId10"/>
    <p:sldId id="271" r:id="rId11"/>
    <p:sldId id="261" r:id="rId12"/>
    <p:sldId id="267" r:id="rId13"/>
    <p:sldId id="264" r:id="rId14"/>
    <p:sldId id="269"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4" autoAdjust="0"/>
    <p:restoredTop sz="52472" autoAdjust="0"/>
  </p:normalViewPr>
  <p:slideViewPr>
    <p:cSldViewPr snapToGrid="0">
      <p:cViewPr varScale="1">
        <p:scale>
          <a:sx n="60" d="100"/>
          <a:sy n="60" d="100"/>
        </p:scale>
        <p:origin x="25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20637-3A1C-4F2B-9669-0D64D96C5BF3}" type="datetimeFigureOut">
              <a:rPr lang="en-US" smtClean="0"/>
              <a:t>5/18/2016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594AB-3DCA-479E-8461-4EDD6D8350DB}" type="slidenum">
              <a:rPr lang="en-US" smtClean="0"/>
              <a:t>‹#›</a:t>
            </a:fld>
            <a:endParaRPr lang="en-US"/>
          </a:p>
        </p:txBody>
      </p:sp>
    </p:spTree>
    <p:extLst>
      <p:ext uri="{BB962C8B-B14F-4D97-AF65-F5344CB8AC3E}">
        <p14:creationId xmlns:p14="http://schemas.microsoft.com/office/powerpoint/2010/main" val="12044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2</a:t>
            </a:fld>
            <a:endParaRPr lang="en-US"/>
          </a:p>
        </p:txBody>
      </p:sp>
    </p:spTree>
    <p:extLst>
      <p:ext uri="{BB962C8B-B14F-4D97-AF65-F5344CB8AC3E}">
        <p14:creationId xmlns:p14="http://schemas.microsoft.com/office/powerpoint/2010/main" val="377883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13</a:t>
            </a:fld>
            <a:endParaRPr lang="en-US"/>
          </a:p>
        </p:txBody>
      </p:sp>
    </p:spTree>
    <p:extLst>
      <p:ext uri="{BB962C8B-B14F-4D97-AF65-F5344CB8AC3E}">
        <p14:creationId xmlns:p14="http://schemas.microsoft.com/office/powerpoint/2010/main" val="94994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14</a:t>
            </a:fld>
            <a:endParaRPr lang="en-US"/>
          </a:p>
        </p:txBody>
      </p:sp>
    </p:spTree>
    <p:extLst>
      <p:ext uri="{BB962C8B-B14F-4D97-AF65-F5344CB8AC3E}">
        <p14:creationId xmlns:p14="http://schemas.microsoft.com/office/powerpoint/2010/main" val="64552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15</a:t>
            </a:fld>
            <a:endParaRPr lang="en-US"/>
          </a:p>
        </p:txBody>
      </p:sp>
    </p:spTree>
    <p:extLst>
      <p:ext uri="{BB962C8B-B14F-4D97-AF65-F5344CB8AC3E}">
        <p14:creationId xmlns:p14="http://schemas.microsoft.com/office/powerpoint/2010/main" val="309688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5</a:t>
            </a:fld>
            <a:endParaRPr lang="en-US"/>
          </a:p>
        </p:txBody>
      </p:sp>
    </p:spTree>
    <p:extLst>
      <p:ext uri="{BB962C8B-B14F-4D97-AF65-F5344CB8AC3E}">
        <p14:creationId xmlns:p14="http://schemas.microsoft.com/office/powerpoint/2010/main" val="160713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6</a:t>
            </a:fld>
            <a:endParaRPr lang="en-US"/>
          </a:p>
        </p:txBody>
      </p:sp>
    </p:spTree>
    <p:extLst>
      <p:ext uri="{BB962C8B-B14F-4D97-AF65-F5344CB8AC3E}">
        <p14:creationId xmlns:p14="http://schemas.microsoft.com/office/powerpoint/2010/main" val="211012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7</a:t>
            </a:fld>
            <a:endParaRPr lang="en-US"/>
          </a:p>
        </p:txBody>
      </p:sp>
    </p:spTree>
    <p:extLst>
      <p:ext uri="{BB962C8B-B14F-4D97-AF65-F5344CB8AC3E}">
        <p14:creationId xmlns:p14="http://schemas.microsoft.com/office/powerpoint/2010/main" val="267978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8</a:t>
            </a:fld>
            <a:endParaRPr lang="en-US"/>
          </a:p>
        </p:txBody>
      </p:sp>
    </p:spTree>
    <p:extLst>
      <p:ext uri="{BB962C8B-B14F-4D97-AF65-F5344CB8AC3E}">
        <p14:creationId xmlns:p14="http://schemas.microsoft.com/office/powerpoint/2010/main" val="322761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9</a:t>
            </a:fld>
            <a:endParaRPr lang="en-US"/>
          </a:p>
        </p:txBody>
      </p:sp>
    </p:spTree>
    <p:extLst>
      <p:ext uri="{BB962C8B-B14F-4D97-AF65-F5344CB8AC3E}">
        <p14:creationId xmlns:p14="http://schemas.microsoft.com/office/powerpoint/2010/main" val="385378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10</a:t>
            </a:fld>
            <a:endParaRPr lang="en-US"/>
          </a:p>
        </p:txBody>
      </p:sp>
    </p:spTree>
    <p:extLst>
      <p:ext uri="{BB962C8B-B14F-4D97-AF65-F5344CB8AC3E}">
        <p14:creationId xmlns:p14="http://schemas.microsoft.com/office/powerpoint/2010/main" val="253859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11</a:t>
            </a:fld>
            <a:endParaRPr lang="en-US"/>
          </a:p>
        </p:txBody>
      </p:sp>
    </p:spTree>
    <p:extLst>
      <p:ext uri="{BB962C8B-B14F-4D97-AF65-F5344CB8AC3E}">
        <p14:creationId xmlns:p14="http://schemas.microsoft.com/office/powerpoint/2010/main" val="52930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594AB-3DCA-479E-8461-4EDD6D8350DB}" type="slidenum">
              <a:rPr lang="en-US" smtClean="0"/>
              <a:t>12</a:t>
            </a:fld>
            <a:endParaRPr lang="en-US"/>
          </a:p>
        </p:txBody>
      </p:sp>
    </p:spTree>
    <p:extLst>
      <p:ext uri="{BB962C8B-B14F-4D97-AF65-F5344CB8AC3E}">
        <p14:creationId xmlns:p14="http://schemas.microsoft.com/office/powerpoint/2010/main" val="298066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1B3CD-8258-4344-9264-A9B600174B23}"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395693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1B3CD-8258-4344-9264-A9B600174B23}"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327536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1B3CD-8258-4344-9264-A9B600174B23}"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25327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1B3CD-8258-4344-9264-A9B600174B23}"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250981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E1B3CD-8258-4344-9264-A9B600174B23}"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418390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1B3CD-8258-4344-9264-A9B600174B23}"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21538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1B3CD-8258-4344-9264-A9B600174B23}"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278196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1B3CD-8258-4344-9264-A9B600174B23}"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1844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1B3CD-8258-4344-9264-A9B600174B23}"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111145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E1B3CD-8258-4344-9264-A9B600174B23}"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24023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E1B3CD-8258-4344-9264-A9B600174B23}"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1B48D-75A1-4708-A974-32136AA40CA4}" type="slidenum">
              <a:rPr lang="en-US" smtClean="0"/>
              <a:t>‹#›</a:t>
            </a:fld>
            <a:endParaRPr lang="en-US"/>
          </a:p>
        </p:txBody>
      </p:sp>
    </p:spTree>
    <p:extLst>
      <p:ext uri="{BB962C8B-B14F-4D97-AF65-F5344CB8AC3E}">
        <p14:creationId xmlns:p14="http://schemas.microsoft.com/office/powerpoint/2010/main" val="401716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1B3CD-8258-4344-9264-A9B600174B23}" type="datetimeFigureOut">
              <a:rPr lang="en-US" smtClean="0"/>
              <a:t>5/18/2016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1B48D-75A1-4708-A974-32136AA40CA4}" type="slidenum">
              <a:rPr lang="en-US" smtClean="0"/>
              <a:t>‹#›</a:t>
            </a:fld>
            <a:endParaRPr lang="en-US"/>
          </a:p>
        </p:txBody>
      </p:sp>
    </p:spTree>
    <p:extLst>
      <p:ext uri="{BB962C8B-B14F-4D97-AF65-F5344CB8AC3E}">
        <p14:creationId xmlns:p14="http://schemas.microsoft.com/office/powerpoint/2010/main" val="366619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ka.ms/mim2016boo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ka.ms/cmmoni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hyperlink" Target="mailto:aadmimfeedback@microsoft.com" TargetMode="External"/><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notesSlide" Target="../notesSlides/notesSlide11.xml"/><Relationship Id="rId16" Type="http://schemas.openxmlformats.org/officeDocument/2006/relationships/image" Target="../media/image24.emf"/><Relationship Id="rId1" Type="http://schemas.openxmlformats.org/officeDocument/2006/relationships/slideLayout" Target="../slideLayouts/slideLayout6.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Microsoft Identity Manager 2016 Handbook</a:t>
            </a:r>
          </a:p>
        </p:txBody>
      </p:sp>
      <p:sp>
        <p:nvSpPr>
          <p:cNvPr id="3" name="Subtitle 2"/>
          <p:cNvSpPr>
            <a:spLocks noGrp="1"/>
          </p:cNvSpPr>
          <p:nvPr>
            <p:ph type="subTitle" idx="1"/>
          </p:nvPr>
        </p:nvSpPr>
        <p:spPr/>
        <p:txBody>
          <a:bodyPr>
            <a:normAutofit lnSpcReduction="10000"/>
          </a:bodyPr>
          <a:lstStyle/>
          <a:p>
            <a:r>
              <a:rPr lang="en-US" dirty="0"/>
              <a:t>David Steadman &amp; Jeff Ingalls</a:t>
            </a:r>
          </a:p>
          <a:p>
            <a:endParaRPr lang="en-US" dirty="0"/>
          </a:p>
          <a:p>
            <a:endParaRPr lang="en-US" dirty="0"/>
          </a:p>
          <a:p>
            <a:r>
              <a:rPr lang="en-US" dirty="0">
                <a:hlinkClick r:id="rId2"/>
              </a:rPr>
              <a:t>http://aka.ms/mim2016book</a:t>
            </a:r>
            <a:r>
              <a:rPr lang="en-US" dirty="0"/>
              <a:t> </a:t>
            </a:r>
          </a:p>
        </p:txBody>
      </p:sp>
    </p:spTree>
    <p:extLst>
      <p:ext uri="{BB962C8B-B14F-4D97-AF65-F5344CB8AC3E}">
        <p14:creationId xmlns:p14="http://schemas.microsoft.com/office/powerpoint/2010/main" val="728464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for the Masses</a:t>
            </a:r>
          </a:p>
        </p:txBody>
      </p:sp>
      <p:sp>
        <p:nvSpPr>
          <p:cNvPr id="3" name="Content Placeholder 2"/>
          <p:cNvSpPr>
            <a:spLocks noGrp="1"/>
          </p:cNvSpPr>
          <p:nvPr>
            <p:ph idx="1"/>
          </p:nvPr>
        </p:nvSpPr>
        <p:spPr>
          <a:xfrm>
            <a:off x="1092200" y="1873250"/>
            <a:ext cx="5003800" cy="4351338"/>
          </a:xfrm>
        </p:spPr>
        <p:txBody>
          <a:bodyPr>
            <a:normAutofit/>
          </a:bodyPr>
          <a:lstStyle/>
          <a:p>
            <a:pPr marL="0" indent="0">
              <a:buNone/>
            </a:pPr>
            <a:endParaRPr lang="en-US" dirty="0"/>
          </a:p>
          <a:p>
            <a:pPr marL="0" indent="0">
              <a:buNone/>
            </a:pPr>
            <a:endParaRPr lang="en-US" dirty="0"/>
          </a:p>
          <a:p>
            <a:pPr marL="0" indent="0">
              <a:buNone/>
            </a:pPr>
            <a:r>
              <a:rPr lang="en-US" dirty="0"/>
              <a:t>Everyone has an </a:t>
            </a:r>
            <a:r>
              <a:rPr lang="en-US" b="1" dirty="0"/>
              <a:t>opinion</a:t>
            </a:r>
            <a:r>
              <a:rPr lang="en-US" dirty="0"/>
              <a:t> and you will never be able to satisfy everyone.</a:t>
            </a:r>
          </a:p>
        </p:txBody>
      </p:sp>
      <p:pic>
        <p:nvPicPr>
          <p:cNvPr id="4" name="Picture 3"/>
          <p:cNvPicPr>
            <a:picLocks noChangeAspect="1"/>
          </p:cNvPicPr>
          <p:nvPr/>
        </p:nvPicPr>
        <p:blipFill>
          <a:blip r:embed="rId3"/>
          <a:stretch>
            <a:fillRect/>
          </a:stretch>
        </p:blipFill>
        <p:spPr>
          <a:xfrm>
            <a:off x="6756400" y="1825625"/>
            <a:ext cx="4851400" cy="3931080"/>
          </a:xfrm>
          <a:prstGeom prst="rect">
            <a:avLst/>
          </a:prstGeom>
        </p:spPr>
      </p:pic>
    </p:spTree>
    <p:extLst>
      <p:ext uri="{BB962C8B-B14F-4D97-AF65-F5344CB8AC3E}">
        <p14:creationId xmlns:p14="http://schemas.microsoft.com/office/powerpoint/2010/main" val="36156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the Book Already!</a:t>
            </a:r>
          </a:p>
        </p:txBody>
      </p:sp>
      <p:sp>
        <p:nvSpPr>
          <p:cNvPr id="3" name="Content Placeholder 2"/>
          <p:cNvSpPr>
            <a:spLocks noGrp="1"/>
          </p:cNvSpPr>
          <p:nvPr>
            <p:ph idx="1"/>
          </p:nvPr>
        </p:nvSpPr>
        <p:spPr>
          <a:xfrm>
            <a:off x="558800" y="1662113"/>
            <a:ext cx="4826000" cy="4351338"/>
          </a:xfrm>
        </p:spPr>
        <p:txBody>
          <a:bodyPr>
            <a:normAutofit/>
          </a:bodyPr>
          <a:lstStyle/>
          <a:p>
            <a:pPr marL="0" indent="0">
              <a:buNone/>
            </a:pPr>
            <a:r>
              <a:rPr lang="en-US" dirty="0"/>
              <a:t>1 Overview - 12 </a:t>
            </a:r>
            <a:r>
              <a:rPr lang="en-US" dirty="0" err="1"/>
              <a:t>pgs</a:t>
            </a:r>
            <a:endParaRPr lang="en-US" dirty="0"/>
          </a:p>
          <a:p>
            <a:pPr marL="0" indent="0">
              <a:buNone/>
            </a:pPr>
            <a:r>
              <a:rPr lang="en-US" dirty="0"/>
              <a:t>2 Installation - 65 </a:t>
            </a:r>
            <a:r>
              <a:rPr lang="en-US" dirty="0" err="1"/>
              <a:t>pgs</a:t>
            </a:r>
            <a:endParaRPr lang="en-US" dirty="0"/>
          </a:p>
          <a:p>
            <a:pPr marL="0" indent="0">
              <a:buNone/>
            </a:pPr>
            <a:r>
              <a:rPr lang="en-US" dirty="0"/>
              <a:t>3 Sync Configuration - 40 </a:t>
            </a:r>
            <a:r>
              <a:rPr lang="en-US" dirty="0" err="1"/>
              <a:t>pgs</a:t>
            </a:r>
            <a:endParaRPr lang="en-US" dirty="0"/>
          </a:p>
          <a:p>
            <a:pPr marL="0" indent="0">
              <a:buNone/>
            </a:pPr>
            <a:r>
              <a:rPr lang="en-US" dirty="0"/>
              <a:t>4 Service Configuration - 64 </a:t>
            </a:r>
            <a:r>
              <a:rPr lang="en-US" dirty="0" err="1"/>
              <a:t>pgs</a:t>
            </a:r>
            <a:endParaRPr lang="en-US" dirty="0"/>
          </a:p>
          <a:p>
            <a:pPr marL="0" indent="0">
              <a:buNone/>
            </a:pPr>
            <a:r>
              <a:rPr lang="en-US" dirty="0"/>
              <a:t>5 User Management - 79 </a:t>
            </a:r>
            <a:r>
              <a:rPr lang="en-US" dirty="0" err="1"/>
              <a:t>pgs</a:t>
            </a:r>
            <a:endParaRPr lang="en-US" dirty="0"/>
          </a:p>
          <a:p>
            <a:pPr marL="0" indent="0">
              <a:buNone/>
            </a:pPr>
            <a:r>
              <a:rPr lang="en-US" dirty="0"/>
              <a:t>6 Group Management - 34 </a:t>
            </a:r>
            <a:r>
              <a:rPr lang="en-US" dirty="0" err="1"/>
              <a:t>pgs</a:t>
            </a:r>
            <a:endParaRPr lang="en-US" dirty="0"/>
          </a:p>
          <a:p>
            <a:pPr marL="0" indent="0">
              <a:buNone/>
            </a:pPr>
            <a:r>
              <a:rPr lang="en-US" dirty="0"/>
              <a:t>7 RBAC w/ BHOLD - 70 </a:t>
            </a:r>
            <a:r>
              <a:rPr lang="en-US" dirty="0" err="1"/>
              <a:t>pgs</a:t>
            </a:r>
            <a:endParaRPr lang="en-US" dirty="0"/>
          </a:p>
          <a:p>
            <a:pPr marL="0" indent="0">
              <a:buNone/>
            </a:pPr>
            <a:r>
              <a:rPr lang="en-US" dirty="0"/>
              <a:t>8 PAM &amp; MFA - 64 </a:t>
            </a:r>
            <a:r>
              <a:rPr lang="en-US" dirty="0" err="1"/>
              <a:t>pgs</a:t>
            </a:r>
            <a:endParaRPr lang="en-US" dirty="0"/>
          </a:p>
        </p:txBody>
      </p:sp>
      <p:sp>
        <p:nvSpPr>
          <p:cNvPr id="4" name="Content Placeholder 2"/>
          <p:cNvSpPr txBox="1">
            <a:spLocks/>
          </p:cNvSpPr>
          <p:nvPr/>
        </p:nvSpPr>
        <p:spPr>
          <a:xfrm>
            <a:off x="5499398" y="1690688"/>
            <a:ext cx="66926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9 Password Management - 48 </a:t>
            </a:r>
            <a:r>
              <a:rPr lang="en-US" dirty="0" err="1"/>
              <a:t>pgs</a:t>
            </a:r>
            <a:endParaRPr lang="en-US" dirty="0"/>
          </a:p>
          <a:p>
            <a:pPr marL="0" indent="0">
              <a:buNone/>
            </a:pPr>
            <a:r>
              <a:rPr lang="en-US" dirty="0"/>
              <a:t>10 Overview of CM - 21 </a:t>
            </a:r>
            <a:r>
              <a:rPr lang="en-US" dirty="0" err="1"/>
              <a:t>pgs</a:t>
            </a:r>
            <a:endParaRPr lang="en-US" dirty="0"/>
          </a:p>
          <a:p>
            <a:pPr marL="0" indent="0">
              <a:buNone/>
            </a:pPr>
            <a:r>
              <a:rPr lang="en-US" dirty="0"/>
              <a:t>11 Installation and Client-side of CM - 35 </a:t>
            </a:r>
            <a:r>
              <a:rPr lang="en-US" dirty="0" err="1"/>
              <a:t>pgs</a:t>
            </a:r>
            <a:endParaRPr lang="en-US" dirty="0"/>
          </a:p>
          <a:p>
            <a:pPr marL="0" indent="0">
              <a:buNone/>
            </a:pPr>
            <a:r>
              <a:rPr lang="en-US" dirty="0"/>
              <a:t>12 CM Scenarios - 71 </a:t>
            </a:r>
            <a:r>
              <a:rPr lang="en-US" dirty="0" err="1"/>
              <a:t>pgs</a:t>
            </a:r>
            <a:endParaRPr lang="en-US" dirty="0"/>
          </a:p>
          <a:p>
            <a:pPr marL="0" indent="0">
              <a:buFont typeface="Arial" panose="020B0604020202020204" pitchFamily="34" charset="0"/>
              <a:buNone/>
            </a:pPr>
            <a:r>
              <a:rPr lang="en-US" dirty="0"/>
              <a:t>13 Reporting - 26 </a:t>
            </a:r>
            <a:r>
              <a:rPr lang="en-US" dirty="0" err="1"/>
              <a:t>pgs</a:t>
            </a:r>
            <a:endParaRPr lang="en-US" dirty="0"/>
          </a:p>
          <a:p>
            <a:pPr marL="0" indent="0">
              <a:buFont typeface="Arial" panose="020B0604020202020204" pitchFamily="34" charset="0"/>
              <a:buNone/>
            </a:pPr>
            <a:r>
              <a:rPr lang="en-US" dirty="0"/>
              <a:t>14 Troubleshooting - 26 </a:t>
            </a:r>
            <a:r>
              <a:rPr lang="en-US" dirty="0" err="1"/>
              <a:t>pgs</a:t>
            </a:r>
            <a:endParaRPr lang="en-US" dirty="0"/>
          </a:p>
          <a:p>
            <a:pPr marL="0" indent="0">
              <a:buFont typeface="Arial" panose="020B0604020202020204" pitchFamily="34" charset="0"/>
              <a:buNone/>
            </a:pPr>
            <a:r>
              <a:rPr lang="en-US" dirty="0"/>
              <a:t>15 Operations &amp; Best Practices - 10 </a:t>
            </a:r>
            <a:r>
              <a:rPr lang="en-US" dirty="0" err="1"/>
              <a:t>pgs</a:t>
            </a:r>
            <a:endParaRPr lang="en-US" dirty="0"/>
          </a:p>
          <a:p>
            <a:endParaRPr lang="en-US" dirty="0"/>
          </a:p>
        </p:txBody>
      </p:sp>
    </p:spTree>
    <p:extLst>
      <p:ext uri="{BB962C8B-B14F-4D97-AF65-F5344CB8AC3E}">
        <p14:creationId xmlns:p14="http://schemas.microsoft.com/office/powerpoint/2010/main" val="279695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Discounts and Free Copies?</a:t>
            </a:r>
          </a:p>
        </p:txBody>
      </p:sp>
      <p:sp>
        <p:nvSpPr>
          <p:cNvPr id="3" name="Content Placeholder 2"/>
          <p:cNvSpPr>
            <a:spLocks noGrp="1"/>
          </p:cNvSpPr>
          <p:nvPr>
            <p:ph idx="1"/>
          </p:nvPr>
        </p:nvSpPr>
        <p:spPr>
          <a:xfrm>
            <a:off x="8128000" y="1690688"/>
            <a:ext cx="3860800" cy="4351338"/>
          </a:xfrm>
        </p:spPr>
        <p:txBody>
          <a:bodyPr>
            <a:normAutofit/>
          </a:bodyPr>
          <a:lstStyle/>
          <a:p>
            <a:pPr marL="0" indent="0">
              <a:buNone/>
            </a:pPr>
            <a:r>
              <a:rPr lang="en-US" dirty="0"/>
              <a:t>Sorry…</a:t>
            </a:r>
          </a:p>
          <a:p>
            <a:pPr marL="0" indent="0">
              <a:buNone/>
            </a:pPr>
            <a:endParaRPr lang="en-US" dirty="0"/>
          </a:p>
          <a:p>
            <a:pPr marL="0" indent="0">
              <a:buNone/>
            </a:pPr>
            <a:r>
              <a:rPr lang="en-US" dirty="0"/>
              <a:t>We don’t control the book price, coupons, freebees or discounts</a:t>
            </a:r>
          </a:p>
          <a:p>
            <a:pPr marL="0" indent="0">
              <a:buNone/>
            </a:pPr>
            <a:endParaRPr lang="en-US" dirty="0"/>
          </a:p>
          <a:p>
            <a:pPr marL="0" indent="0">
              <a:buNone/>
            </a:pPr>
            <a:r>
              <a:rPr lang="en-US" dirty="0"/>
              <a:t>Almost all our pay is based on you buying the book</a:t>
            </a:r>
          </a:p>
        </p:txBody>
      </p:sp>
      <p:pic>
        <p:nvPicPr>
          <p:cNvPr id="4" name="Picture 3"/>
          <p:cNvPicPr>
            <a:picLocks noChangeAspect="1"/>
          </p:cNvPicPr>
          <p:nvPr/>
        </p:nvPicPr>
        <p:blipFill>
          <a:blip r:embed="rId3"/>
          <a:stretch>
            <a:fillRect/>
          </a:stretch>
        </p:blipFill>
        <p:spPr>
          <a:xfrm>
            <a:off x="660400" y="1968501"/>
            <a:ext cx="7029062" cy="3795712"/>
          </a:xfrm>
          <a:prstGeom prst="rect">
            <a:avLst/>
          </a:prstGeom>
        </p:spPr>
      </p:pic>
    </p:spTree>
    <p:extLst>
      <p:ext uri="{BB962C8B-B14F-4D97-AF65-F5344CB8AC3E}">
        <p14:creationId xmlns:p14="http://schemas.microsoft.com/office/powerpoint/2010/main" val="3502168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David          CM</a:t>
            </a:r>
          </a:p>
        </p:txBody>
      </p:sp>
      <p:sp>
        <p:nvSpPr>
          <p:cNvPr id="3" name="Content Placeholder 2"/>
          <p:cNvSpPr>
            <a:spLocks noGrp="1"/>
          </p:cNvSpPr>
          <p:nvPr>
            <p:ph idx="1"/>
          </p:nvPr>
        </p:nvSpPr>
        <p:spPr/>
        <p:txBody>
          <a:bodyPr>
            <a:normAutofit/>
          </a:bodyPr>
          <a:lstStyle/>
          <a:p>
            <a:r>
              <a:rPr lang="en-US" dirty="0" err="1"/>
              <a:t>Packt</a:t>
            </a:r>
            <a:r>
              <a:rPr lang="en-US" dirty="0"/>
              <a:t> Publishing asked 100+ page CM chapter be split into 3 chapters</a:t>
            </a:r>
          </a:p>
          <a:p>
            <a:endParaRPr lang="en-US" dirty="0"/>
          </a:p>
          <a:p>
            <a:r>
              <a:rPr lang="en-US" dirty="0"/>
              <a:t>David created new open source </a:t>
            </a:r>
            <a:r>
              <a:rPr lang="en-US" dirty="0" err="1"/>
              <a:t>CMMonitor</a:t>
            </a:r>
            <a:r>
              <a:rPr lang="en-US" dirty="0"/>
              <a:t> tool</a:t>
            </a:r>
          </a:p>
          <a:p>
            <a:pPr lvl="1"/>
            <a:r>
              <a:rPr lang="en-US" dirty="0"/>
              <a:t>Created because of support cases</a:t>
            </a:r>
          </a:p>
          <a:p>
            <a:pPr lvl="1"/>
            <a:r>
              <a:rPr lang="en-US" dirty="0">
                <a:hlinkClick r:id="rId3"/>
              </a:rPr>
              <a:t>http://aka.ms/cmmonitor</a:t>
            </a:r>
            <a:endParaRPr lang="en-US" dirty="0"/>
          </a:p>
          <a:p>
            <a:pPr lvl="1"/>
            <a:r>
              <a:rPr lang="en-US" dirty="0"/>
              <a:t>The </a:t>
            </a:r>
            <a:r>
              <a:rPr lang="en-US" dirty="0" err="1"/>
              <a:t>CMMonitor</a:t>
            </a:r>
            <a:r>
              <a:rPr lang="en-US" dirty="0"/>
              <a:t> is a service to monitor Agent accounts in MIM and FIM 2010 R2 and features automated configuration based on Certificate Management Web Configuration, conditional polling on time to check cert, SMTP alerting on expiring certs, event log alerting and logging</a:t>
            </a:r>
          </a:p>
        </p:txBody>
      </p:sp>
      <p:pic>
        <p:nvPicPr>
          <p:cNvPr id="4" name="Picture 3"/>
          <p:cNvPicPr>
            <a:picLocks noChangeAspect="1"/>
          </p:cNvPicPr>
          <p:nvPr/>
        </p:nvPicPr>
        <p:blipFill>
          <a:blip r:embed="rId4"/>
          <a:stretch>
            <a:fillRect/>
          </a:stretch>
        </p:blipFill>
        <p:spPr>
          <a:xfrm>
            <a:off x="2395035" y="599657"/>
            <a:ext cx="913917" cy="856498"/>
          </a:xfrm>
          <a:prstGeom prst="rect">
            <a:avLst/>
          </a:prstGeom>
        </p:spPr>
      </p:pic>
    </p:spTree>
    <p:extLst>
      <p:ext uri="{BB962C8B-B14F-4D97-AF65-F5344CB8AC3E}">
        <p14:creationId xmlns:p14="http://schemas.microsoft.com/office/powerpoint/2010/main" val="150809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790"/>
          </a:xfrm>
        </p:spPr>
        <p:txBody>
          <a:bodyPr>
            <a:normAutofit fontScale="90000"/>
          </a:bodyPr>
          <a:lstStyle/>
          <a:p>
            <a:r>
              <a:rPr lang="en-US" dirty="0">
                <a:cs typeface="Segoe UI Light" panose="020B0502040204020203" pitchFamily="34" charset="0"/>
              </a:rPr>
              <a:t>Microsoft Identity Manager 2016 </a:t>
            </a:r>
            <a:r>
              <a:rPr lang="en-US" dirty="0" smtClean="0">
                <a:cs typeface="Segoe UI Light" panose="020B0502040204020203" pitchFamily="34" charset="0"/>
              </a:rPr>
              <a:t>CTP</a:t>
            </a:r>
            <a:br>
              <a:rPr lang="en-US" dirty="0" smtClean="0">
                <a:cs typeface="Segoe UI Light" panose="020B0502040204020203" pitchFamily="34" charset="0"/>
              </a:rPr>
            </a:br>
            <a:r>
              <a:rPr lang="en-US" u="sng" dirty="0" smtClean="0">
                <a:hlinkClick r:id="rId3"/>
              </a:rPr>
              <a:t>aadmimfeedback@microsoft.com</a:t>
            </a:r>
            <a:endParaRPr lang="en-US" b="1" dirty="0"/>
          </a:p>
        </p:txBody>
      </p:sp>
      <p:grpSp>
        <p:nvGrpSpPr>
          <p:cNvPr id="9" name="Group 8"/>
          <p:cNvGrpSpPr/>
          <p:nvPr/>
        </p:nvGrpSpPr>
        <p:grpSpPr>
          <a:xfrm>
            <a:off x="4817791" y="1575760"/>
            <a:ext cx="2908360" cy="1350433"/>
            <a:chOff x="4247221" y="1610278"/>
            <a:chExt cx="2908360" cy="1350433"/>
          </a:xfrm>
        </p:grpSpPr>
        <p:sp>
          <p:nvSpPr>
            <p:cNvPr id="26" name="Rectangle 25"/>
            <p:cNvSpPr/>
            <p:nvPr/>
          </p:nvSpPr>
          <p:spPr>
            <a:xfrm>
              <a:off x="4247221" y="2591379"/>
              <a:ext cx="2908360" cy="369332"/>
            </a:xfrm>
            <a:prstGeom prst="rect">
              <a:avLst/>
            </a:prstGeom>
          </p:spPr>
          <p:txBody>
            <a:bodyPr wrap="none">
              <a:spAutoFit/>
            </a:bodyPr>
            <a:lstStyle/>
            <a:p>
              <a:r>
                <a:rPr lang="en-US" dirty="0"/>
                <a:t>JIT groups for </a:t>
              </a:r>
              <a:r>
                <a:rPr lang="en-US" dirty="0" err="1"/>
                <a:t>Priv</a:t>
              </a:r>
              <a:r>
                <a:rPr lang="en-US" dirty="0"/>
                <a:t>  domain</a:t>
              </a:r>
            </a:p>
          </p:txBody>
        </p:sp>
        <p:grpSp>
          <p:nvGrpSpPr>
            <p:cNvPr id="8" name="Group 7"/>
            <p:cNvGrpSpPr/>
            <p:nvPr/>
          </p:nvGrpSpPr>
          <p:grpSpPr>
            <a:xfrm>
              <a:off x="4434955" y="1610278"/>
              <a:ext cx="2532892" cy="914400"/>
              <a:chOff x="4434955" y="1610278"/>
              <a:chExt cx="2532892" cy="914400"/>
            </a:xfrm>
          </p:grpSpPr>
          <p:pic>
            <p:nvPicPr>
              <p:cNvPr id="18" name="Picture 17"/>
              <p:cNvPicPr>
                <a:picLocks noChangeAspect="1"/>
              </p:cNvPicPr>
              <p:nvPr/>
            </p:nvPicPr>
            <p:blipFill>
              <a:blip r:embed="rId4"/>
              <a:stretch>
                <a:fillRect/>
              </a:stretch>
            </p:blipFill>
            <p:spPr>
              <a:xfrm rot="5400000">
                <a:off x="5220441" y="1724733"/>
                <a:ext cx="650417" cy="884161"/>
              </a:xfrm>
              <a:prstGeom prst="rect">
                <a:avLst/>
              </a:prstGeom>
            </p:spPr>
          </p:pic>
          <p:pic>
            <p:nvPicPr>
              <p:cNvPr id="16" name="Picture 15"/>
              <p:cNvPicPr>
                <a:picLocks noChangeAspect="1"/>
              </p:cNvPicPr>
              <p:nvPr/>
            </p:nvPicPr>
            <p:blipFill>
              <a:blip r:embed="rId5"/>
              <a:stretch>
                <a:fillRect/>
              </a:stretch>
            </p:blipFill>
            <p:spPr>
              <a:xfrm>
                <a:off x="4434955" y="1610278"/>
                <a:ext cx="926332" cy="914400"/>
              </a:xfrm>
              <a:prstGeom prst="rect">
                <a:avLst/>
              </a:prstGeom>
            </p:spPr>
          </p:pic>
          <p:pic>
            <p:nvPicPr>
              <p:cNvPr id="19" name="Picture 18"/>
              <p:cNvPicPr>
                <a:picLocks noChangeAspect="1"/>
              </p:cNvPicPr>
              <p:nvPr/>
            </p:nvPicPr>
            <p:blipFill>
              <a:blip r:embed="rId6">
                <a:duotone>
                  <a:srgbClr val="EC008C">
                    <a:shade val="45000"/>
                    <a:satMod val="135000"/>
                  </a:srgbClr>
                  <a:prstClr val="white"/>
                </a:duotone>
              </a:blip>
              <a:stretch>
                <a:fillRect/>
              </a:stretch>
            </p:blipFill>
            <p:spPr>
              <a:xfrm>
                <a:off x="5987730" y="1610278"/>
                <a:ext cx="980117" cy="914400"/>
              </a:xfrm>
              <a:prstGeom prst="rect">
                <a:avLst/>
              </a:prstGeom>
            </p:spPr>
          </p:pic>
        </p:grpSp>
      </p:grpSp>
      <p:grpSp>
        <p:nvGrpSpPr>
          <p:cNvPr id="55" name="Group 54"/>
          <p:cNvGrpSpPr/>
          <p:nvPr/>
        </p:nvGrpSpPr>
        <p:grpSpPr>
          <a:xfrm>
            <a:off x="8566123" y="1575760"/>
            <a:ext cx="3133871" cy="1397125"/>
            <a:chOff x="8569073" y="1142485"/>
            <a:chExt cx="3133871" cy="1397125"/>
          </a:xfrm>
        </p:grpSpPr>
        <p:sp>
          <p:nvSpPr>
            <p:cNvPr id="24" name="Rectangle 23"/>
            <p:cNvSpPr/>
            <p:nvPr/>
          </p:nvSpPr>
          <p:spPr>
            <a:xfrm>
              <a:off x="8569073" y="2170278"/>
              <a:ext cx="3133871" cy="369332"/>
            </a:xfrm>
            <a:prstGeom prst="rect">
              <a:avLst/>
            </a:prstGeom>
          </p:spPr>
          <p:txBody>
            <a:bodyPr wrap="none">
              <a:spAutoFit/>
            </a:bodyPr>
            <a:lstStyle/>
            <a:p>
              <a:r>
                <a:rPr lang="en-US" dirty="0"/>
                <a:t>PAM PowerShell Deployment</a:t>
              </a:r>
            </a:p>
          </p:txBody>
        </p:sp>
        <p:grpSp>
          <p:nvGrpSpPr>
            <p:cNvPr id="54" name="Group 53"/>
            <p:cNvGrpSpPr/>
            <p:nvPr/>
          </p:nvGrpSpPr>
          <p:grpSpPr>
            <a:xfrm>
              <a:off x="9594563" y="1142485"/>
              <a:ext cx="1079938" cy="1008242"/>
              <a:chOff x="9596039" y="1162036"/>
              <a:chExt cx="1079938" cy="1008242"/>
            </a:xfrm>
          </p:grpSpPr>
          <p:pic>
            <p:nvPicPr>
              <p:cNvPr id="21" name="Picture 20"/>
              <p:cNvPicPr>
                <a:picLocks noChangeAspect="1"/>
              </p:cNvPicPr>
              <p:nvPr/>
            </p:nvPicPr>
            <p:blipFill>
              <a:blip r:embed="rId7"/>
              <a:stretch>
                <a:fillRect/>
              </a:stretch>
            </p:blipFill>
            <p:spPr>
              <a:xfrm>
                <a:off x="9783712" y="1162036"/>
                <a:ext cx="704591" cy="635390"/>
              </a:xfrm>
              <a:prstGeom prst="rect">
                <a:avLst/>
              </a:prstGeom>
            </p:spPr>
          </p:pic>
          <p:pic>
            <p:nvPicPr>
              <p:cNvPr id="20" name="Picture 19"/>
              <p:cNvPicPr>
                <a:picLocks noChangeAspect="1"/>
              </p:cNvPicPr>
              <p:nvPr/>
            </p:nvPicPr>
            <p:blipFill>
              <a:blip r:embed="rId8"/>
              <a:stretch>
                <a:fillRect/>
              </a:stretch>
            </p:blipFill>
            <p:spPr>
              <a:xfrm>
                <a:off x="9596039" y="1570312"/>
                <a:ext cx="1079938" cy="599966"/>
              </a:xfrm>
              <a:prstGeom prst="rect">
                <a:avLst/>
              </a:prstGeom>
            </p:spPr>
          </p:pic>
        </p:grpSp>
      </p:grpSp>
      <p:grpSp>
        <p:nvGrpSpPr>
          <p:cNvPr id="48" name="Group 47"/>
          <p:cNvGrpSpPr/>
          <p:nvPr/>
        </p:nvGrpSpPr>
        <p:grpSpPr>
          <a:xfrm>
            <a:off x="8563170" y="3343145"/>
            <a:ext cx="3136821" cy="1383014"/>
            <a:chOff x="6820948" y="2533051"/>
            <a:chExt cx="3136821" cy="1383014"/>
          </a:xfrm>
        </p:grpSpPr>
        <p:sp>
          <p:nvSpPr>
            <p:cNvPr id="13" name="Rectangle 12"/>
            <p:cNvSpPr/>
            <p:nvPr/>
          </p:nvSpPr>
          <p:spPr>
            <a:xfrm>
              <a:off x="6820948" y="3269734"/>
              <a:ext cx="3136821" cy="646331"/>
            </a:xfrm>
            <a:prstGeom prst="rect">
              <a:avLst/>
            </a:prstGeom>
          </p:spPr>
          <p:txBody>
            <a:bodyPr wrap="none">
              <a:spAutoFit/>
            </a:bodyPr>
            <a:lstStyle/>
            <a:p>
              <a:r>
                <a:rPr lang="en-US" dirty="0"/>
                <a:t>Email requests and approvals</a:t>
              </a:r>
            </a:p>
            <a:p>
              <a:r>
                <a:rPr lang="en-US" dirty="0"/>
                <a:t>with Exchange Online</a:t>
              </a:r>
            </a:p>
          </p:txBody>
        </p:sp>
        <p:grpSp>
          <p:nvGrpSpPr>
            <p:cNvPr id="47" name="Group 46"/>
            <p:cNvGrpSpPr/>
            <p:nvPr/>
          </p:nvGrpSpPr>
          <p:grpSpPr>
            <a:xfrm>
              <a:off x="7706785" y="2533051"/>
              <a:ext cx="1365145" cy="788512"/>
              <a:chOff x="7706785" y="2533051"/>
              <a:chExt cx="1365145" cy="788512"/>
            </a:xfrm>
          </p:grpSpPr>
          <p:pic>
            <p:nvPicPr>
              <p:cNvPr id="28" name="Picture 27"/>
              <p:cNvPicPr>
                <a:picLocks noChangeAspect="1"/>
              </p:cNvPicPr>
              <p:nvPr/>
            </p:nvPicPr>
            <p:blipFill>
              <a:blip r:embed="rId9"/>
              <a:stretch>
                <a:fillRect/>
              </a:stretch>
            </p:blipFill>
            <p:spPr>
              <a:xfrm>
                <a:off x="7706785" y="2533051"/>
                <a:ext cx="1365145" cy="740139"/>
              </a:xfrm>
              <a:prstGeom prst="rect">
                <a:avLst/>
              </a:prstGeom>
            </p:spPr>
          </p:pic>
          <p:pic>
            <p:nvPicPr>
              <p:cNvPr id="29" name="Picture 28"/>
              <p:cNvPicPr>
                <a:picLocks noChangeAspect="1"/>
              </p:cNvPicPr>
              <p:nvPr/>
            </p:nvPicPr>
            <p:blipFill>
              <a:blip r:embed="rId10"/>
              <a:stretch>
                <a:fillRect/>
              </a:stretch>
            </p:blipFill>
            <p:spPr>
              <a:xfrm>
                <a:off x="8568554" y="3024540"/>
                <a:ext cx="503376" cy="297023"/>
              </a:xfrm>
              <a:prstGeom prst="rect">
                <a:avLst/>
              </a:prstGeom>
            </p:spPr>
          </p:pic>
        </p:grpSp>
      </p:grpSp>
      <p:grpSp>
        <p:nvGrpSpPr>
          <p:cNvPr id="46" name="Group 45"/>
          <p:cNvGrpSpPr/>
          <p:nvPr/>
        </p:nvGrpSpPr>
        <p:grpSpPr>
          <a:xfrm>
            <a:off x="555749" y="1620626"/>
            <a:ext cx="3185167" cy="1137696"/>
            <a:chOff x="567047" y="1274114"/>
            <a:chExt cx="3185167" cy="1137696"/>
          </a:xfrm>
        </p:grpSpPr>
        <p:sp>
          <p:nvSpPr>
            <p:cNvPr id="25" name="Rectangle 24"/>
            <p:cNvSpPr/>
            <p:nvPr/>
          </p:nvSpPr>
          <p:spPr>
            <a:xfrm>
              <a:off x="567047" y="2042478"/>
              <a:ext cx="3185167" cy="369332"/>
            </a:xfrm>
            <a:prstGeom prst="rect">
              <a:avLst/>
            </a:prstGeom>
          </p:spPr>
          <p:txBody>
            <a:bodyPr wrap="none">
              <a:spAutoFit/>
            </a:bodyPr>
            <a:lstStyle/>
            <a:p>
              <a:r>
                <a:rPr lang="en-US" dirty="0"/>
                <a:t>Customer Reported Bug Fixes</a:t>
              </a:r>
            </a:p>
          </p:txBody>
        </p:sp>
        <p:grpSp>
          <p:nvGrpSpPr>
            <p:cNvPr id="7" name="Group 6"/>
            <p:cNvGrpSpPr/>
            <p:nvPr/>
          </p:nvGrpSpPr>
          <p:grpSpPr>
            <a:xfrm>
              <a:off x="1781810" y="1274114"/>
              <a:ext cx="755639" cy="766225"/>
              <a:chOff x="4024153" y="4543621"/>
              <a:chExt cx="1583619" cy="1605804"/>
            </a:xfrm>
          </p:grpSpPr>
          <p:pic>
            <p:nvPicPr>
              <p:cNvPr id="31" name="Picture 30"/>
              <p:cNvPicPr>
                <a:picLocks noChangeAspect="1"/>
              </p:cNvPicPr>
              <p:nvPr/>
            </p:nvPicPr>
            <p:blipFill>
              <a:blip r:embed="rId11"/>
              <a:stretch>
                <a:fillRect/>
              </a:stretch>
            </p:blipFill>
            <p:spPr>
              <a:xfrm>
                <a:off x="4024153" y="4543621"/>
                <a:ext cx="169032" cy="1605804"/>
              </a:xfrm>
              <a:prstGeom prst="rect">
                <a:avLst/>
              </a:prstGeom>
            </p:spPr>
          </p:pic>
          <p:pic>
            <p:nvPicPr>
              <p:cNvPr id="32" name="Picture 31"/>
              <p:cNvPicPr>
                <a:picLocks noChangeAspect="1"/>
              </p:cNvPicPr>
              <p:nvPr/>
            </p:nvPicPr>
            <p:blipFill>
              <a:blip r:embed="rId12"/>
              <a:stretch>
                <a:fillRect/>
              </a:stretch>
            </p:blipFill>
            <p:spPr>
              <a:xfrm>
                <a:off x="4290475" y="4543621"/>
                <a:ext cx="183119" cy="1591720"/>
              </a:xfrm>
              <a:prstGeom prst="rect">
                <a:avLst/>
              </a:prstGeom>
            </p:spPr>
          </p:pic>
          <p:pic>
            <p:nvPicPr>
              <p:cNvPr id="33" name="Picture 32"/>
              <p:cNvPicPr>
                <a:picLocks noChangeAspect="1"/>
              </p:cNvPicPr>
              <p:nvPr/>
            </p:nvPicPr>
            <p:blipFill>
              <a:blip r:embed="rId13"/>
              <a:stretch>
                <a:fillRect/>
              </a:stretch>
            </p:blipFill>
            <p:spPr>
              <a:xfrm>
                <a:off x="4569066" y="4543621"/>
                <a:ext cx="169032" cy="1479031"/>
              </a:xfrm>
              <a:prstGeom prst="rect">
                <a:avLst/>
              </a:prstGeom>
            </p:spPr>
          </p:pic>
          <p:pic>
            <p:nvPicPr>
              <p:cNvPr id="34" name="Picture 33"/>
              <p:cNvPicPr>
                <a:picLocks noChangeAspect="1"/>
              </p:cNvPicPr>
              <p:nvPr/>
            </p:nvPicPr>
            <p:blipFill>
              <a:blip r:embed="rId14"/>
              <a:stretch>
                <a:fillRect/>
              </a:stretch>
            </p:blipFill>
            <p:spPr>
              <a:xfrm>
                <a:off x="4846638" y="4543621"/>
                <a:ext cx="183119" cy="1338172"/>
              </a:xfrm>
              <a:prstGeom prst="rect">
                <a:avLst/>
              </a:prstGeom>
            </p:spPr>
          </p:pic>
          <p:pic>
            <p:nvPicPr>
              <p:cNvPr id="35" name="Picture 34"/>
              <p:cNvPicPr>
                <a:picLocks noChangeAspect="1"/>
              </p:cNvPicPr>
              <p:nvPr/>
            </p:nvPicPr>
            <p:blipFill>
              <a:blip r:embed="rId15"/>
              <a:stretch>
                <a:fillRect/>
              </a:stretch>
            </p:blipFill>
            <p:spPr>
              <a:xfrm>
                <a:off x="5171104" y="4543621"/>
                <a:ext cx="436668" cy="1239571"/>
              </a:xfrm>
              <a:prstGeom prst="rect">
                <a:avLst/>
              </a:prstGeom>
            </p:spPr>
          </p:pic>
        </p:grpSp>
      </p:grpSp>
      <p:grpSp>
        <p:nvGrpSpPr>
          <p:cNvPr id="56" name="Group 55"/>
          <p:cNvGrpSpPr/>
          <p:nvPr/>
        </p:nvGrpSpPr>
        <p:grpSpPr>
          <a:xfrm>
            <a:off x="9106749" y="5247011"/>
            <a:ext cx="2055563" cy="1327972"/>
            <a:chOff x="9106749" y="5247011"/>
            <a:chExt cx="2055563" cy="1327972"/>
          </a:xfrm>
        </p:grpSpPr>
        <p:sp>
          <p:nvSpPr>
            <p:cNvPr id="14" name="Rectangle 13"/>
            <p:cNvSpPr/>
            <p:nvPr/>
          </p:nvSpPr>
          <p:spPr>
            <a:xfrm>
              <a:off x="9106749" y="6205651"/>
              <a:ext cx="2055563" cy="369332"/>
            </a:xfrm>
            <a:prstGeom prst="rect">
              <a:avLst/>
            </a:prstGeom>
          </p:spPr>
          <p:txBody>
            <a:bodyPr wrap="none">
              <a:spAutoFit/>
            </a:bodyPr>
            <a:lstStyle/>
            <a:p>
              <a:r>
                <a:rPr lang="en-US" dirty="0"/>
                <a:t>Hardened Security</a:t>
              </a:r>
            </a:p>
          </p:txBody>
        </p:sp>
        <p:pic>
          <p:nvPicPr>
            <p:cNvPr id="36" name="Picture 35"/>
            <p:cNvPicPr>
              <a:picLocks noChangeAspect="1"/>
            </p:cNvPicPr>
            <p:nvPr/>
          </p:nvPicPr>
          <p:blipFill>
            <a:blip r:embed="rId16"/>
            <a:stretch>
              <a:fillRect/>
            </a:stretch>
          </p:blipFill>
          <p:spPr>
            <a:xfrm>
              <a:off x="9782139" y="5247011"/>
              <a:ext cx="704782" cy="819071"/>
            </a:xfrm>
            <a:prstGeom prst="rect">
              <a:avLst/>
            </a:prstGeom>
          </p:spPr>
        </p:pic>
      </p:grpSp>
      <p:grpSp>
        <p:nvGrpSpPr>
          <p:cNvPr id="52" name="Group 51"/>
          <p:cNvGrpSpPr/>
          <p:nvPr/>
        </p:nvGrpSpPr>
        <p:grpSpPr>
          <a:xfrm>
            <a:off x="629931" y="5348443"/>
            <a:ext cx="2883738" cy="1226614"/>
            <a:chOff x="1363483" y="4156586"/>
            <a:chExt cx="2883738" cy="1226614"/>
          </a:xfrm>
        </p:grpSpPr>
        <p:sp>
          <p:nvSpPr>
            <p:cNvPr id="12" name="Rectangle 11"/>
            <p:cNvSpPr/>
            <p:nvPr/>
          </p:nvSpPr>
          <p:spPr>
            <a:xfrm>
              <a:off x="1363483" y="5013868"/>
              <a:ext cx="2883738" cy="369332"/>
            </a:xfrm>
            <a:prstGeom prst="rect">
              <a:avLst/>
            </a:prstGeom>
          </p:spPr>
          <p:txBody>
            <a:bodyPr wrap="none">
              <a:spAutoFit/>
            </a:bodyPr>
            <a:lstStyle/>
            <a:p>
              <a:r>
                <a:rPr lang="en-US" dirty="0"/>
                <a:t>Updated Platform Support</a:t>
              </a:r>
            </a:p>
          </p:txBody>
        </p:sp>
        <p:pic>
          <p:nvPicPr>
            <p:cNvPr id="37" name="Picture 36"/>
            <p:cNvPicPr>
              <a:picLocks noChangeAspect="1"/>
            </p:cNvPicPr>
            <p:nvPr/>
          </p:nvPicPr>
          <p:blipFill>
            <a:blip r:embed="rId17"/>
            <a:stretch>
              <a:fillRect/>
            </a:stretch>
          </p:blipFill>
          <p:spPr>
            <a:xfrm>
              <a:off x="2193008" y="4156586"/>
              <a:ext cx="1224688" cy="857282"/>
            </a:xfrm>
            <a:prstGeom prst="rect">
              <a:avLst/>
            </a:prstGeom>
          </p:spPr>
        </p:pic>
      </p:grpSp>
      <p:grpSp>
        <p:nvGrpSpPr>
          <p:cNvPr id="53" name="Group 52"/>
          <p:cNvGrpSpPr/>
          <p:nvPr/>
        </p:nvGrpSpPr>
        <p:grpSpPr>
          <a:xfrm>
            <a:off x="4493808" y="5118552"/>
            <a:ext cx="3265638" cy="1456431"/>
            <a:chOff x="4734352" y="5118552"/>
            <a:chExt cx="3265638" cy="1456431"/>
          </a:xfrm>
        </p:grpSpPr>
        <p:sp>
          <p:nvSpPr>
            <p:cNvPr id="23" name="Rectangle 22"/>
            <p:cNvSpPr/>
            <p:nvPr/>
          </p:nvSpPr>
          <p:spPr>
            <a:xfrm>
              <a:off x="4734352" y="6205651"/>
              <a:ext cx="3265638" cy="369332"/>
            </a:xfrm>
            <a:prstGeom prst="rect">
              <a:avLst/>
            </a:prstGeom>
          </p:spPr>
          <p:txBody>
            <a:bodyPr wrap="none">
              <a:spAutoFit/>
            </a:bodyPr>
            <a:lstStyle/>
            <a:p>
              <a:r>
                <a:rPr lang="en-US" dirty="0"/>
                <a:t>PAM Single forest deployment</a:t>
              </a:r>
            </a:p>
          </p:txBody>
        </p:sp>
        <p:grpSp>
          <p:nvGrpSpPr>
            <p:cNvPr id="10" name="Group 9"/>
            <p:cNvGrpSpPr/>
            <p:nvPr/>
          </p:nvGrpSpPr>
          <p:grpSpPr>
            <a:xfrm>
              <a:off x="5683747" y="5118552"/>
              <a:ext cx="1366847" cy="1087099"/>
              <a:chOff x="10505578" y="5295697"/>
              <a:chExt cx="1366847" cy="1087099"/>
            </a:xfrm>
          </p:grpSpPr>
          <p:pic>
            <p:nvPicPr>
              <p:cNvPr id="38" name="Picture 37"/>
              <p:cNvPicPr>
                <a:picLocks noChangeAspect="1"/>
              </p:cNvPicPr>
              <p:nvPr/>
            </p:nvPicPr>
            <p:blipFill>
              <a:blip r:embed="rId6">
                <a:duotone>
                  <a:schemeClr val="accent2">
                    <a:shade val="45000"/>
                    <a:satMod val="135000"/>
                  </a:schemeClr>
                  <a:prstClr val="white"/>
                </a:duotone>
              </a:blip>
              <a:stretch>
                <a:fillRect/>
              </a:stretch>
            </p:blipFill>
            <p:spPr>
              <a:xfrm>
                <a:off x="10844288" y="5382047"/>
                <a:ext cx="980117" cy="914400"/>
              </a:xfrm>
              <a:prstGeom prst="rect">
                <a:avLst/>
              </a:prstGeom>
            </p:spPr>
          </p:pic>
          <p:pic>
            <p:nvPicPr>
              <p:cNvPr id="41" name="Picture 40"/>
              <p:cNvPicPr>
                <a:picLocks noChangeAspect="1"/>
              </p:cNvPicPr>
              <p:nvPr/>
            </p:nvPicPr>
            <p:blipFill>
              <a:blip r:embed="rId6">
                <a:duotone>
                  <a:srgbClr val="EC008C">
                    <a:shade val="45000"/>
                    <a:satMod val="135000"/>
                  </a:srgbClr>
                  <a:prstClr val="white"/>
                </a:duotone>
              </a:blip>
              <a:stretch>
                <a:fillRect/>
              </a:stretch>
            </p:blipFill>
            <p:spPr>
              <a:xfrm>
                <a:off x="10554734" y="5382047"/>
                <a:ext cx="980117" cy="914400"/>
              </a:xfrm>
              <a:prstGeom prst="rect">
                <a:avLst/>
              </a:prstGeom>
            </p:spPr>
          </p:pic>
          <p:sp>
            <p:nvSpPr>
              <p:cNvPr id="42" name="Rectangle 41"/>
              <p:cNvSpPr/>
              <p:nvPr/>
            </p:nvSpPr>
            <p:spPr bwMode="auto">
              <a:xfrm>
                <a:off x="10505578" y="5295697"/>
                <a:ext cx="1366847" cy="1087099"/>
              </a:xfrm>
              <a:prstGeom prst="rect">
                <a:avLst/>
              </a:prstGeom>
              <a:noFill/>
              <a:ln w="31750" cap="flat">
                <a:solidFill>
                  <a:srgbClr val="CBCCD0"/>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grpSp>
        <p:nvGrpSpPr>
          <p:cNvPr id="49" name="Group 48"/>
          <p:cNvGrpSpPr/>
          <p:nvPr/>
        </p:nvGrpSpPr>
        <p:grpSpPr>
          <a:xfrm>
            <a:off x="5152818" y="3272873"/>
            <a:ext cx="2238305" cy="1305872"/>
            <a:chOff x="4132222" y="3205261"/>
            <a:chExt cx="2238305" cy="1305872"/>
          </a:xfrm>
        </p:grpSpPr>
        <p:sp>
          <p:nvSpPr>
            <p:cNvPr id="22" name="Rectangle 21"/>
            <p:cNvSpPr/>
            <p:nvPr/>
          </p:nvSpPr>
          <p:spPr>
            <a:xfrm>
              <a:off x="4132222" y="4141801"/>
              <a:ext cx="2238305" cy="369332"/>
            </a:xfrm>
            <a:prstGeom prst="rect">
              <a:avLst/>
            </a:prstGeom>
          </p:spPr>
          <p:txBody>
            <a:bodyPr wrap="none">
              <a:spAutoFit/>
            </a:bodyPr>
            <a:lstStyle/>
            <a:p>
              <a:r>
                <a:rPr lang="en-US" dirty="0"/>
                <a:t>Group Management</a:t>
              </a:r>
            </a:p>
          </p:txBody>
        </p:sp>
        <p:pic>
          <p:nvPicPr>
            <p:cNvPr id="44" name="Picture 43"/>
            <p:cNvPicPr>
              <a:picLocks noChangeAspect="1"/>
            </p:cNvPicPr>
            <p:nvPr/>
          </p:nvPicPr>
          <p:blipFill>
            <a:blip r:embed="rId18"/>
            <a:stretch>
              <a:fillRect/>
            </a:stretch>
          </p:blipFill>
          <p:spPr>
            <a:xfrm>
              <a:off x="4967571" y="3205261"/>
              <a:ext cx="567602" cy="989536"/>
            </a:xfrm>
            <a:prstGeom prst="rect">
              <a:avLst/>
            </a:prstGeom>
          </p:spPr>
        </p:pic>
      </p:grpSp>
      <p:grpSp>
        <p:nvGrpSpPr>
          <p:cNvPr id="11" name="Group 10"/>
          <p:cNvGrpSpPr/>
          <p:nvPr/>
        </p:nvGrpSpPr>
        <p:grpSpPr>
          <a:xfrm>
            <a:off x="900714" y="3343145"/>
            <a:ext cx="2495235" cy="1185311"/>
            <a:chOff x="1478482" y="2453755"/>
            <a:chExt cx="2495235" cy="1185311"/>
          </a:xfrm>
        </p:grpSpPr>
        <p:sp>
          <p:nvSpPr>
            <p:cNvPr id="4" name="Rectangle 3"/>
            <p:cNvSpPr/>
            <p:nvPr/>
          </p:nvSpPr>
          <p:spPr>
            <a:xfrm>
              <a:off x="1478482" y="3269734"/>
              <a:ext cx="2495235" cy="369332"/>
            </a:xfrm>
            <a:prstGeom prst="rect">
              <a:avLst/>
            </a:prstGeom>
          </p:spPr>
          <p:txBody>
            <a:bodyPr wrap="none">
              <a:spAutoFit/>
            </a:bodyPr>
            <a:lstStyle/>
            <a:p>
              <a:r>
                <a:rPr lang="en-US" dirty="0"/>
                <a:t>Cross Browser Support</a:t>
              </a:r>
            </a:p>
          </p:txBody>
        </p:sp>
        <p:pic>
          <p:nvPicPr>
            <p:cNvPr id="45" name="Picture 44"/>
            <p:cNvPicPr>
              <a:picLocks noChangeAspect="1"/>
            </p:cNvPicPr>
            <p:nvPr/>
          </p:nvPicPr>
          <p:blipFill>
            <a:blip r:embed="rId19"/>
            <a:stretch>
              <a:fillRect/>
            </a:stretch>
          </p:blipFill>
          <p:spPr>
            <a:xfrm>
              <a:off x="2296293" y="2453755"/>
              <a:ext cx="859611" cy="871228"/>
            </a:xfrm>
            <a:prstGeom prst="rect">
              <a:avLst/>
            </a:prstGeom>
          </p:spPr>
        </p:pic>
      </p:grpSp>
    </p:spTree>
    <p:extLst>
      <p:ext uri="{BB962C8B-B14F-4D97-AF65-F5344CB8AC3E}">
        <p14:creationId xmlns:p14="http://schemas.microsoft.com/office/powerpoint/2010/main" val="42043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Before We Look at </a:t>
            </a:r>
            <a:r>
              <a:rPr lang="en-US" dirty="0" err="1"/>
              <a:t>CMMonitor</a:t>
            </a:r>
            <a:r>
              <a:rPr lang="en-US" dirty="0"/>
              <a:t>?</a:t>
            </a:r>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262318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8" y="371753"/>
            <a:ext cx="6016485" cy="1325563"/>
          </a:xfrm>
        </p:spPr>
        <p:txBody>
          <a:bodyPr/>
          <a:lstStyle/>
          <a:p>
            <a:r>
              <a:rPr lang="en-US" dirty="0"/>
              <a:t>David “Steady” Steadman</a:t>
            </a:r>
          </a:p>
        </p:txBody>
      </p:sp>
      <p:sp>
        <p:nvSpPr>
          <p:cNvPr id="3" name="Content Placeholder 2"/>
          <p:cNvSpPr>
            <a:spLocks noGrp="1"/>
          </p:cNvSpPr>
          <p:nvPr>
            <p:ph idx="1"/>
          </p:nvPr>
        </p:nvSpPr>
        <p:spPr>
          <a:xfrm>
            <a:off x="344558" y="5474542"/>
            <a:ext cx="6321285" cy="1048372"/>
          </a:xfrm>
        </p:spPr>
        <p:txBody>
          <a:bodyPr>
            <a:normAutofit fontScale="70000" lnSpcReduction="20000"/>
          </a:bodyPr>
          <a:lstStyle/>
          <a:p>
            <a:pPr marL="0" indent="0">
              <a:buNone/>
            </a:pPr>
            <a:r>
              <a:rPr lang="en-US" dirty="0"/>
              <a:t>Was MSFT FIM PFE (EAST Region)</a:t>
            </a:r>
          </a:p>
          <a:p>
            <a:pPr marL="0" indent="0">
              <a:buNone/>
            </a:pPr>
            <a:r>
              <a:rPr lang="en-US" dirty="0"/>
              <a:t>Now SR Escalation Engineer for FIM/MIM</a:t>
            </a:r>
          </a:p>
          <a:p>
            <a:pPr marL="0" indent="0">
              <a:buNone/>
            </a:pPr>
            <a:r>
              <a:rPr lang="en-US" dirty="0"/>
              <a:t>Microsoft Corporation</a:t>
            </a:r>
          </a:p>
          <a:p>
            <a:endParaRPr lang="en-US" dirty="0"/>
          </a:p>
          <a:p>
            <a:pPr marL="0" indent="0">
              <a:buNone/>
            </a:pPr>
            <a:endParaRPr lang="en-US" dirty="0"/>
          </a:p>
        </p:txBody>
      </p:sp>
      <p:sp>
        <p:nvSpPr>
          <p:cNvPr id="4" name="Title 1"/>
          <p:cNvSpPr txBox="1">
            <a:spLocks/>
          </p:cNvSpPr>
          <p:nvPr/>
        </p:nvSpPr>
        <p:spPr>
          <a:xfrm>
            <a:off x="6665843" y="371753"/>
            <a:ext cx="50557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Jeff “</a:t>
            </a:r>
            <a:r>
              <a:rPr lang="en-US" dirty="0" err="1"/>
              <a:t>jingalls</a:t>
            </a:r>
            <a:r>
              <a:rPr lang="en-US" dirty="0"/>
              <a:t>” Ingalls</a:t>
            </a:r>
          </a:p>
        </p:txBody>
      </p:sp>
      <p:sp>
        <p:nvSpPr>
          <p:cNvPr id="5" name="Content Placeholder 2"/>
          <p:cNvSpPr txBox="1">
            <a:spLocks/>
          </p:cNvSpPr>
          <p:nvPr/>
        </p:nvSpPr>
        <p:spPr>
          <a:xfrm>
            <a:off x="6665843" y="5474542"/>
            <a:ext cx="4373219" cy="10483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Was MSFT FIM PFE (West Region)</a:t>
            </a:r>
          </a:p>
          <a:p>
            <a:pPr marL="0" indent="0">
              <a:buFont typeface="Arial" panose="020B0604020202020204" pitchFamily="34" charset="0"/>
              <a:buNone/>
            </a:pPr>
            <a:r>
              <a:rPr lang="en-US" dirty="0"/>
              <a:t>Now Identity Architect (FIM/MIM)</a:t>
            </a:r>
          </a:p>
          <a:p>
            <a:pPr marL="0" indent="0">
              <a:buFont typeface="Arial" panose="020B0604020202020204" pitchFamily="34" charset="0"/>
              <a:buNone/>
            </a:pPr>
            <a:r>
              <a:rPr lang="en-US" dirty="0"/>
              <a:t>IngallsDesigns.com</a:t>
            </a:r>
          </a:p>
          <a:p>
            <a:endParaRPr lang="en-US" dirty="0"/>
          </a:p>
          <a:p>
            <a:pPr marL="0" indent="0">
              <a:buFont typeface="Arial" panose="020B0604020202020204" pitchFamily="34" charset="0"/>
              <a:buNone/>
            </a:pP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565" t="17102" r="40364" b="31037"/>
          <a:stretch/>
        </p:blipFill>
        <p:spPr>
          <a:xfrm rot="5400000">
            <a:off x="1392937" y="1170436"/>
            <a:ext cx="3919725" cy="4223944"/>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6589123" y="1990732"/>
            <a:ext cx="4009127" cy="2672751"/>
          </a:xfrm>
          <a:prstGeom prst="rect">
            <a:avLst/>
          </a:prstGeom>
        </p:spPr>
      </p:pic>
    </p:spTree>
    <p:extLst>
      <p:ext uri="{BB962C8B-B14F-4D97-AF65-F5344CB8AC3E}">
        <p14:creationId xmlns:p14="http://schemas.microsoft.com/office/powerpoint/2010/main" val="200921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8" y="371753"/>
            <a:ext cx="8097077" cy="1325563"/>
          </a:xfrm>
        </p:spPr>
        <p:txBody>
          <a:bodyPr/>
          <a:lstStyle/>
          <a:p>
            <a:r>
              <a:rPr lang="en-US" dirty="0"/>
              <a:t>Our Book Writing Experience</a:t>
            </a:r>
          </a:p>
        </p:txBody>
      </p:sp>
      <p:sp>
        <p:nvSpPr>
          <p:cNvPr id="8" name="Content Placeholder 7"/>
          <p:cNvSpPr>
            <a:spLocks noGrp="1"/>
          </p:cNvSpPr>
          <p:nvPr>
            <p:ph idx="1"/>
          </p:nvPr>
        </p:nvSpPr>
        <p:spPr/>
        <p:txBody>
          <a:bodyPr/>
          <a:lstStyle/>
          <a:p>
            <a:r>
              <a:rPr lang="en-US" dirty="0"/>
              <a:t>“Do you want to write a book?”</a:t>
            </a:r>
          </a:p>
          <a:p>
            <a:pPr marL="0" indent="0">
              <a:buNone/>
            </a:pPr>
            <a:endParaRPr lang="en-US" dirty="0"/>
          </a:p>
          <a:p>
            <a:r>
              <a:rPr lang="en-US" dirty="0"/>
              <a:t>Sent publisher an outline</a:t>
            </a:r>
          </a:p>
          <a:p>
            <a:pPr lvl="1"/>
            <a:r>
              <a:rPr lang="en-US" dirty="0"/>
              <a:t>Audience, mission, book objectives, structure</a:t>
            </a:r>
          </a:p>
          <a:p>
            <a:pPr lvl="1"/>
            <a:r>
              <a:rPr lang="en-US" dirty="0"/>
              <a:t>Chapter outline with description, topic level (basic, medium, advanced)</a:t>
            </a:r>
          </a:p>
          <a:p>
            <a:pPr lvl="1"/>
            <a:r>
              <a:rPr lang="en-US" dirty="0"/>
              <a:t>Chapter skills learned</a:t>
            </a:r>
          </a:p>
          <a:p>
            <a:pPr marL="457200" lvl="1" indent="0">
              <a:buNone/>
            </a:pPr>
            <a:endParaRPr lang="en-US" dirty="0"/>
          </a:p>
          <a:p>
            <a:r>
              <a:rPr lang="en-US" dirty="0"/>
              <a:t>Contract negotiation, milestones, and deadlines set</a:t>
            </a:r>
          </a:p>
        </p:txBody>
      </p:sp>
      <p:pic>
        <p:nvPicPr>
          <p:cNvPr id="9" name="Picture 8"/>
          <p:cNvPicPr>
            <a:picLocks noChangeAspect="1"/>
          </p:cNvPicPr>
          <p:nvPr/>
        </p:nvPicPr>
        <p:blipFill>
          <a:blip r:embed="rId2"/>
          <a:stretch>
            <a:fillRect/>
          </a:stretch>
        </p:blipFill>
        <p:spPr>
          <a:xfrm>
            <a:off x="8115300" y="1521337"/>
            <a:ext cx="3238500" cy="1666875"/>
          </a:xfrm>
          <a:prstGeom prst="rect">
            <a:avLst/>
          </a:prstGeom>
        </p:spPr>
      </p:pic>
    </p:spTree>
    <p:extLst>
      <p:ext uri="{BB962C8B-B14F-4D97-AF65-F5344CB8AC3E}">
        <p14:creationId xmlns:p14="http://schemas.microsoft.com/office/powerpoint/2010/main" val="1508564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Work!</a:t>
            </a:r>
          </a:p>
        </p:txBody>
      </p:sp>
      <p:sp>
        <p:nvSpPr>
          <p:cNvPr id="3" name="Content Placeholder 2"/>
          <p:cNvSpPr>
            <a:spLocks noGrp="1"/>
          </p:cNvSpPr>
          <p:nvPr>
            <p:ph idx="1"/>
          </p:nvPr>
        </p:nvSpPr>
        <p:spPr/>
        <p:txBody>
          <a:bodyPr/>
          <a:lstStyle/>
          <a:p>
            <a:pPr marL="0" indent="0">
              <a:buNone/>
            </a:pPr>
            <a:r>
              <a:rPr lang="en-US" dirty="0"/>
              <a:t>Only a few weeks before first chapter is due</a:t>
            </a:r>
          </a:p>
          <a:p>
            <a:endParaRPr lang="en-US" dirty="0"/>
          </a:p>
          <a:p>
            <a:pPr marL="0" indent="0">
              <a:buNone/>
            </a:pPr>
            <a:r>
              <a:rPr lang="en-US" dirty="0"/>
              <a:t>…and we quickly realized we needed to know the end before we can write a beginning </a:t>
            </a:r>
          </a:p>
          <a:p>
            <a:endParaRPr lang="en-US" dirty="0"/>
          </a:p>
          <a:p>
            <a:pPr marL="0" indent="0">
              <a:buNone/>
            </a:pPr>
            <a:r>
              <a:rPr lang="en-US" dirty="0"/>
              <a:t>…and the MIM product still in BETA</a:t>
            </a:r>
          </a:p>
          <a:p>
            <a:endParaRPr lang="en-US" dirty="0"/>
          </a:p>
          <a:p>
            <a:pPr marL="0" indent="0">
              <a:buNone/>
            </a:pPr>
            <a:r>
              <a:rPr lang="en-US" dirty="0"/>
              <a:t>…and we don’t have a lab environment</a:t>
            </a:r>
          </a:p>
          <a:p>
            <a:endParaRPr lang="en-US" dirty="0"/>
          </a:p>
        </p:txBody>
      </p:sp>
    </p:spTree>
    <p:extLst>
      <p:ext uri="{BB962C8B-B14F-4D97-AF65-F5344CB8AC3E}">
        <p14:creationId xmlns:p14="http://schemas.microsoft.com/office/powerpoint/2010/main" val="5231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Lab</a:t>
            </a:r>
          </a:p>
        </p:txBody>
      </p:sp>
      <p:sp>
        <p:nvSpPr>
          <p:cNvPr id="3" name="Content Placeholder 2"/>
          <p:cNvSpPr>
            <a:spLocks noGrp="1"/>
          </p:cNvSpPr>
          <p:nvPr>
            <p:ph idx="1"/>
          </p:nvPr>
        </p:nvSpPr>
        <p:spPr/>
        <p:txBody>
          <a:bodyPr>
            <a:normAutofit lnSpcReduction="10000"/>
          </a:bodyPr>
          <a:lstStyle/>
          <a:p>
            <a:r>
              <a:rPr lang="en-US" dirty="0"/>
              <a:t>2 Dell R610</a:t>
            </a:r>
          </a:p>
          <a:p>
            <a:endParaRPr lang="en-US" dirty="0"/>
          </a:p>
          <a:p>
            <a:r>
              <a:rPr lang="en-US" dirty="0"/>
              <a:t>2 Custom Servers </a:t>
            </a:r>
          </a:p>
          <a:p>
            <a:endParaRPr lang="en-US" dirty="0"/>
          </a:p>
          <a:p>
            <a:r>
              <a:rPr lang="en-US" dirty="0"/>
              <a:t>Total RAM 200 GIG</a:t>
            </a:r>
          </a:p>
          <a:p>
            <a:endParaRPr lang="en-US" dirty="0"/>
          </a:p>
          <a:p>
            <a:r>
              <a:rPr lang="en-US" dirty="0"/>
              <a:t>Total Storage 16TB / Raid 10</a:t>
            </a:r>
          </a:p>
          <a:p>
            <a:endParaRPr lang="en-US" dirty="0"/>
          </a:p>
          <a:p>
            <a:r>
              <a:rPr lang="en-US" dirty="0"/>
              <a:t>22 VMs</a:t>
            </a:r>
          </a:p>
        </p:txBody>
      </p:sp>
      <p:pic>
        <p:nvPicPr>
          <p:cNvPr id="4" name="Picture 3"/>
          <p:cNvPicPr>
            <a:picLocks noChangeAspect="1"/>
          </p:cNvPicPr>
          <p:nvPr/>
        </p:nvPicPr>
        <p:blipFill>
          <a:blip r:embed="rId3"/>
          <a:stretch>
            <a:fillRect/>
          </a:stretch>
        </p:blipFill>
        <p:spPr>
          <a:xfrm>
            <a:off x="6096000" y="365125"/>
            <a:ext cx="2697832" cy="5970350"/>
          </a:xfrm>
          <a:prstGeom prst="rect">
            <a:avLst/>
          </a:prstGeom>
        </p:spPr>
      </p:pic>
    </p:spTree>
    <p:extLst>
      <p:ext uri="{BB962C8B-B14F-4D97-AF65-F5344CB8AC3E}">
        <p14:creationId xmlns:p14="http://schemas.microsoft.com/office/powerpoint/2010/main" val="125222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Grind: Fit Book Writing into Life</a:t>
            </a:r>
          </a:p>
        </p:txBody>
      </p:sp>
      <p:pic>
        <p:nvPicPr>
          <p:cNvPr id="5" name="Picture 4"/>
          <p:cNvPicPr>
            <a:picLocks noChangeAspect="1"/>
          </p:cNvPicPr>
          <p:nvPr/>
        </p:nvPicPr>
        <p:blipFill>
          <a:blip r:embed="rId3"/>
          <a:stretch>
            <a:fillRect/>
          </a:stretch>
        </p:blipFill>
        <p:spPr>
          <a:xfrm>
            <a:off x="6327648" y="2064377"/>
            <a:ext cx="5026152" cy="353367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495" b="42384"/>
          <a:stretch/>
        </p:blipFill>
        <p:spPr>
          <a:xfrm>
            <a:off x="1043248" y="2064377"/>
            <a:ext cx="4603865" cy="3611165"/>
          </a:xfrm>
          <a:prstGeom prst="rect">
            <a:avLst/>
          </a:prstGeom>
        </p:spPr>
      </p:pic>
    </p:spTree>
    <p:extLst>
      <p:ext uri="{BB962C8B-B14F-4D97-AF65-F5344CB8AC3E}">
        <p14:creationId xmlns:p14="http://schemas.microsoft.com/office/powerpoint/2010/main" val="262184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a:t>
            </a:r>
          </a:p>
        </p:txBody>
      </p:sp>
      <p:sp>
        <p:nvSpPr>
          <p:cNvPr id="6" name="Content Placeholder 2"/>
          <p:cNvSpPr>
            <a:spLocks noGrp="1"/>
          </p:cNvSpPr>
          <p:nvPr>
            <p:ph idx="1"/>
          </p:nvPr>
        </p:nvSpPr>
        <p:spPr>
          <a:xfrm>
            <a:off x="838200" y="1825625"/>
            <a:ext cx="10515600" cy="4351338"/>
          </a:xfrm>
        </p:spPr>
        <p:txBody>
          <a:bodyPr>
            <a:normAutofit/>
          </a:bodyPr>
          <a:lstStyle/>
          <a:p>
            <a:r>
              <a:rPr lang="en-US" dirty="0"/>
              <a:t>3 Kids</a:t>
            </a:r>
          </a:p>
          <a:p>
            <a:r>
              <a:rPr lang="en-US" dirty="0"/>
              <a:t>Soccer Coach 2 teams</a:t>
            </a:r>
          </a:p>
          <a:p>
            <a:r>
              <a:rPr lang="en-US" dirty="0"/>
              <a:t>Work / Cases</a:t>
            </a:r>
          </a:p>
          <a:p>
            <a:r>
              <a:rPr lang="en-US" dirty="0"/>
              <a:t>Hardware failures</a:t>
            </a:r>
          </a:p>
          <a:p>
            <a:r>
              <a:rPr lang="en-US" dirty="0"/>
              <a:t>Pre-release MIM bugs</a:t>
            </a:r>
          </a:p>
          <a:p>
            <a:r>
              <a:rPr lang="en-US" dirty="0"/>
              <a:t>Lab Issues / Fun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24" y="665163"/>
            <a:ext cx="3100388" cy="5511800"/>
          </a:xfrm>
          <a:prstGeom prst="rect">
            <a:avLst/>
          </a:prstGeom>
        </p:spPr>
      </p:pic>
    </p:spTree>
    <p:extLst>
      <p:ext uri="{BB962C8B-B14F-4D97-AF65-F5344CB8AC3E}">
        <p14:creationId xmlns:p14="http://schemas.microsoft.com/office/powerpoint/2010/main" val="166295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a:t>
            </a:r>
          </a:p>
        </p:txBody>
      </p:sp>
      <p:sp>
        <p:nvSpPr>
          <p:cNvPr id="6" name="Content Placeholder 2"/>
          <p:cNvSpPr>
            <a:spLocks noGrp="1"/>
          </p:cNvSpPr>
          <p:nvPr>
            <p:ph idx="1"/>
          </p:nvPr>
        </p:nvSpPr>
        <p:spPr>
          <a:xfrm>
            <a:off x="838200" y="1825625"/>
            <a:ext cx="10515600" cy="4351338"/>
          </a:xfrm>
        </p:spPr>
        <p:txBody>
          <a:bodyPr>
            <a:normAutofit/>
          </a:bodyPr>
          <a:lstStyle/>
          <a:p>
            <a:r>
              <a:rPr lang="en-US" dirty="0"/>
              <a:t>2 kids under 4</a:t>
            </a:r>
          </a:p>
          <a:p>
            <a:r>
              <a:rPr lang="en-US" dirty="0"/>
              <a:t>Volunteer and charity work</a:t>
            </a:r>
          </a:p>
          <a:p>
            <a:r>
              <a:rPr lang="en-US" dirty="0"/>
              <a:t>1 baby born, 2 family deaths </a:t>
            </a:r>
          </a:p>
          <a:p>
            <a:r>
              <a:rPr lang="en-US" dirty="0"/>
              <a:t>Work projects</a:t>
            </a:r>
          </a:p>
          <a:p>
            <a:r>
              <a:rPr lang="en-US" dirty="0"/>
              <a:t>Graduate school</a:t>
            </a:r>
          </a:p>
          <a:p>
            <a:r>
              <a:rPr lang="en-US" dirty="0"/>
              <a:t>Power outages &amp; laptop failure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78478" y="2821155"/>
            <a:ext cx="3633537" cy="2725153"/>
          </a:xfrm>
          <a:prstGeom prst="rect">
            <a:avLst/>
          </a:prstGeom>
        </p:spPr>
      </p:pic>
    </p:spTree>
    <p:extLst>
      <p:ext uri="{BB962C8B-B14F-4D97-AF65-F5344CB8AC3E}">
        <p14:creationId xmlns:p14="http://schemas.microsoft.com/office/powerpoint/2010/main" val="2613078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Book will be slightly different than initial outline.  Chapters may get consolidated or split into more chapters</a:t>
            </a:r>
          </a:p>
          <a:p>
            <a:pPr marL="0" indent="0">
              <a:buNone/>
            </a:pPr>
            <a:endParaRPr lang="en-US" dirty="0"/>
          </a:p>
          <a:p>
            <a:pPr marL="0" indent="0">
              <a:buNone/>
            </a:pPr>
            <a:r>
              <a:rPr lang="en-US" dirty="0"/>
              <a:t>Expect set backs and a few bugs in a pre-release…sometimes in post-release  ;-)</a:t>
            </a:r>
          </a:p>
          <a:p>
            <a:pPr marL="0" indent="0">
              <a:buNone/>
            </a:pPr>
            <a:endParaRPr lang="en-US" dirty="0"/>
          </a:p>
          <a:p>
            <a:pPr marL="0" indent="0">
              <a:buNone/>
            </a:pPr>
            <a:r>
              <a:rPr lang="en-US" dirty="0"/>
              <a:t>Schedule in writing time; Plan spending days working on the book without writing a word</a:t>
            </a:r>
          </a:p>
          <a:p>
            <a:endParaRPr lang="en-US" dirty="0"/>
          </a:p>
          <a:p>
            <a:pPr marL="0" indent="0">
              <a:buNone/>
            </a:pPr>
            <a:r>
              <a:rPr lang="en-US" dirty="0"/>
              <a:t>Acknowledge some days there will be problems or obligations that prevent writing</a:t>
            </a:r>
          </a:p>
          <a:p>
            <a:pPr marL="0" indent="0">
              <a:buNone/>
            </a:pPr>
            <a:endParaRPr lang="en-US" dirty="0"/>
          </a:p>
          <a:p>
            <a:pPr marL="0" indent="0">
              <a:buNone/>
            </a:pPr>
            <a:r>
              <a:rPr lang="en-US" dirty="0"/>
              <a:t>Decide your scope early</a:t>
            </a:r>
          </a:p>
        </p:txBody>
      </p:sp>
    </p:spTree>
    <p:extLst>
      <p:ext uri="{BB962C8B-B14F-4D97-AF65-F5344CB8AC3E}">
        <p14:creationId xmlns:p14="http://schemas.microsoft.com/office/powerpoint/2010/main" val="3530543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570</Words>
  <Application>Microsoft Office PowerPoint</Application>
  <PresentationFormat>Widescreen</PresentationFormat>
  <Paragraphs>122</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UI Light</vt:lpstr>
      <vt:lpstr>Office Theme</vt:lpstr>
      <vt:lpstr>Microsoft Identity Manager 2016 Handbook</vt:lpstr>
      <vt:lpstr>David “Steady” Steadman</vt:lpstr>
      <vt:lpstr>Our Book Writing Experience</vt:lpstr>
      <vt:lpstr>Get to Work!</vt:lpstr>
      <vt:lpstr>The Lab</vt:lpstr>
      <vt:lpstr>The Grind: Fit Book Writing into Life</vt:lpstr>
      <vt:lpstr>Life</vt:lpstr>
      <vt:lpstr>Life</vt:lpstr>
      <vt:lpstr>Lessons Learned</vt:lpstr>
      <vt:lpstr>Writing for the Masses</vt:lpstr>
      <vt:lpstr>Get to the Book Already!</vt:lpstr>
      <vt:lpstr>What About Discounts and Free Copies?</vt:lpstr>
      <vt:lpstr>David          CM</vt:lpstr>
      <vt:lpstr>Microsoft Identity Manager 2016 CTP aadmimfeedback@microsoft.com</vt:lpstr>
      <vt:lpstr>Questions Before We Look at CMMonitor?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Identity Manager 2016 Handbook</dc:title>
  <dc:creator>Ingalls Designs</dc:creator>
  <cp:lastModifiedBy>David Steadman</cp:lastModifiedBy>
  <cp:revision>44</cp:revision>
  <dcterms:created xsi:type="dcterms:W3CDTF">2016-04-16T16:59:28Z</dcterms:created>
  <dcterms:modified xsi:type="dcterms:W3CDTF">2016-05-18T13:14:12Z</dcterms:modified>
</cp:coreProperties>
</file>