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85" r:id="rId3"/>
    <p:sldId id="258" r:id="rId4"/>
    <p:sldId id="260" r:id="rId5"/>
    <p:sldId id="268" r:id="rId6"/>
    <p:sldId id="262" r:id="rId7"/>
    <p:sldId id="277" r:id="rId8"/>
    <p:sldId id="276" r:id="rId9"/>
    <p:sldId id="265" r:id="rId10"/>
    <p:sldId id="284" r:id="rId11"/>
    <p:sldId id="281" r:id="rId12"/>
    <p:sldId id="282" r:id="rId13"/>
    <p:sldId id="283" r:id="rId14"/>
    <p:sldId id="274" r:id="rId15"/>
    <p:sldId id="273" r:id="rId16"/>
    <p:sldId id="267" r:id="rId17"/>
    <p:sldId id="271" r:id="rId18"/>
    <p:sldId id="278"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AE4E7-F27B-441C-8AF9-C6E760D7C1EC}" type="datetimeFigureOut">
              <a:rPr lang="en-US" smtClean="0"/>
              <a:t>4/16/2014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3F7EE1-3CD5-41C6-B304-4B87F160CEB6}" type="slidenum">
              <a:rPr lang="en-US" smtClean="0"/>
              <a:t>‹#›</a:t>
            </a:fld>
            <a:endParaRPr lang="en-US"/>
          </a:p>
        </p:txBody>
      </p:sp>
    </p:spTree>
    <p:extLst>
      <p:ext uri="{BB962C8B-B14F-4D97-AF65-F5344CB8AC3E}">
        <p14:creationId xmlns:p14="http://schemas.microsoft.com/office/powerpoint/2010/main" val="1644711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142808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11200"/>
            <a:ext cx="6318250" cy="3554413"/>
          </a:xfrm>
          <a:prstGeom prst="rect">
            <a:avLst/>
          </a:prstGeom>
        </p:spPr>
      </p:sp>
      <p:sp>
        <p:nvSpPr>
          <p:cNvPr id="3" name="Notes Placeholder 2"/>
          <p:cNvSpPr>
            <a:spLocks noGrp="1"/>
          </p:cNvSpPr>
          <p:nvPr>
            <p:ph type="body" idx="1"/>
          </p:nvPr>
        </p:nvSpPr>
        <p:spPr>
          <a:xfrm>
            <a:off x="719217" y="4501662"/>
            <a:ext cx="5753740" cy="4264731"/>
          </a:xfrm>
          <a:prstGeom prst="rect">
            <a:avLst/>
          </a:prstGeom>
        </p:spPr>
        <p:txBody>
          <a:bodyPr>
            <a:normAutofit/>
          </a:bodyPr>
          <a:lstStyle/>
          <a:p>
            <a:endParaRPr lang="en-US" dirty="0"/>
          </a:p>
        </p:txBody>
      </p:sp>
      <p:sp>
        <p:nvSpPr>
          <p:cNvPr id="4" name="Date Placeholder 3"/>
          <p:cNvSpPr>
            <a:spLocks noGrp="1"/>
          </p:cNvSpPr>
          <p:nvPr>
            <p:ph type="dt" idx="10"/>
          </p:nvPr>
        </p:nvSpPr>
        <p:spPr>
          <a:xfrm>
            <a:off x="4073902" y="1"/>
            <a:ext cx="3116609" cy="473859"/>
          </a:xfrm>
          <a:prstGeom prst="rect">
            <a:avLst/>
          </a:prstGeom>
        </p:spPr>
        <p:txBody>
          <a:bodyPr/>
          <a:lstStyle/>
          <a:p>
            <a:fld id="{2CB8296B-8E3A-4B2C-9983-2A2FCC44FCAD}" type="datetime1">
              <a:rPr lang="en-US" smtClean="0"/>
              <a:t>4/16/2014</a:t>
            </a:fld>
            <a:endParaRPr lang="en-US" dirty="0"/>
          </a:p>
        </p:txBody>
      </p:sp>
      <p:sp>
        <p:nvSpPr>
          <p:cNvPr id="5" name="Footer Placeholder 4"/>
          <p:cNvSpPr>
            <a:spLocks noGrp="1"/>
          </p:cNvSpPr>
          <p:nvPr>
            <p:ph type="ftr" sz="quarter" idx="11"/>
          </p:nvPr>
        </p:nvSpPr>
        <p:spPr>
          <a:xfrm>
            <a:off x="0" y="9001677"/>
            <a:ext cx="6472957" cy="473859"/>
          </a:xfrm>
          <a:prstGeom prst="rect">
            <a:avLst/>
          </a:prstGeom>
        </p:spPr>
        <p:txBody>
          <a:bodyPr/>
          <a:lstStyle/>
          <a:p>
            <a:r>
              <a:rPr lang="en-US" dirty="0" smtClean="0">
                <a:solidFill>
                  <a:srgbClr val="000000"/>
                </a:solidFill>
                <a:latin typeface="Segoe UI Light" pitchFamily="34" charset="0"/>
              </a:rPr>
              <a:t>© 2012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Light"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Light" pitchFamily="34" charset="0"/>
              </a:rPr>
            </a:br>
            <a:r>
              <a:rPr lang="en-US" dirty="0" smtClean="0">
                <a:solidFill>
                  <a:srgbClr val="000000"/>
                </a:solidFill>
                <a:latin typeface="Segoe UI Light" pitchFamily="34" charset="0"/>
              </a:rPr>
              <a:t>MICROSOFT MAKES NO WARRANTIES, EXPRESS, IMPLIED OR STATUTORY, AS TO THE INFORMATION IN THIS PRESENTATION.</a:t>
            </a:r>
          </a:p>
        </p:txBody>
      </p:sp>
      <p:sp>
        <p:nvSpPr>
          <p:cNvPr id="7" name="Slide Number Placeholder 6"/>
          <p:cNvSpPr>
            <a:spLocks noGrp="1"/>
          </p:cNvSpPr>
          <p:nvPr>
            <p:ph type="sldNum" sz="quarter" idx="12"/>
          </p:nvPr>
        </p:nvSpPr>
        <p:spPr>
          <a:xfrm>
            <a:off x="6472957" y="9001677"/>
            <a:ext cx="717553" cy="473859"/>
          </a:xfrm>
          <a:prstGeom prst="rect">
            <a:avLst/>
          </a:prstGeom>
        </p:spPr>
        <p:txBody>
          <a:bodyPr/>
          <a:lstStyle/>
          <a:p>
            <a:fld id="{8B263312-38AA-4E1E-B2B5-0F8F122B24FE}" type="slidenum">
              <a:rPr lang="en-US" smtClean="0"/>
              <a:pPr/>
              <a:t>11</a:t>
            </a:fld>
            <a:endParaRPr lang="en-US" dirty="0"/>
          </a:p>
        </p:txBody>
      </p:sp>
      <p:sp>
        <p:nvSpPr>
          <p:cNvPr id="8" name="Header Placeholder 7"/>
          <p:cNvSpPr>
            <a:spLocks noGrp="1"/>
          </p:cNvSpPr>
          <p:nvPr>
            <p:ph type="hdr" sz="quarter" idx="13"/>
          </p:nvPr>
        </p:nvSpPr>
        <p:spPr>
          <a:xfrm>
            <a:off x="0" y="1"/>
            <a:ext cx="3116609" cy="473859"/>
          </a:xfrm>
          <a:prstGeom prst="rect">
            <a:avLst/>
          </a:prstGeom>
        </p:spPr>
        <p:txBody>
          <a:bodyPr/>
          <a:lstStyle/>
          <a:p>
            <a:r>
              <a:rPr lang="en-US" dirty="0" smtClean="0"/>
              <a:t>Microsoft Consumer Channels and Central Marketing Group</a:t>
            </a:r>
            <a:endParaRPr lang="en-US" dirty="0"/>
          </a:p>
        </p:txBody>
      </p:sp>
    </p:spTree>
    <p:extLst>
      <p:ext uri="{BB962C8B-B14F-4D97-AF65-F5344CB8AC3E}">
        <p14:creationId xmlns:p14="http://schemas.microsoft.com/office/powerpoint/2010/main" val="3025669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11200"/>
            <a:ext cx="6318250" cy="3554413"/>
          </a:xfrm>
          <a:prstGeom prst="rect">
            <a:avLst/>
          </a:prstGeom>
        </p:spPr>
      </p:sp>
      <p:sp>
        <p:nvSpPr>
          <p:cNvPr id="3" name="Notes Placeholder 2"/>
          <p:cNvSpPr>
            <a:spLocks noGrp="1"/>
          </p:cNvSpPr>
          <p:nvPr>
            <p:ph type="body" idx="1"/>
          </p:nvPr>
        </p:nvSpPr>
        <p:spPr>
          <a:xfrm>
            <a:off x="719217" y="4501662"/>
            <a:ext cx="5753740" cy="4264731"/>
          </a:xfrm>
          <a:prstGeom prst="rect">
            <a:avLst/>
          </a:prstGeom>
        </p:spPr>
        <p:txBody>
          <a:bodyPr>
            <a:normAutofit/>
          </a:bodyPr>
          <a:lstStyle/>
          <a:p>
            <a:endParaRPr lang="en-US" dirty="0"/>
          </a:p>
        </p:txBody>
      </p:sp>
      <p:sp>
        <p:nvSpPr>
          <p:cNvPr id="4" name="Date Placeholder 3"/>
          <p:cNvSpPr>
            <a:spLocks noGrp="1"/>
          </p:cNvSpPr>
          <p:nvPr>
            <p:ph type="dt" idx="10"/>
          </p:nvPr>
        </p:nvSpPr>
        <p:spPr>
          <a:xfrm>
            <a:off x="4073902" y="1"/>
            <a:ext cx="3116609" cy="473859"/>
          </a:xfrm>
          <a:prstGeom prst="rect">
            <a:avLst/>
          </a:prstGeom>
        </p:spPr>
        <p:txBody>
          <a:bodyPr/>
          <a:lstStyle/>
          <a:p>
            <a:fld id="{2CB8296B-8E3A-4B2C-9983-2A2FCC44FCAD}" type="datetime1">
              <a:rPr lang="en-US" smtClean="0"/>
              <a:t>4/16/2014</a:t>
            </a:fld>
            <a:endParaRPr lang="en-US" dirty="0"/>
          </a:p>
        </p:txBody>
      </p:sp>
      <p:sp>
        <p:nvSpPr>
          <p:cNvPr id="5" name="Footer Placeholder 4"/>
          <p:cNvSpPr>
            <a:spLocks noGrp="1"/>
          </p:cNvSpPr>
          <p:nvPr>
            <p:ph type="ftr" sz="quarter" idx="11"/>
          </p:nvPr>
        </p:nvSpPr>
        <p:spPr>
          <a:xfrm>
            <a:off x="0" y="9001677"/>
            <a:ext cx="6472957" cy="473859"/>
          </a:xfrm>
          <a:prstGeom prst="rect">
            <a:avLst/>
          </a:prstGeom>
        </p:spPr>
        <p:txBody>
          <a:bodyPr/>
          <a:lstStyle/>
          <a:p>
            <a:r>
              <a:rPr lang="en-US" dirty="0" smtClean="0">
                <a:solidFill>
                  <a:srgbClr val="000000"/>
                </a:solidFill>
                <a:latin typeface="Segoe UI Light" pitchFamily="34" charset="0"/>
              </a:rPr>
              <a:t>© 2012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Light"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Light" pitchFamily="34" charset="0"/>
              </a:rPr>
            </a:br>
            <a:r>
              <a:rPr lang="en-US" dirty="0" smtClean="0">
                <a:solidFill>
                  <a:srgbClr val="000000"/>
                </a:solidFill>
                <a:latin typeface="Segoe UI Light" pitchFamily="34" charset="0"/>
              </a:rPr>
              <a:t>MICROSOFT MAKES NO WARRANTIES, EXPRESS, IMPLIED OR STATUTORY, AS TO THE INFORMATION IN THIS PRESENTATION.</a:t>
            </a:r>
          </a:p>
        </p:txBody>
      </p:sp>
      <p:sp>
        <p:nvSpPr>
          <p:cNvPr id="7" name="Slide Number Placeholder 6"/>
          <p:cNvSpPr>
            <a:spLocks noGrp="1"/>
          </p:cNvSpPr>
          <p:nvPr>
            <p:ph type="sldNum" sz="quarter" idx="12"/>
          </p:nvPr>
        </p:nvSpPr>
        <p:spPr>
          <a:xfrm>
            <a:off x="6472957" y="9001677"/>
            <a:ext cx="717553" cy="473859"/>
          </a:xfrm>
          <a:prstGeom prst="rect">
            <a:avLst/>
          </a:prstGeom>
        </p:spPr>
        <p:txBody>
          <a:bodyPr/>
          <a:lstStyle/>
          <a:p>
            <a:fld id="{8B263312-38AA-4E1E-B2B5-0F8F122B24FE}" type="slidenum">
              <a:rPr lang="en-US" smtClean="0"/>
              <a:pPr/>
              <a:t>12</a:t>
            </a:fld>
            <a:endParaRPr lang="en-US" dirty="0"/>
          </a:p>
        </p:txBody>
      </p:sp>
      <p:sp>
        <p:nvSpPr>
          <p:cNvPr id="8" name="Header Placeholder 7"/>
          <p:cNvSpPr>
            <a:spLocks noGrp="1"/>
          </p:cNvSpPr>
          <p:nvPr>
            <p:ph type="hdr" sz="quarter" idx="13"/>
          </p:nvPr>
        </p:nvSpPr>
        <p:spPr>
          <a:xfrm>
            <a:off x="0" y="1"/>
            <a:ext cx="3116609" cy="473859"/>
          </a:xfrm>
          <a:prstGeom prst="rect">
            <a:avLst/>
          </a:prstGeom>
        </p:spPr>
        <p:txBody>
          <a:bodyPr/>
          <a:lstStyle/>
          <a:p>
            <a:r>
              <a:rPr lang="en-US" dirty="0" smtClean="0"/>
              <a:t>Microsoft Consumer Channels and Central Marketing Group</a:t>
            </a:r>
            <a:endParaRPr lang="en-US" dirty="0"/>
          </a:p>
        </p:txBody>
      </p:sp>
    </p:spTree>
    <p:extLst>
      <p:ext uri="{BB962C8B-B14F-4D97-AF65-F5344CB8AC3E}">
        <p14:creationId xmlns:p14="http://schemas.microsoft.com/office/powerpoint/2010/main" val="22820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11200"/>
            <a:ext cx="6318250" cy="3554413"/>
          </a:xfrm>
          <a:prstGeom prst="rect">
            <a:avLst/>
          </a:prstGeom>
        </p:spPr>
      </p:sp>
      <p:sp>
        <p:nvSpPr>
          <p:cNvPr id="3" name="Notes Placeholder 2"/>
          <p:cNvSpPr>
            <a:spLocks noGrp="1"/>
          </p:cNvSpPr>
          <p:nvPr>
            <p:ph type="body" idx="1"/>
          </p:nvPr>
        </p:nvSpPr>
        <p:spPr>
          <a:xfrm>
            <a:off x="719217" y="4501662"/>
            <a:ext cx="5753740" cy="4264731"/>
          </a:xfrm>
          <a:prstGeom prst="rect">
            <a:avLst/>
          </a:prstGeom>
        </p:spPr>
        <p:txBody>
          <a:bodyPr>
            <a:normAutofit/>
          </a:bodyPr>
          <a:lstStyle/>
          <a:p>
            <a:endParaRPr lang="en-US" dirty="0"/>
          </a:p>
        </p:txBody>
      </p:sp>
      <p:sp>
        <p:nvSpPr>
          <p:cNvPr id="4" name="Date Placeholder 3"/>
          <p:cNvSpPr>
            <a:spLocks noGrp="1"/>
          </p:cNvSpPr>
          <p:nvPr>
            <p:ph type="dt" idx="10"/>
          </p:nvPr>
        </p:nvSpPr>
        <p:spPr>
          <a:xfrm>
            <a:off x="4073902" y="1"/>
            <a:ext cx="3116609" cy="473859"/>
          </a:xfrm>
          <a:prstGeom prst="rect">
            <a:avLst/>
          </a:prstGeom>
        </p:spPr>
        <p:txBody>
          <a:bodyPr/>
          <a:lstStyle/>
          <a:p>
            <a:fld id="{2CB8296B-8E3A-4B2C-9983-2A2FCC44FCAD}" type="datetime1">
              <a:rPr lang="en-US" smtClean="0"/>
              <a:t>4/16/2014</a:t>
            </a:fld>
            <a:endParaRPr lang="en-US" dirty="0"/>
          </a:p>
        </p:txBody>
      </p:sp>
      <p:sp>
        <p:nvSpPr>
          <p:cNvPr id="5" name="Footer Placeholder 4"/>
          <p:cNvSpPr>
            <a:spLocks noGrp="1"/>
          </p:cNvSpPr>
          <p:nvPr>
            <p:ph type="ftr" sz="quarter" idx="11"/>
          </p:nvPr>
        </p:nvSpPr>
        <p:spPr>
          <a:xfrm>
            <a:off x="0" y="9001677"/>
            <a:ext cx="6472957" cy="473859"/>
          </a:xfrm>
          <a:prstGeom prst="rect">
            <a:avLst/>
          </a:prstGeom>
        </p:spPr>
        <p:txBody>
          <a:bodyPr/>
          <a:lstStyle/>
          <a:p>
            <a:r>
              <a:rPr lang="en-US" dirty="0" smtClean="0">
                <a:solidFill>
                  <a:srgbClr val="000000"/>
                </a:solidFill>
                <a:latin typeface="Segoe UI Light" pitchFamily="34" charset="0"/>
              </a:rPr>
              <a:t>© 2012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Light"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Light" pitchFamily="34" charset="0"/>
              </a:rPr>
            </a:br>
            <a:r>
              <a:rPr lang="en-US" dirty="0" smtClean="0">
                <a:solidFill>
                  <a:srgbClr val="000000"/>
                </a:solidFill>
                <a:latin typeface="Segoe UI Light" pitchFamily="34" charset="0"/>
              </a:rPr>
              <a:t>MICROSOFT MAKES NO WARRANTIES, EXPRESS, IMPLIED OR STATUTORY, AS TO THE INFORMATION IN THIS PRESENTATION.</a:t>
            </a:r>
          </a:p>
        </p:txBody>
      </p:sp>
      <p:sp>
        <p:nvSpPr>
          <p:cNvPr id="7" name="Slide Number Placeholder 6"/>
          <p:cNvSpPr>
            <a:spLocks noGrp="1"/>
          </p:cNvSpPr>
          <p:nvPr>
            <p:ph type="sldNum" sz="quarter" idx="12"/>
          </p:nvPr>
        </p:nvSpPr>
        <p:spPr>
          <a:xfrm>
            <a:off x="6472957" y="9001677"/>
            <a:ext cx="717553" cy="473859"/>
          </a:xfrm>
          <a:prstGeom prst="rect">
            <a:avLst/>
          </a:prstGeom>
        </p:spPr>
        <p:txBody>
          <a:bodyPr/>
          <a:lstStyle/>
          <a:p>
            <a:fld id="{8B263312-38AA-4E1E-B2B5-0F8F122B24FE}" type="slidenum">
              <a:rPr lang="en-US" smtClean="0"/>
              <a:pPr/>
              <a:t>13</a:t>
            </a:fld>
            <a:endParaRPr lang="en-US" dirty="0"/>
          </a:p>
        </p:txBody>
      </p:sp>
      <p:sp>
        <p:nvSpPr>
          <p:cNvPr id="8" name="Header Placeholder 7"/>
          <p:cNvSpPr>
            <a:spLocks noGrp="1"/>
          </p:cNvSpPr>
          <p:nvPr>
            <p:ph type="hdr" sz="quarter" idx="13"/>
          </p:nvPr>
        </p:nvSpPr>
        <p:spPr>
          <a:xfrm>
            <a:off x="0" y="1"/>
            <a:ext cx="3116609" cy="473859"/>
          </a:xfrm>
          <a:prstGeom prst="rect">
            <a:avLst/>
          </a:prstGeom>
        </p:spPr>
        <p:txBody>
          <a:bodyPr/>
          <a:lstStyle/>
          <a:p>
            <a:r>
              <a:rPr lang="en-US" dirty="0" smtClean="0"/>
              <a:t>Microsoft Consumer Channels and Central Marketing Group</a:t>
            </a:r>
            <a:endParaRPr lang="en-US" dirty="0"/>
          </a:p>
        </p:txBody>
      </p:sp>
    </p:spTree>
    <p:extLst>
      <p:ext uri="{BB962C8B-B14F-4D97-AF65-F5344CB8AC3E}">
        <p14:creationId xmlns:p14="http://schemas.microsoft.com/office/powerpoint/2010/main" val="1858790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64D53-B89D-4C69-9797-328941F1912B}" type="datetimeFigureOut">
              <a:rPr lang="en-US" smtClean="0"/>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0FDC2-DB38-493A-88E8-00FE9576E633}" type="slidenum">
              <a:rPr lang="en-US" smtClean="0"/>
              <a:t>‹#›</a:t>
            </a:fld>
            <a:endParaRPr lang="en-US"/>
          </a:p>
        </p:txBody>
      </p:sp>
    </p:spTree>
    <p:extLst>
      <p:ext uri="{BB962C8B-B14F-4D97-AF65-F5344CB8AC3E}">
        <p14:creationId xmlns:p14="http://schemas.microsoft.com/office/powerpoint/2010/main" val="1523776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64D53-B89D-4C69-9797-328941F1912B}" type="datetimeFigureOut">
              <a:rPr lang="en-US" smtClean="0"/>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0FDC2-DB38-493A-88E8-00FE9576E633}" type="slidenum">
              <a:rPr lang="en-US" smtClean="0"/>
              <a:t>‹#›</a:t>
            </a:fld>
            <a:endParaRPr lang="en-US"/>
          </a:p>
        </p:txBody>
      </p:sp>
    </p:spTree>
    <p:extLst>
      <p:ext uri="{BB962C8B-B14F-4D97-AF65-F5344CB8AC3E}">
        <p14:creationId xmlns:p14="http://schemas.microsoft.com/office/powerpoint/2010/main" val="417823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64D53-B89D-4C69-9797-328941F1912B}" type="datetimeFigureOut">
              <a:rPr lang="en-US" smtClean="0"/>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0FDC2-DB38-493A-88E8-00FE9576E633}" type="slidenum">
              <a:rPr lang="en-US" smtClean="0"/>
              <a:t>‹#›</a:t>
            </a:fld>
            <a:endParaRPr lang="en-US"/>
          </a:p>
        </p:txBody>
      </p:sp>
    </p:spTree>
    <p:extLst>
      <p:ext uri="{BB962C8B-B14F-4D97-AF65-F5344CB8AC3E}">
        <p14:creationId xmlns:p14="http://schemas.microsoft.com/office/powerpoint/2010/main" val="517833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10653450" y="6164664"/>
            <a:ext cx="986066" cy="191269"/>
          </a:xfrm>
          <a:prstGeom prst="rect">
            <a:avLst/>
          </a:prstGeom>
        </p:spPr>
      </p:pic>
      <p:sp>
        <p:nvSpPr>
          <p:cNvPr id="4" name="Text Placeholder 4"/>
          <p:cNvSpPr>
            <a:spLocks noGrp="1"/>
          </p:cNvSpPr>
          <p:nvPr>
            <p:ph type="body" sz="quarter" idx="12" hasCustomPrompt="1"/>
          </p:nvPr>
        </p:nvSpPr>
        <p:spPr>
          <a:xfrm>
            <a:off x="271105" y="3877271"/>
            <a:ext cx="6273417" cy="1794661"/>
          </a:xfrm>
          <a:noFill/>
        </p:spPr>
        <p:txBody>
          <a:bodyPr lIns="146286" tIns="109714" rIns="146286" bIns="109714">
            <a:noAutofit/>
          </a:bodyPr>
          <a:lstStyle>
            <a:lvl1pPr marL="0" indent="0">
              <a:spcBef>
                <a:spcPts val="0"/>
              </a:spcBef>
              <a:buNone/>
              <a:defRPr sz="3431" spc="0" baseline="0">
                <a:solidFill>
                  <a:srgbClr val="00188F"/>
                </a:solidFill>
                <a:latin typeface="+mj-lt"/>
              </a:defRPr>
            </a:lvl1pPr>
          </a:lstStyle>
          <a:p>
            <a:pPr lvl="0"/>
            <a:r>
              <a:rPr lang="en-US" dirty="0" smtClean="0"/>
              <a:t>Speaker Name</a:t>
            </a:r>
          </a:p>
        </p:txBody>
      </p:sp>
      <p:sp>
        <p:nvSpPr>
          <p:cNvPr id="5" name="Title 1"/>
          <p:cNvSpPr>
            <a:spLocks noGrp="1"/>
          </p:cNvSpPr>
          <p:nvPr>
            <p:ph type="title" hasCustomPrompt="1"/>
          </p:nvPr>
        </p:nvSpPr>
        <p:spPr>
          <a:xfrm>
            <a:off x="269303" y="2075840"/>
            <a:ext cx="9860610" cy="999290"/>
          </a:xfrm>
          <a:noFill/>
        </p:spPr>
        <p:txBody>
          <a:bodyPr lIns="146286" tIns="91429" rIns="146286" bIns="91429" anchor="t" anchorCtr="0"/>
          <a:lstStyle>
            <a:lvl1pPr>
              <a:defRPr sz="5882" spc="-99" baseline="0">
                <a:solidFill>
                  <a:srgbClr val="00188F"/>
                </a:solidFill>
              </a:defRPr>
            </a:lvl1pPr>
          </a:lstStyle>
          <a:p>
            <a:r>
              <a:rPr lang="en-US" dirty="0" smtClean="0"/>
              <a:t>Presentation title</a:t>
            </a:r>
            <a:endParaRPr lang="en-US" dirty="0"/>
          </a:p>
        </p:txBody>
      </p:sp>
      <p:sp>
        <p:nvSpPr>
          <p:cNvPr id="8" name="TextBox 7"/>
          <p:cNvSpPr txBox="1"/>
          <p:nvPr userDrawn="1"/>
        </p:nvSpPr>
        <p:spPr>
          <a:xfrm>
            <a:off x="5293881" y="6482755"/>
            <a:ext cx="1604239" cy="122149"/>
          </a:xfrm>
          <a:prstGeom prst="rect">
            <a:avLst/>
          </a:prstGeom>
          <a:noFill/>
        </p:spPr>
        <p:txBody>
          <a:bodyPr wrap="square" lIns="0" tIns="0" rIns="0" bIns="0" rtlCol="0">
            <a:spAutoFit/>
          </a:bodyPr>
          <a:lstStyle/>
          <a:p>
            <a:pPr algn="ctr">
              <a:lnSpc>
                <a:spcPct val="90000"/>
              </a:lnSpc>
            </a:pPr>
            <a:r>
              <a:rPr lang="en-US" sz="882" dirty="0" smtClean="0">
                <a:solidFill>
                  <a:schemeClr val="bg1"/>
                </a:solidFill>
              </a:rPr>
              <a:t>Customer ready</a:t>
            </a: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9303" y="471889"/>
            <a:ext cx="2821354" cy="654155"/>
          </a:xfrm>
          <a:prstGeom prst="rect">
            <a:avLst/>
          </a:prstGeom>
        </p:spPr>
      </p:pic>
    </p:spTree>
    <p:extLst>
      <p:ext uri="{BB962C8B-B14F-4D97-AF65-F5344CB8AC3E}">
        <p14:creationId xmlns:p14="http://schemas.microsoft.com/office/powerpoint/2010/main" val="1643592756"/>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_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000893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5314215" y="6400412"/>
            <a:ext cx="1176476" cy="276999"/>
          </a:xfrm>
          <a:prstGeom prst="rect">
            <a:avLst/>
          </a:prstGeom>
          <a:noFill/>
        </p:spPr>
        <p:txBody>
          <a:bodyPr wrap="none" rtlCol="0">
            <a:spAutoFit/>
          </a:bodyPr>
          <a:lstStyle/>
          <a:p>
            <a:r>
              <a:rPr lang="en-US" sz="1200" dirty="0" smtClean="0"/>
              <a:t>Customer ready</a:t>
            </a:r>
            <a:endParaRPr lang="en-US" sz="1200" dirty="0"/>
          </a:p>
        </p:txBody>
      </p:sp>
    </p:spTree>
    <p:extLst>
      <p:ext uri="{BB962C8B-B14F-4D97-AF65-F5344CB8AC3E}">
        <p14:creationId xmlns:p14="http://schemas.microsoft.com/office/powerpoint/2010/main" val="34915176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64D53-B89D-4C69-9797-328941F1912B}" type="datetimeFigureOut">
              <a:rPr lang="en-US" smtClean="0"/>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0FDC2-DB38-493A-88E8-00FE9576E633}" type="slidenum">
              <a:rPr lang="en-US" smtClean="0"/>
              <a:t>‹#›</a:t>
            </a:fld>
            <a:endParaRPr lang="en-US"/>
          </a:p>
        </p:txBody>
      </p:sp>
    </p:spTree>
    <p:extLst>
      <p:ext uri="{BB962C8B-B14F-4D97-AF65-F5344CB8AC3E}">
        <p14:creationId xmlns:p14="http://schemas.microsoft.com/office/powerpoint/2010/main" val="252675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64D53-B89D-4C69-9797-328941F1912B}" type="datetimeFigureOut">
              <a:rPr lang="en-US" smtClean="0"/>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0FDC2-DB38-493A-88E8-00FE9576E633}" type="slidenum">
              <a:rPr lang="en-US" smtClean="0"/>
              <a:t>‹#›</a:t>
            </a:fld>
            <a:endParaRPr lang="en-US"/>
          </a:p>
        </p:txBody>
      </p:sp>
    </p:spTree>
    <p:extLst>
      <p:ext uri="{BB962C8B-B14F-4D97-AF65-F5344CB8AC3E}">
        <p14:creationId xmlns:p14="http://schemas.microsoft.com/office/powerpoint/2010/main" val="1967969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p:nvPr userDrawn="1"/>
        </p:nvSpPr>
        <p:spPr>
          <a:xfrm>
            <a:off x="5314215" y="6400412"/>
            <a:ext cx="1176476" cy="276999"/>
          </a:xfrm>
          <a:prstGeom prst="rect">
            <a:avLst/>
          </a:prstGeom>
          <a:noFill/>
        </p:spPr>
        <p:txBody>
          <a:bodyPr wrap="none" rtlCol="0">
            <a:spAutoFit/>
          </a:bodyPr>
          <a:lstStyle/>
          <a:p>
            <a:r>
              <a:rPr lang="en-US" sz="1200" dirty="0" smtClean="0"/>
              <a:t>Customer ready</a:t>
            </a:r>
            <a:endParaRPr lang="en-US" sz="1200" dirty="0"/>
          </a:p>
        </p:txBody>
      </p:sp>
    </p:spTree>
    <p:extLst>
      <p:ext uri="{BB962C8B-B14F-4D97-AF65-F5344CB8AC3E}">
        <p14:creationId xmlns:p14="http://schemas.microsoft.com/office/powerpoint/2010/main" val="116256456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Box 5"/>
          <p:cNvSpPr txBox="1"/>
          <p:nvPr userDrawn="1"/>
        </p:nvSpPr>
        <p:spPr>
          <a:xfrm>
            <a:off x="5314215" y="6400412"/>
            <a:ext cx="1176476" cy="276999"/>
          </a:xfrm>
          <a:prstGeom prst="rect">
            <a:avLst/>
          </a:prstGeom>
          <a:noFill/>
        </p:spPr>
        <p:txBody>
          <a:bodyPr wrap="none" rtlCol="0">
            <a:spAutoFit/>
          </a:bodyPr>
          <a:lstStyle/>
          <a:p>
            <a:r>
              <a:rPr lang="en-US" sz="1200" dirty="0" smtClean="0"/>
              <a:t>Customer ready</a:t>
            </a:r>
            <a:endParaRPr lang="en-US" sz="1200" dirty="0"/>
          </a:p>
        </p:txBody>
      </p:sp>
    </p:spTree>
    <p:extLst>
      <p:ext uri="{BB962C8B-B14F-4D97-AF65-F5344CB8AC3E}">
        <p14:creationId xmlns:p14="http://schemas.microsoft.com/office/powerpoint/2010/main" val="14412360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64D53-B89D-4C69-9797-328941F1912B}" type="datetimeFigureOut">
              <a:rPr lang="en-US" smtClean="0"/>
              <a:t>4/16/2014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0FDC2-DB38-493A-88E8-00FE9576E633}" type="slidenum">
              <a:rPr lang="en-US" smtClean="0"/>
              <a:t>‹#›</a:t>
            </a:fld>
            <a:endParaRPr lang="en-US"/>
          </a:p>
        </p:txBody>
      </p:sp>
    </p:spTree>
    <p:extLst>
      <p:ext uri="{BB962C8B-B14F-4D97-AF65-F5344CB8AC3E}">
        <p14:creationId xmlns:p14="http://schemas.microsoft.com/office/powerpoint/2010/main" val="212376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64D53-B89D-4C69-9797-328941F1912B}" type="datetimeFigureOut">
              <a:rPr lang="en-US" smtClean="0"/>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0FDC2-DB38-493A-88E8-00FE9576E633}" type="slidenum">
              <a:rPr lang="en-US" smtClean="0"/>
              <a:t>‹#›</a:t>
            </a:fld>
            <a:endParaRPr lang="en-US"/>
          </a:p>
        </p:txBody>
      </p:sp>
    </p:spTree>
    <p:extLst>
      <p:ext uri="{BB962C8B-B14F-4D97-AF65-F5344CB8AC3E}">
        <p14:creationId xmlns:p14="http://schemas.microsoft.com/office/powerpoint/2010/main" val="204179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64D53-B89D-4C69-9797-328941F1912B}" type="datetimeFigureOut">
              <a:rPr lang="en-US" smtClean="0"/>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0FDC2-DB38-493A-88E8-00FE9576E633}" type="slidenum">
              <a:rPr lang="en-US" smtClean="0"/>
              <a:t>‹#›</a:t>
            </a:fld>
            <a:endParaRPr lang="en-US"/>
          </a:p>
        </p:txBody>
      </p:sp>
    </p:spTree>
    <p:extLst>
      <p:ext uri="{BB962C8B-B14F-4D97-AF65-F5344CB8AC3E}">
        <p14:creationId xmlns:p14="http://schemas.microsoft.com/office/powerpoint/2010/main" val="103256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64D53-B89D-4C69-9797-328941F1912B}" type="datetimeFigureOut">
              <a:rPr lang="en-US" smtClean="0"/>
              <a:t>4/16/2014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Customer ready</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0FDC2-DB38-493A-88E8-00FE9576E633}" type="slidenum">
              <a:rPr lang="en-US" smtClean="0"/>
              <a:t>‹#›</a:t>
            </a:fld>
            <a:endParaRPr lang="en-US"/>
          </a:p>
        </p:txBody>
      </p:sp>
    </p:spTree>
    <p:extLst>
      <p:ext uri="{BB962C8B-B14F-4D97-AF65-F5344CB8AC3E}">
        <p14:creationId xmlns:p14="http://schemas.microsoft.com/office/powerpoint/2010/main" val="1967377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en-us/server-cloud/solutions/identity-management.aspx" TargetMode="External"/><Relationship Id="rId2" Type="http://schemas.openxmlformats.org/officeDocument/2006/relationships/hyperlink" Target="http://connect.microsoft.com/directory"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271105" y="4373878"/>
            <a:ext cx="9418821" cy="1794406"/>
          </a:xfrm>
        </p:spPr>
        <p:txBody>
          <a:bodyPr/>
          <a:lstStyle/>
          <a:p>
            <a:r>
              <a:rPr lang="en-US" sz="3200" dirty="0" smtClean="0"/>
              <a:t>Andreas Kjellman</a:t>
            </a:r>
          </a:p>
          <a:p>
            <a:r>
              <a:rPr lang="en-US" sz="3200" dirty="0" smtClean="0"/>
              <a:t>Senior Program Manager</a:t>
            </a:r>
          </a:p>
          <a:p>
            <a:r>
              <a:rPr lang="en-US" sz="3200" dirty="0" smtClean="0"/>
              <a:t>Identity </a:t>
            </a:r>
            <a:r>
              <a:rPr lang="en-US" sz="3200" dirty="0"/>
              <a:t>&amp; Access Management</a:t>
            </a:r>
            <a:endParaRPr lang="en-US" sz="2000" dirty="0"/>
          </a:p>
        </p:txBody>
      </p:sp>
      <p:sp>
        <p:nvSpPr>
          <p:cNvPr id="3" name="Title 2"/>
          <p:cNvSpPr>
            <a:spLocks noGrp="1"/>
          </p:cNvSpPr>
          <p:nvPr>
            <p:ph type="title"/>
          </p:nvPr>
        </p:nvSpPr>
        <p:spPr>
          <a:xfrm>
            <a:off x="269303" y="2076033"/>
            <a:ext cx="11731223" cy="1801181"/>
          </a:xfrm>
        </p:spPr>
        <p:txBody>
          <a:bodyPr>
            <a:noAutofit/>
          </a:bodyPr>
          <a:lstStyle/>
          <a:p>
            <a:r>
              <a:rPr lang="en-US" sz="4800" dirty="0" smtClean="0"/>
              <a:t>Microsoft </a:t>
            </a:r>
            <a:r>
              <a:rPr lang="en-US" sz="4800" dirty="0"/>
              <a:t>Azure </a:t>
            </a:r>
            <a:r>
              <a:rPr lang="en-US" sz="4800" dirty="0" smtClean="0"/>
              <a:t/>
            </a:r>
            <a:br>
              <a:rPr lang="en-US" sz="4800" dirty="0" smtClean="0"/>
            </a:br>
            <a:r>
              <a:rPr lang="en-US" sz="4800" dirty="0" smtClean="0"/>
              <a:t>Active Directory</a:t>
            </a:r>
            <a:br>
              <a:rPr lang="en-US" sz="4800" dirty="0" smtClean="0"/>
            </a:br>
            <a:r>
              <a:rPr lang="en-US" sz="4800" dirty="0" smtClean="0"/>
              <a:t>Sync Services</a:t>
            </a:r>
            <a:endParaRPr lang="en-US" sz="4800" dirty="0"/>
          </a:p>
        </p:txBody>
      </p:sp>
      <p:sp>
        <p:nvSpPr>
          <p:cNvPr id="4" name="Freeform 128"/>
          <p:cNvSpPr>
            <a:spLocks noChangeAspect="1"/>
          </p:cNvSpPr>
          <p:nvPr/>
        </p:nvSpPr>
        <p:spPr bwMode="black">
          <a:xfrm>
            <a:off x="6137459" y="879274"/>
            <a:ext cx="4313320" cy="2382744"/>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solidFill>
            <a:srgbClr val="EFEFEF"/>
          </a:solidFill>
          <a:ln w="50800" cap="flat" cmpd="sng" algn="ctr">
            <a:solidFill>
              <a:srgbClr val="2450A8"/>
            </a:solidFill>
            <a:prstDash val="solid"/>
            <a:headEnd type="none" w="med" len="med"/>
            <a:tailEnd type="none" w="med" len="med"/>
          </a:ln>
          <a:effectLst/>
          <a:extLst/>
        </p:spPr>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896091" fontAlgn="base">
              <a:lnSpc>
                <a:spcPct val="90000"/>
              </a:lnSpc>
              <a:spcBef>
                <a:spcPct val="0"/>
              </a:spcBef>
              <a:spcAft>
                <a:spcPct val="0"/>
              </a:spcAft>
              <a:defRPr/>
            </a:pPr>
            <a:endParaRPr lang="en-US" sz="1961" kern="0" spc="-49">
              <a:gradFill>
                <a:gsLst>
                  <a:gs pos="1250">
                    <a:srgbClr val="EFEFEF"/>
                  </a:gs>
                  <a:gs pos="10417">
                    <a:srgbClr val="EFEFEF"/>
                  </a:gs>
                </a:gsLst>
                <a:lin ang="5400000" scaled="0"/>
              </a:gradFill>
            </a:endParaRPr>
          </a:p>
        </p:txBody>
      </p:sp>
      <p:sp>
        <p:nvSpPr>
          <p:cNvPr id="5" name="Freeform 128"/>
          <p:cNvSpPr>
            <a:spLocks noChangeAspect="1"/>
          </p:cNvSpPr>
          <p:nvPr/>
        </p:nvSpPr>
        <p:spPr bwMode="black">
          <a:xfrm>
            <a:off x="7045455" y="1780845"/>
            <a:ext cx="4313320" cy="2382744"/>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solidFill>
            <a:srgbClr val="EFEFEF"/>
          </a:solidFill>
          <a:ln w="50800" cap="flat" cmpd="sng" algn="ctr">
            <a:solidFill>
              <a:srgbClr val="2450A8"/>
            </a:solidFill>
            <a:prstDash val="solid"/>
            <a:headEnd type="none" w="med" len="med"/>
            <a:tailEnd type="none" w="med" len="med"/>
          </a:ln>
          <a:effectLst/>
          <a:extLst/>
        </p:spPr>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896091" fontAlgn="base">
              <a:lnSpc>
                <a:spcPct val="90000"/>
              </a:lnSpc>
              <a:spcBef>
                <a:spcPct val="0"/>
              </a:spcBef>
              <a:spcAft>
                <a:spcPct val="0"/>
              </a:spcAft>
              <a:defRPr/>
            </a:pPr>
            <a:endParaRPr lang="en-US" sz="1961" kern="0" spc="-49">
              <a:gradFill>
                <a:gsLst>
                  <a:gs pos="1250">
                    <a:srgbClr val="EFEFEF"/>
                  </a:gs>
                  <a:gs pos="10417">
                    <a:srgbClr val="EFEFEF"/>
                  </a:gs>
                </a:gsLst>
                <a:lin ang="5400000" scaled="0"/>
              </a:gradFill>
            </a:endParaRPr>
          </a:p>
        </p:txBody>
      </p:sp>
      <p:grpSp>
        <p:nvGrpSpPr>
          <p:cNvPr id="6" name="Group 4"/>
          <p:cNvGrpSpPr>
            <a:grpSpLocks noChangeAspect="1"/>
          </p:cNvGrpSpPr>
          <p:nvPr/>
        </p:nvGrpSpPr>
        <p:grpSpPr bwMode="auto">
          <a:xfrm>
            <a:off x="8212146" y="2286322"/>
            <a:ext cx="1670825" cy="1660291"/>
            <a:chOff x="3125" y="1415"/>
            <a:chExt cx="1586" cy="1576"/>
          </a:xfrm>
          <a:solidFill>
            <a:srgbClr val="00B0F0"/>
          </a:solidFill>
        </p:grpSpPr>
        <p:sp>
          <p:nvSpPr>
            <p:cNvPr id="7" name="Freeform 5"/>
            <p:cNvSpPr>
              <a:spLocks/>
            </p:cNvSpPr>
            <p:nvPr/>
          </p:nvSpPr>
          <p:spPr bwMode="auto">
            <a:xfrm>
              <a:off x="3942" y="2006"/>
              <a:ext cx="273" cy="494"/>
            </a:xfrm>
            <a:custGeom>
              <a:avLst/>
              <a:gdLst>
                <a:gd name="T0" fmla="*/ 19 w 115"/>
                <a:gd name="T1" fmla="*/ 0 h 208"/>
                <a:gd name="T2" fmla="*/ 0 w 115"/>
                <a:gd name="T3" fmla="*/ 7 h 208"/>
                <a:gd name="T4" fmla="*/ 0 w 115"/>
                <a:gd name="T5" fmla="*/ 207 h 208"/>
                <a:gd name="T6" fmla="*/ 3 w 115"/>
                <a:gd name="T7" fmla="*/ 208 h 208"/>
                <a:gd name="T8" fmla="*/ 114 w 115"/>
                <a:gd name="T9" fmla="*/ 135 h 208"/>
                <a:gd name="T10" fmla="*/ 114 w 115"/>
                <a:gd name="T11" fmla="*/ 131 h 208"/>
                <a:gd name="T12" fmla="*/ 115 w 115"/>
                <a:gd name="T13" fmla="*/ 119 h 208"/>
                <a:gd name="T14" fmla="*/ 19 w 115"/>
                <a:gd name="T15" fmla="*/ 0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208">
                  <a:moveTo>
                    <a:pt x="19" y="0"/>
                  </a:moveTo>
                  <a:cubicBezTo>
                    <a:pt x="13" y="4"/>
                    <a:pt x="6" y="6"/>
                    <a:pt x="0" y="7"/>
                  </a:cubicBezTo>
                  <a:cubicBezTo>
                    <a:pt x="0" y="207"/>
                    <a:pt x="0" y="207"/>
                    <a:pt x="0" y="207"/>
                  </a:cubicBezTo>
                  <a:cubicBezTo>
                    <a:pt x="1" y="208"/>
                    <a:pt x="2" y="208"/>
                    <a:pt x="3" y="208"/>
                  </a:cubicBezTo>
                  <a:cubicBezTo>
                    <a:pt x="114" y="135"/>
                    <a:pt x="114" y="135"/>
                    <a:pt x="114" y="135"/>
                  </a:cubicBezTo>
                  <a:cubicBezTo>
                    <a:pt x="114" y="134"/>
                    <a:pt x="114" y="132"/>
                    <a:pt x="114" y="131"/>
                  </a:cubicBezTo>
                  <a:cubicBezTo>
                    <a:pt x="114" y="127"/>
                    <a:pt x="115" y="123"/>
                    <a:pt x="115" y="119"/>
                  </a:cubicBezTo>
                  <a:lnTo>
                    <a:pt x="19" y="0"/>
                  </a:lnTo>
                  <a:close/>
                </a:path>
              </a:pathLst>
            </a:custGeom>
            <a:grpFill/>
            <a:ln w="9525">
              <a:noFill/>
              <a:round/>
              <a:headEnd/>
              <a:tailEnd/>
            </a:ln>
            <a:extLst/>
          </p:spPr>
          <p:txBody>
            <a:bodyPr vert="horz" wrap="square" lIns="89642" tIns="44821" rIns="89642" bIns="44821" numCol="1" anchor="t" anchorCtr="0" compatLnSpc="1">
              <a:prstTxWarp prst="textNoShape">
                <a:avLst/>
              </a:prstTxWarp>
            </a:bodyPr>
            <a:lstStyle/>
            <a:p>
              <a:pPr defTabSz="896386">
                <a:defRPr/>
              </a:pPr>
              <a:endParaRPr lang="en-US" sz="1765" kern="0">
                <a:solidFill>
                  <a:srgbClr val="EFEFEF"/>
                </a:solidFill>
              </a:endParaRPr>
            </a:p>
          </p:txBody>
        </p:sp>
        <p:sp>
          <p:nvSpPr>
            <p:cNvPr id="8" name="Freeform 6"/>
            <p:cNvSpPr>
              <a:spLocks/>
            </p:cNvSpPr>
            <p:nvPr/>
          </p:nvSpPr>
          <p:spPr bwMode="auto">
            <a:xfrm>
              <a:off x="3600" y="2013"/>
              <a:ext cx="275" cy="487"/>
            </a:xfrm>
            <a:custGeom>
              <a:avLst/>
              <a:gdLst>
                <a:gd name="T0" fmla="*/ 0 w 116"/>
                <a:gd name="T1" fmla="*/ 106 h 205"/>
                <a:gd name="T2" fmla="*/ 5 w 116"/>
                <a:gd name="T3" fmla="*/ 128 h 205"/>
                <a:gd name="T4" fmla="*/ 3 w 116"/>
                <a:gd name="T5" fmla="*/ 141 h 205"/>
                <a:gd name="T6" fmla="*/ 116 w 116"/>
                <a:gd name="T7" fmla="*/ 205 h 205"/>
                <a:gd name="T8" fmla="*/ 116 w 116"/>
                <a:gd name="T9" fmla="*/ 1 h 205"/>
                <a:gd name="T10" fmla="*/ 113 w 116"/>
                <a:gd name="T11" fmla="*/ 0 h 205"/>
                <a:gd name="T12" fmla="*/ 0 w 116"/>
                <a:gd name="T13" fmla="*/ 106 h 205"/>
              </a:gdLst>
              <a:ahLst/>
              <a:cxnLst>
                <a:cxn ang="0">
                  <a:pos x="T0" y="T1"/>
                </a:cxn>
                <a:cxn ang="0">
                  <a:pos x="T2" y="T3"/>
                </a:cxn>
                <a:cxn ang="0">
                  <a:pos x="T4" y="T5"/>
                </a:cxn>
                <a:cxn ang="0">
                  <a:pos x="T6" y="T7"/>
                </a:cxn>
                <a:cxn ang="0">
                  <a:pos x="T8" y="T9"/>
                </a:cxn>
                <a:cxn ang="0">
                  <a:pos x="T10" y="T11"/>
                </a:cxn>
                <a:cxn ang="0">
                  <a:pos x="T12" y="T13"/>
                </a:cxn>
              </a:cxnLst>
              <a:rect l="0" t="0" r="r" b="b"/>
              <a:pathLst>
                <a:path w="116" h="205">
                  <a:moveTo>
                    <a:pt x="0" y="106"/>
                  </a:moveTo>
                  <a:cubicBezTo>
                    <a:pt x="3" y="113"/>
                    <a:pt x="5" y="120"/>
                    <a:pt x="5" y="128"/>
                  </a:cubicBezTo>
                  <a:cubicBezTo>
                    <a:pt x="5" y="132"/>
                    <a:pt x="4" y="137"/>
                    <a:pt x="3" y="141"/>
                  </a:cubicBezTo>
                  <a:cubicBezTo>
                    <a:pt x="116" y="205"/>
                    <a:pt x="116" y="205"/>
                    <a:pt x="116" y="205"/>
                  </a:cubicBezTo>
                  <a:cubicBezTo>
                    <a:pt x="116" y="1"/>
                    <a:pt x="116" y="1"/>
                    <a:pt x="116" y="1"/>
                  </a:cubicBezTo>
                  <a:cubicBezTo>
                    <a:pt x="115" y="1"/>
                    <a:pt x="114" y="1"/>
                    <a:pt x="113" y="0"/>
                  </a:cubicBezTo>
                  <a:lnTo>
                    <a:pt x="0" y="106"/>
                  </a:lnTo>
                  <a:close/>
                </a:path>
              </a:pathLst>
            </a:custGeom>
            <a:grpFill/>
            <a:ln w="9525">
              <a:noFill/>
              <a:round/>
              <a:headEnd/>
              <a:tailEnd/>
            </a:ln>
            <a:extLst/>
          </p:spPr>
          <p:txBody>
            <a:bodyPr vert="horz" wrap="square" lIns="89642" tIns="44821" rIns="89642" bIns="44821" numCol="1" anchor="t" anchorCtr="0" compatLnSpc="1">
              <a:prstTxWarp prst="textNoShape">
                <a:avLst/>
              </a:prstTxWarp>
            </a:bodyPr>
            <a:lstStyle/>
            <a:p>
              <a:pPr defTabSz="896386">
                <a:defRPr/>
              </a:pPr>
              <a:endParaRPr lang="en-US" sz="1765" kern="0">
                <a:solidFill>
                  <a:srgbClr val="EFEFEF"/>
                </a:solidFill>
              </a:endParaRPr>
            </a:p>
          </p:txBody>
        </p:sp>
        <p:sp>
          <p:nvSpPr>
            <p:cNvPr id="9" name="Freeform 7"/>
            <p:cNvSpPr>
              <a:spLocks noEditPoints="1"/>
            </p:cNvSpPr>
            <p:nvPr/>
          </p:nvSpPr>
          <p:spPr bwMode="auto">
            <a:xfrm>
              <a:off x="3125" y="1415"/>
              <a:ext cx="1586" cy="1576"/>
            </a:xfrm>
            <a:custGeom>
              <a:avLst/>
              <a:gdLst>
                <a:gd name="T0" fmla="*/ 331 w 668"/>
                <a:gd name="T1" fmla="*/ 0 h 664"/>
                <a:gd name="T2" fmla="*/ 0 w 668"/>
                <a:gd name="T3" fmla="*/ 391 h 664"/>
                <a:gd name="T4" fmla="*/ 331 w 668"/>
                <a:gd name="T5" fmla="*/ 664 h 664"/>
                <a:gd name="T6" fmla="*/ 668 w 668"/>
                <a:gd name="T7" fmla="*/ 391 h 664"/>
                <a:gd name="T8" fmla="*/ 331 w 668"/>
                <a:gd name="T9" fmla="*/ 0 h 664"/>
                <a:gd name="T10" fmla="*/ 511 w 668"/>
                <a:gd name="T11" fmla="*/ 434 h 664"/>
                <a:gd name="T12" fmla="*/ 473 w 668"/>
                <a:gd name="T13" fmla="*/ 417 h 664"/>
                <a:gd name="T14" fmla="*/ 379 w 668"/>
                <a:gd name="T15" fmla="*/ 478 h 664"/>
                <a:gd name="T16" fmla="*/ 389 w 668"/>
                <a:gd name="T17" fmla="*/ 509 h 664"/>
                <a:gd name="T18" fmla="*/ 335 w 668"/>
                <a:gd name="T19" fmla="*/ 563 h 664"/>
                <a:gd name="T20" fmla="*/ 282 w 668"/>
                <a:gd name="T21" fmla="*/ 509 h 664"/>
                <a:gd name="T22" fmla="*/ 293 w 668"/>
                <a:gd name="T23" fmla="*/ 477 h 664"/>
                <a:gd name="T24" fmla="*/ 189 w 668"/>
                <a:gd name="T25" fmla="*/ 418 h 664"/>
                <a:gd name="T26" fmla="*/ 152 w 668"/>
                <a:gd name="T27" fmla="*/ 434 h 664"/>
                <a:gd name="T28" fmla="*/ 98 w 668"/>
                <a:gd name="T29" fmla="*/ 380 h 664"/>
                <a:gd name="T30" fmla="*/ 152 w 668"/>
                <a:gd name="T31" fmla="*/ 327 h 664"/>
                <a:gd name="T32" fmla="*/ 178 w 668"/>
                <a:gd name="T33" fmla="*/ 334 h 664"/>
                <a:gd name="T34" fmla="*/ 287 w 668"/>
                <a:gd name="T35" fmla="*/ 232 h 664"/>
                <a:gd name="T36" fmla="*/ 277 w 668"/>
                <a:gd name="T37" fmla="*/ 198 h 664"/>
                <a:gd name="T38" fmla="*/ 335 w 668"/>
                <a:gd name="T39" fmla="*/ 140 h 664"/>
                <a:gd name="T40" fmla="*/ 394 w 668"/>
                <a:gd name="T41" fmla="*/ 198 h 664"/>
                <a:gd name="T42" fmla="*/ 386 w 668"/>
                <a:gd name="T43" fmla="*/ 227 h 664"/>
                <a:gd name="T44" fmla="*/ 478 w 668"/>
                <a:gd name="T45" fmla="*/ 339 h 664"/>
                <a:gd name="T46" fmla="*/ 511 w 668"/>
                <a:gd name="T47" fmla="*/ 327 h 664"/>
                <a:gd name="T48" fmla="*/ 565 w 668"/>
                <a:gd name="T49" fmla="*/ 380 h 664"/>
                <a:gd name="T50" fmla="*/ 511 w 668"/>
                <a:gd name="T51" fmla="*/ 434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8" h="664">
                  <a:moveTo>
                    <a:pt x="331" y="0"/>
                  </a:moveTo>
                  <a:cubicBezTo>
                    <a:pt x="0" y="391"/>
                    <a:pt x="0" y="391"/>
                    <a:pt x="0" y="391"/>
                  </a:cubicBezTo>
                  <a:cubicBezTo>
                    <a:pt x="331" y="664"/>
                    <a:pt x="331" y="664"/>
                    <a:pt x="331" y="664"/>
                  </a:cubicBezTo>
                  <a:cubicBezTo>
                    <a:pt x="668" y="391"/>
                    <a:pt x="668" y="391"/>
                    <a:pt x="668" y="391"/>
                  </a:cubicBezTo>
                  <a:lnTo>
                    <a:pt x="331" y="0"/>
                  </a:lnTo>
                  <a:close/>
                  <a:moveTo>
                    <a:pt x="511" y="434"/>
                  </a:moveTo>
                  <a:cubicBezTo>
                    <a:pt x="496" y="434"/>
                    <a:pt x="482" y="427"/>
                    <a:pt x="473" y="417"/>
                  </a:cubicBezTo>
                  <a:cubicBezTo>
                    <a:pt x="379" y="478"/>
                    <a:pt x="379" y="478"/>
                    <a:pt x="379" y="478"/>
                  </a:cubicBezTo>
                  <a:cubicBezTo>
                    <a:pt x="385" y="487"/>
                    <a:pt x="389" y="498"/>
                    <a:pt x="389" y="509"/>
                  </a:cubicBezTo>
                  <a:cubicBezTo>
                    <a:pt x="389" y="539"/>
                    <a:pt x="365" y="563"/>
                    <a:pt x="335" y="563"/>
                  </a:cubicBezTo>
                  <a:cubicBezTo>
                    <a:pt x="305" y="563"/>
                    <a:pt x="282" y="539"/>
                    <a:pt x="282" y="509"/>
                  </a:cubicBezTo>
                  <a:cubicBezTo>
                    <a:pt x="282" y="497"/>
                    <a:pt x="286" y="486"/>
                    <a:pt x="293" y="477"/>
                  </a:cubicBezTo>
                  <a:cubicBezTo>
                    <a:pt x="189" y="418"/>
                    <a:pt x="189" y="418"/>
                    <a:pt x="189" y="418"/>
                  </a:cubicBezTo>
                  <a:cubicBezTo>
                    <a:pt x="179" y="428"/>
                    <a:pt x="166" y="434"/>
                    <a:pt x="152" y="434"/>
                  </a:cubicBezTo>
                  <a:cubicBezTo>
                    <a:pt x="122" y="434"/>
                    <a:pt x="98" y="410"/>
                    <a:pt x="98" y="380"/>
                  </a:cubicBezTo>
                  <a:cubicBezTo>
                    <a:pt x="98" y="350"/>
                    <a:pt x="122" y="327"/>
                    <a:pt x="152" y="327"/>
                  </a:cubicBezTo>
                  <a:cubicBezTo>
                    <a:pt x="161" y="327"/>
                    <a:pt x="170" y="329"/>
                    <a:pt x="178" y="334"/>
                  </a:cubicBezTo>
                  <a:cubicBezTo>
                    <a:pt x="287" y="232"/>
                    <a:pt x="287" y="232"/>
                    <a:pt x="287" y="232"/>
                  </a:cubicBezTo>
                  <a:cubicBezTo>
                    <a:pt x="281" y="222"/>
                    <a:pt x="277" y="211"/>
                    <a:pt x="277" y="198"/>
                  </a:cubicBezTo>
                  <a:cubicBezTo>
                    <a:pt x="277" y="166"/>
                    <a:pt x="303" y="140"/>
                    <a:pt x="335" y="140"/>
                  </a:cubicBezTo>
                  <a:cubicBezTo>
                    <a:pt x="367" y="140"/>
                    <a:pt x="394" y="166"/>
                    <a:pt x="394" y="198"/>
                  </a:cubicBezTo>
                  <a:cubicBezTo>
                    <a:pt x="394" y="208"/>
                    <a:pt x="391" y="218"/>
                    <a:pt x="386" y="227"/>
                  </a:cubicBezTo>
                  <a:cubicBezTo>
                    <a:pt x="478" y="339"/>
                    <a:pt x="478" y="339"/>
                    <a:pt x="478" y="339"/>
                  </a:cubicBezTo>
                  <a:cubicBezTo>
                    <a:pt x="487" y="331"/>
                    <a:pt x="499" y="327"/>
                    <a:pt x="511" y="327"/>
                  </a:cubicBezTo>
                  <a:cubicBezTo>
                    <a:pt x="541" y="327"/>
                    <a:pt x="565" y="350"/>
                    <a:pt x="565" y="380"/>
                  </a:cubicBezTo>
                  <a:cubicBezTo>
                    <a:pt x="565" y="410"/>
                    <a:pt x="541" y="434"/>
                    <a:pt x="511" y="434"/>
                  </a:cubicBezTo>
                  <a:close/>
                </a:path>
              </a:pathLst>
            </a:custGeom>
            <a:grpFill/>
            <a:ln w="9525">
              <a:noFill/>
              <a:round/>
              <a:headEnd/>
              <a:tailEnd/>
            </a:ln>
            <a:extLst/>
          </p:spPr>
          <p:txBody>
            <a:bodyPr vert="horz" wrap="square" lIns="89642" tIns="44821" rIns="89642" bIns="44821" numCol="1" anchor="t" anchorCtr="0" compatLnSpc="1">
              <a:prstTxWarp prst="textNoShape">
                <a:avLst/>
              </a:prstTxWarp>
            </a:bodyPr>
            <a:lstStyle/>
            <a:p>
              <a:pPr defTabSz="896386">
                <a:defRPr/>
              </a:pPr>
              <a:endParaRPr lang="en-US" sz="1765" kern="0">
                <a:solidFill>
                  <a:srgbClr val="EFEFEF"/>
                </a:solidFill>
              </a:endParaRPr>
            </a:p>
          </p:txBody>
        </p:sp>
      </p:grpSp>
    </p:spTree>
    <p:extLst>
      <p:ext uri="{BB962C8B-B14F-4D97-AF65-F5344CB8AC3E}">
        <p14:creationId xmlns:p14="http://schemas.microsoft.com/office/powerpoint/2010/main" val="28893036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Declarative Provisioning</a:t>
            </a:r>
            <a:endParaRPr lang="en-US" dirty="0"/>
          </a:p>
        </p:txBody>
      </p:sp>
      <p:sp>
        <p:nvSpPr>
          <p:cNvPr id="5" name="Content Placeholder 4"/>
          <p:cNvSpPr>
            <a:spLocks noGrp="1"/>
          </p:cNvSpPr>
          <p:nvPr>
            <p:ph idx="1"/>
          </p:nvPr>
        </p:nvSpPr>
        <p:spPr/>
        <p:txBody>
          <a:bodyPr/>
          <a:lstStyle/>
          <a:p>
            <a:r>
              <a:rPr lang="en-US" dirty="0" smtClean="0"/>
              <a:t>Only way to configure the sync engine</a:t>
            </a:r>
          </a:p>
          <a:p>
            <a:r>
              <a:rPr lang="en-US" dirty="0" smtClean="0"/>
              <a:t>Many more functions to configure attribute flows</a:t>
            </a:r>
          </a:p>
          <a:p>
            <a:r>
              <a:rPr lang="en-US" dirty="0" smtClean="0"/>
              <a:t>Precedence is on SRs (not on Connectors)</a:t>
            </a:r>
          </a:p>
          <a:p>
            <a:r>
              <a:rPr lang="en-US" dirty="0" smtClean="0"/>
              <a:t>MV-deletion rules are now using declarative provisioning</a:t>
            </a:r>
          </a:p>
          <a:p>
            <a:r>
              <a:rPr lang="en-US" dirty="0" smtClean="0"/>
              <a:t>Introduces parameters, e.g. %</a:t>
            </a:r>
            <a:r>
              <a:rPr lang="en-US" dirty="0" err="1" smtClean="0"/>
              <a:t>Domain.Netbios</a:t>
            </a:r>
            <a:r>
              <a:rPr lang="en-US" dirty="0" smtClean="0"/>
              <a:t>%</a:t>
            </a:r>
          </a:p>
          <a:p>
            <a:r>
              <a:rPr lang="en-US" dirty="0" smtClean="0"/>
              <a:t>Configured through PowerShell</a:t>
            </a:r>
            <a:endParaRPr lang="en-US" dirty="0"/>
          </a:p>
        </p:txBody>
      </p:sp>
    </p:spTree>
    <p:extLst>
      <p:ext uri="{BB962C8B-B14F-4D97-AF65-F5344CB8AC3E}">
        <p14:creationId xmlns:p14="http://schemas.microsoft.com/office/powerpoint/2010/main" val="937764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 flow expression language</a:t>
            </a:r>
          </a:p>
        </p:txBody>
      </p:sp>
      <p:sp>
        <p:nvSpPr>
          <p:cNvPr id="3" name="Text Placeholder 2"/>
          <p:cNvSpPr>
            <a:spLocks noGrp="1"/>
          </p:cNvSpPr>
          <p:nvPr>
            <p:ph idx="1"/>
          </p:nvPr>
        </p:nvSpPr>
        <p:spPr>
          <a:prstGeom prst="rect">
            <a:avLst/>
          </a:prstGeom>
        </p:spPr>
        <p:txBody>
          <a:bodyPr>
            <a:noAutofit/>
          </a:bodyPr>
          <a:lstStyle/>
          <a:p>
            <a:r>
              <a:rPr lang="en-US" dirty="0">
                <a:solidFill>
                  <a:schemeClr val="tx1"/>
                </a:solidFill>
              </a:rPr>
              <a:t>VBA (Visual Basic for Applications)</a:t>
            </a:r>
          </a:p>
          <a:p>
            <a:r>
              <a:rPr lang="en-US" dirty="0" smtClean="0">
                <a:solidFill>
                  <a:schemeClr val="tx1"/>
                </a:solidFill>
              </a:rPr>
              <a:t>Stricter </a:t>
            </a:r>
            <a:r>
              <a:rPr lang="en-US" dirty="0">
                <a:solidFill>
                  <a:schemeClr val="tx1"/>
                </a:solidFill>
              </a:rPr>
              <a:t>syntax</a:t>
            </a:r>
          </a:p>
          <a:p>
            <a:pPr lvl="2"/>
            <a:r>
              <a:rPr lang="en-US" dirty="0"/>
              <a:t>Useful errors for easy trouble-shooting</a:t>
            </a:r>
          </a:p>
          <a:p>
            <a:pPr lvl="2"/>
            <a:r>
              <a:rPr lang="en-US" dirty="0"/>
              <a:t>Strongly typed for different data types</a:t>
            </a:r>
          </a:p>
          <a:p>
            <a:r>
              <a:rPr lang="en-US" dirty="0">
                <a:solidFill>
                  <a:schemeClr val="tx1"/>
                </a:solidFill>
              </a:rPr>
              <a:t>Evolved expressions</a:t>
            </a:r>
          </a:p>
          <a:p>
            <a:pPr lvl="2"/>
            <a:r>
              <a:rPr lang="en-US" dirty="0"/>
              <a:t>[</a:t>
            </a:r>
            <a:r>
              <a:rPr lang="en-US" dirty="0" err="1"/>
              <a:t>attributename</a:t>
            </a:r>
            <a:r>
              <a:rPr lang="en-US" dirty="0"/>
              <a:t>], %</a:t>
            </a:r>
            <a:r>
              <a:rPr lang="en-US" dirty="0" err="1"/>
              <a:t>parametername</a:t>
            </a:r>
            <a:r>
              <a:rPr lang="en-US" dirty="0"/>
              <a:t>%</a:t>
            </a:r>
          </a:p>
          <a:p>
            <a:pPr lvl="2"/>
            <a:r>
              <a:rPr lang="en-US" dirty="0"/>
              <a:t>&amp;H (hexadecimal value)</a:t>
            </a:r>
          </a:p>
          <a:p>
            <a:pPr lvl="2"/>
            <a:r>
              <a:rPr lang="en-US" dirty="0"/>
              <a:t>Constants: CRLF, True, False, </a:t>
            </a:r>
            <a:r>
              <a:rPr lang="en-US" dirty="0" smtClean="0"/>
              <a:t>NULL</a:t>
            </a:r>
            <a:endParaRPr lang="en-US" dirty="0"/>
          </a:p>
        </p:txBody>
      </p:sp>
    </p:spTree>
    <p:extLst>
      <p:ext uri="{BB962C8B-B14F-4D97-AF65-F5344CB8AC3E}">
        <p14:creationId xmlns:p14="http://schemas.microsoft.com/office/powerpoint/2010/main" val="92743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Attribute </a:t>
            </a:r>
            <a:r>
              <a:rPr lang="en-US" dirty="0"/>
              <a:t>flow – Operators</a:t>
            </a:r>
          </a:p>
        </p:txBody>
      </p:sp>
      <p:sp>
        <p:nvSpPr>
          <p:cNvPr id="3" name="Text Placeholder 2"/>
          <p:cNvSpPr>
            <a:spLocks noGrp="1"/>
          </p:cNvSpPr>
          <p:nvPr>
            <p:ph idx="1"/>
          </p:nvPr>
        </p:nvSpPr>
        <p:spPr>
          <a:prstGeom prst="rect">
            <a:avLst/>
          </a:prstGeom>
        </p:spPr>
        <p:txBody>
          <a:bodyPr>
            <a:normAutofit/>
          </a:bodyPr>
          <a:lstStyle/>
          <a:p>
            <a:r>
              <a:rPr lang="en-US" dirty="0">
                <a:solidFill>
                  <a:schemeClr val="tx1"/>
                </a:solidFill>
              </a:rPr>
              <a:t>String concatenate 		</a:t>
            </a:r>
            <a:r>
              <a:rPr lang="en-US" dirty="0" smtClean="0">
                <a:solidFill>
                  <a:schemeClr val="tx1"/>
                </a:solidFill>
              </a:rPr>
              <a:t>	&amp;</a:t>
            </a:r>
            <a:endParaRPr lang="en-US" dirty="0">
              <a:solidFill>
                <a:schemeClr val="tx1"/>
              </a:solidFill>
            </a:endParaRPr>
          </a:p>
          <a:p>
            <a:r>
              <a:rPr lang="en-US" dirty="0">
                <a:solidFill>
                  <a:schemeClr val="tx1"/>
                </a:solidFill>
              </a:rPr>
              <a:t>Mathematics 			</a:t>
            </a:r>
            <a:r>
              <a:rPr lang="en-US" dirty="0" smtClean="0">
                <a:solidFill>
                  <a:schemeClr val="tx1"/>
                </a:solidFill>
              </a:rPr>
              <a:t>	+ </a:t>
            </a:r>
            <a:r>
              <a:rPr lang="en-US" dirty="0">
                <a:solidFill>
                  <a:schemeClr val="tx1"/>
                </a:solidFill>
              </a:rPr>
              <a:t>- * /</a:t>
            </a:r>
          </a:p>
          <a:p>
            <a:r>
              <a:rPr lang="en-US" dirty="0">
                <a:solidFill>
                  <a:schemeClr val="tx1"/>
                </a:solidFill>
              </a:rPr>
              <a:t>Comparison 				</a:t>
            </a:r>
            <a:r>
              <a:rPr lang="en-US" dirty="0" smtClean="0">
                <a:solidFill>
                  <a:schemeClr val="tx1"/>
                </a:solidFill>
              </a:rPr>
              <a:t>= </a:t>
            </a:r>
            <a:r>
              <a:rPr lang="en-US" dirty="0">
                <a:solidFill>
                  <a:schemeClr val="tx1"/>
                </a:solidFill>
              </a:rPr>
              <a:t>&lt; &gt; &lt;&gt; &lt;= &gt;=</a:t>
            </a:r>
          </a:p>
          <a:p>
            <a:r>
              <a:rPr lang="en-US" dirty="0">
                <a:solidFill>
                  <a:schemeClr val="tx1"/>
                </a:solidFill>
              </a:rPr>
              <a:t>Evaluation order  			( )</a:t>
            </a:r>
          </a:p>
          <a:p>
            <a:pPr lvl="1"/>
            <a:r>
              <a:rPr lang="en-US" dirty="0"/>
              <a:t>2*(5+3) &lt;&gt; 2*5+3</a:t>
            </a:r>
          </a:p>
          <a:p>
            <a:r>
              <a:rPr lang="en-US" dirty="0">
                <a:solidFill>
                  <a:schemeClr val="tx1"/>
                </a:solidFill>
              </a:rPr>
              <a:t>Logical 					</a:t>
            </a:r>
            <a:r>
              <a:rPr lang="en-US" dirty="0" smtClean="0">
                <a:solidFill>
                  <a:schemeClr val="tx1"/>
                </a:solidFill>
              </a:rPr>
              <a:t>&amp;&amp; </a:t>
            </a:r>
            <a:r>
              <a:rPr lang="en-US" dirty="0">
                <a:solidFill>
                  <a:schemeClr val="tx1"/>
                </a:solidFill>
              </a:rPr>
              <a:t>(and) || (or)</a:t>
            </a:r>
          </a:p>
        </p:txBody>
      </p:sp>
    </p:spTree>
    <p:extLst>
      <p:ext uri="{BB962C8B-B14F-4D97-AF65-F5344CB8AC3E}">
        <p14:creationId xmlns:p14="http://schemas.microsoft.com/office/powerpoint/2010/main" val="183301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Attribute </a:t>
            </a:r>
            <a:r>
              <a:rPr lang="en-US" dirty="0"/>
              <a:t>flow – Functions</a:t>
            </a:r>
          </a:p>
        </p:txBody>
      </p:sp>
      <p:sp>
        <p:nvSpPr>
          <p:cNvPr id="5" name="TextBox 4"/>
          <p:cNvSpPr txBox="1"/>
          <p:nvPr/>
        </p:nvSpPr>
        <p:spPr>
          <a:xfrm>
            <a:off x="214107" y="1405986"/>
            <a:ext cx="2222012" cy="3414034"/>
          </a:xfrm>
          <a:prstGeom prst="rect">
            <a:avLst/>
          </a:prstGeom>
          <a:noFill/>
        </p:spPr>
        <p:txBody>
          <a:bodyPr wrap="square" rtlCol="0">
            <a:spAutoFit/>
          </a:bodyPr>
          <a:lstStyle/>
          <a:p>
            <a:r>
              <a:rPr lang="en-US" b="1" dirty="0"/>
              <a:t>Conversion</a:t>
            </a:r>
          </a:p>
          <a:p>
            <a:r>
              <a:rPr lang="en-US" dirty="0" err="1"/>
              <a:t>CBool</a:t>
            </a:r>
            <a:endParaRPr lang="en-US" dirty="0"/>
          </a:p>
          <a:p>
            <a:r>
              <a:rPr lang="en-US" dirty="0" err="1"/>
              <a:t>CDate</a:t>
            </a:r>
            <a:endParaRPr lang="en-US" dirty="0"/>
          </a:p>
          <a:p>
            <a:r>
              <a:rPr lang="en-US" dirty="0" err="1"/>
              <a:t>CGuid</a:t>
            </a:r>
            <a:endParaRPr lang="en-US" dirty="0"/>
          </a:p>
          <a:p>
            <a:r>
              <a:rPr lang="en-US" dirty="0"/>
              <a:t>ConvertFromBase64</a:t>
            </a:r>
          </a:p>
          <a:p>
            <a:r>
              <a:rPr lang="en-US" dirty="0"/>
              <a:t>ConvertToBase64</a:t>
            </a:r>
          </a:p>
          <a:p>
            <a:r>
              <a:rPr lang="en-US" dirty="0" err="1"/>
              <a:t>CNum</a:t>
            </a:r>
            <a:endParaRPr lang="en-US" dirty="0"/>
          </a:p>
          <a:p>
            <a:r>
              <a:rPr lang="en-US" dirty="0" err="1"/>
              <a:t>CRef</a:t>
            </a:r>
            <a:endParaRPr lang="en-US" dirty="0"/>
          </a:p>
          <a:p>
            <a:r>
              <a:rPr lang="en-US" dirty="0" err="1"/>
              <a:t>CStr</a:t>
            </a:r>
            <a:endParaRPr lang="en-US" dirty="0"/>
          </a:p>
          <a:p>
            <a:r>
              <a:rPr lang="en-US" dirty="0" err="1"/>
              <a:t>StringFromGuid</a:t>
            </a:r>
            <a:endParaRPr lang="en-US" dirty="0"/>
          </a:p>
          <a:p>
            <a:r>
              <a:rPr lang="en-US" dirty="0" err="1"/>
              <a:t>StringFromSid</a:t>
            </a:r>
            <a:r>
              <a:rPr lang="en-US" dirty="0"/>
              <a:t>		</a:t>
            </a:r>
          </a:p>
        </p:txBody>
      </p:sp>
      <p:sp>
        <p:nvSpPr>
          <p:cNvPr id="6" name="TextBox 5"/>
          <p:cNvSpPr txBox="1"/>
          <p:nvPr/>
        </p:nvSpPr>
        <p:spPr>
          <a:xfrm>
            <a:off x="214105" y="4695345"/>
            <a:ext cx="1764970" cy="1754326"/>
          </a:xfrm>
          <a:prstGeom prst="rect">
            <a:avLst/>
          </a:prstGeom>
          <a:noFill/>
        </p:spPr>
        <p:txBody>
          <a:bodyPr wrap="none" rtlCol="0">
            <a:spAutoFit/>
          </a:bodyPr>
          <a:lstStyle/>
          <a:p>
            <a:r>
              <a:rPr lang="en-US" b="1" dirty="0"/>
              <a:t>Date/Time</a:t>
            </a:r>
          </a:p>
          <a:p>
            <a:r>
              <a:rPr lang="en-US" dirty="0" err="1"/>
              <a:t>DateAdd</a:t>
            </a:r>
            <a:endParaRPr lang="en-US" dirty="0"/>
          </a:p>
          <a:p>
            <a:r>
              <a:rPr lang="en-US" dirty="0" err="1"/>
              <a:t>DateFromNum</a:t>
            </a:r>
            <a:endParaRPr lang="en-US" dirty="0"/>
          </a:p>
          <a:p>
            <a:r>
              <a:rPr lang="en-US" dirty="0" err="1"/>
              <a:t>FormatDateTime</a:t>
            </a:r>
            <a:endParaRPr lang="en-US" dirty="0"/>
          </a:p>
          <a:p>
            <a:r>
              <a:rPr lang="en-US" dirty="0"/>
              <a:t>Now</a:t>
            </a:r>
          </a:p>
          <a:p>
            <a:r>
              <a:rPr lang="en-US" dirty="0" err="1"/>
              <a:t>NumFromDate</a:t>
            </a:r>
            <a:endParaRPr lang="en-US" b="1" dirty="0"/>
          </a:p>
        </p:txBody>
      </p:sp>
      <p:sp>
        <p:nvSpPr>
          <p:cNvPr id="7" name="TextBox 6"/>
          <p:cNvSpPr txBox="1"/>
          <p:nvPr/>
        </p:nvSpPr>
        <p:spPr>
          <a:xfrm>
            <a:off x="3067332" y="1405985"/>
            <a:ext cx="2229265" cy="1200329"/>
          </a:xfrm>
          <a:prstGeom prst="rect">
            <a:avLst/>
          </a:prstGeom>
          <a:noFill/>
        </p:spPr>
        <p:txBody>
          <a:bodyPr wrap="none" rtlCol="0">
            <a:spAutoFit/>
          </a:bodyPr>
          <a:lstStyle/>
          <a:p>
            <a:r>
              <a:rPr lang="en-US" b="1" dirty="0"/>
              <a:t>Directory</a:t>
            </a:r>
          </a:p>
          <a:p>
            <a:r>
              <a:rPr lang="en-US" dirty="0" err="1"/>
              <a:t>DNComponent</a:t>
            </a:r>
            <a:endParaRPr lang="en-US" dirty="0"/>
          </a:p>
          <a:p>
            <a:r>
              <a:rPr lang="en-US" dirty="0" err="1"/>
              <a:t>DNComponentRev</a:t>
            </a:r>
            <a:endParaRPr lang="en-US" dirty="0"/>
          </a:p>
          <a:p>
            <a:r>
              <a:rPr lang="en-US" dirty="0" err="1"/>
              <a:t>EscapeDNComponent</a:t>
            </a:r>
            <a:endParaRPr lang="en-US" dirty="0"/>
          </a:p>
        </p:txBody>
      </p:sp>
      <p:sp>
        <p:nvSpPr>
          <p:cNvPr id="9" name="TextBox 8"/>
          <p:cNvSpPr txBox="1"/>
          <p:nvPr/>
        </p:nvSpPr>
        <p:spPr>
          <a:xfrm>
            <a:off x="3067331" y="2755370"/>
            <a:ext cx="1539780" cy="2862322"/>
          </a:xfrm>
          <a:prstGeom prst="rect">
            <a:avLst/>
          </a:prstGeom>
          <a:noFill/>
        </p:spPr>
        <p:txBody>
          <a:bodyPr wrap="none" rtlCol="0">
            <a:spAutoFit/>
          </a:bodyPr>
          <a:lstStyle/>
          <a:p>
            <a:r>
              <a:rPr lang="en-US" b="1" dirty="0"/>
              <a:t>Inspection</a:t>
            </a:r>
          </a:p>
          <a:p>
            <a:r>
              <a:rPr lang="en-US" dirty="0" err="1"/>
              <a:t>IsBitSet</a:t>
            </a:r>
            <a:endParaRPr lang="en-US" dirty="0"/>
          </a:p>
          <a:p>
            <a:r>
              <a:rPr lang="en-US" dirty="0" err="1"/>
              <a:t>IsDate</a:t>
            </a:r>
            <a:endParaRPr lang="en-US" dirty="0"/>
          </a:p>
          <a:p>
            <a:r>
              <a:rPr lang="en-US" dirty="0" err="1"/>
              <a:t>IsEmpty</a:t>
            </a:r>
            <a:endParaRPr lang="en-US" dirty="0"/>
          </a:p>
          <a:p>
            <a:r>
              <a:rPr lang="en-US" dirty="0" err="1"/>
              <a:t>IsGuid</a:t>
            </a:r>
            <a:endParaRPr lang="en-US" dirty="0"/>
          </a:p>
          <a:p>
            <a:r>
              <a:rPr lang="en-US" dirty="0" err="1"/>
              <a:t>IsNull</a:t>
            </a:r>
            <a:endParaRPr lang="en-US" dirty="0"/>
          </a:p>
          <a:p>
            <a:r>
              <a:rPr lang="en-US" dirty="0" err="1"/>
              <a:t>IsNullOrEmpty</a:t>
            </a:r>
            <a:endParaRPr lang="en-US" dirty="0"/>
          </a:p>
          <a:p>
            <a:r>
              <a:rPr lang="en-US" dirty="0" err="1"/>
              <a:t>IsNumeric</a:t>
            </a:r>
            <a:endParaRPr lang="en-US" dirty="0"/>
          </a:p>
          <a:p>
            <a:r>
              <a:rPr lang="en-US" dirty="0" err="1"/>
              <a:t>IsPresent</a:t>
            </a:r>
            <a:endParaRPr lang="en-US" dirty="0"/>
          </a:p>
          <a:p>
            <a:r>
              <a:rPr lang="en-US" dirty="0" err="1"/>
              <a:t>IsString</a:t>
            </a:r>
            <a:endParaRPr lang="en-US" dirty="0"/>
          </a:p>
        </p:txBody>
      </p:sp>
      <p:sp>
        <p:nvSpPr>
          <p:cNvPr id="10" name="TextBox 9"/>
          <p:cNvSpPr txBox="1"/>
          <p:nvPr/>
        </p:nvSpPr>
        <p:spPr>
          <a:xfrm>
            <a:off x="6278257" y="1405986"/>
            <a:ext cx="1425390" cy="1200329"/>
          </a:xfrm>
          <a:prstGeom prst="rect">
            <a:avLst/>
          </a:prstGeom>
          <a:noFill/>
        </p:spPr>
        <p:txBody>
          <a:bodyPr wrap="none" rtlCol="0">
            <a:spAutoFit/>
          </a:bodyPr>
          <a:lstStyle/>
          <a:p>
            <a:r>
              <a:rPr lang="en-US" b="1" dirty="0"/>
              <a:t>Math</a:t>
            </a:r>
          </a:p>
          <a:p>
            <a:r>
              <a:rPr lang="en-US" dirty="0" err="1"/>
              <a:t>BitAnd</a:t>
            </a:r>
            <a:endParaRPr lang="en-US" dirty="0"/>
          </a:p>
          <a:p>
            <a:r>
              <a:rPr lang="en-US" dirty="0" err="1"/>
              <a:t>BitOr</a:t>
            </a:r>
            <a:endParaRPr lang="en-US" dirty="0"/>
          </a:p>
          <a:p>
            <a:r>
              <a:rPr lang="en-US" dirty="0" err="1"/>
              <a:t>RandomNum</a:t>
            </a:r>
            <a:endParaRPr lang="en-US" dirty="0"/>
          </a:p>
        </p:txBody>
      </p:sp>
      <p:sp>
        <p:nvSpPr>
          <p:cNvPr id="11" name="TextBox 10"/>
          <p:cNvSpPr txBox="1"/>
          <p:nvPr/>
        </p:nvSpPr>
        <p:spPr>
          <a:xfrm>
            <a:off x="6278258" y="2809318"/>
            <a:ext cx="1919693" cy="2031325"/>
          </a:xfrm>
          <a:prstGeom prst="rect">
            <a:avLst/>
          </a:prstGeom>
          <a:noFill/>
        </p:spPr>
        <p:txBody>
          <a:bodyPr wrap="none" rtlCol="0">
            <a:spAutoFit/>
          </a:bodyPr>
          <a:lstStyle/>
          <a:p>
            <a:r>
              <a:rPr lang="en-US" b="1" dirty="0"/>
              <a:t>Multi-valued</a:t>
            </a:r>
          </a:p>
          <a:p>
            <a:r>
              <a:rPr lang="en-US" dirty="0"/>
              <a:t>Contains</a:t>
            </a:r>
          </a:p>
          <a:p>
            <a:r>
              <a:rPr lang="en-US" dirty="0"/>
              <a:t>Count</a:t>
            </a:r>
          </a:p>
          <a:p>
            <a:r>
              <a:rPr lang="en-US" dirty="0"/>
              <a:t>Item</a:t>
            </a:r>
          </a:p>
          <a:p>
            <a:r>
              <a:rPr lang="en-US" dirty="0"/>
              <a:t>Join</a:t>
            </a:r>
          </a:p>
          <a:p>
            <a:r>
              <a:rPr lang="en-US" dirty="0" err="1"/>
              <a:t>RemoveDuplicates</a:t>
            </a:r>
            <a:endParaRPr lang="en-US" dirty="0"/>
          </a:p>
          <a:p>
            <a:r>
              <a:rPr lang="en-US" dirty="0"/>
              <a:t>Split</a:t>
            </a:r>
          </a:p>
        </p:txBody>
      </p:sp>
      <p:sp>
        <p:nvSpPr>
          <p:cNvPr id="12" name="TextBox 11"/>
          <p:cNvSpPr txBox="1"/>
          <p:nvPr/>
        </p:nvSpPr>
        <p:spPr>
          <a:xfrm>
            <a:off x="6278258" y="4909413"/>
            <a:ext cx="1474763" cy="1200329"/>
          </a:xfrm>
          <a:prstGeom prst="rect">
            <a:avLst/>
          </a:prstGeom>
          <a:noFill/>
        </p:spPr>
        <p:txBody>
          <a:bodyPr wrap="none" rtlCol="0">
            <a:spAutoFit/>
          </a:bodyPr>
          <a:lstStyle/>
          <a:p>
            <a:r>
              <a:rPr lang="en-US" b="1" dirty="0"/>
              <a:t>Program flow</a:t>
            </a:r>
          </a:p>
          <a:p>
            <a:r>
              <a:rPr lang="en-US" dirty="0"/>
              <a:t>Error</a:t>
            </a:r>
          </a:p>
          <a:p>
            <a:r>
              <a:rPr lang="en-US" dirty="0"/>
              <a:t>IIF</a:t>
            </a:r>
          </a:p>
          <a:p>
            <a:r>
              <a:rPr lang="en-US" dirty="0"/>
              <a:t>Switch</a:t>
            </a:r>
          </a:p>
        </p:txBody>
      </p:sp>
      <p:sp>
        <p:nvSpPr>
          <p:cNvPr id="13" name="TextBox 12"/>
          <p:cNvSpPr txBox="1"/>
          <p:nvPr/>
        </p:nvSpPr>
        <p:spPr>
          <a:xfrm>
            <a:off x="9227199" y="1405986"/>
            <a:ext cx="2031325" cy="5355312"/>
          </a:xfrm>
          <a:prstGeom prst="rect">
            <a:avLst/>
          </a:prstGeom>
          <a:noFill/>
        </p:spPr>
        <p:txBody>
          <a:bodyPr wrap="none" rtlCol="0">
            <a:spAutoFit/>
          </a:bodyPr>
          <a:lstStyle/>
          <a:p>
            <a:r>
              <a:rPr lang="en-US" b="1" dirty="0"/>
              <a:t>Text</a:t>
            </a:r>
          </a:p>
          <a:p>
            <a:r>
              <a:rPr lang="en-US" dirty="0"/>
              <a:t>GUID</a:t>
            </a:r>
          </a:p>
          <a:p>
            <a:r>
              <a:rPr lang="en-US" dirty="0" err="1"/>
              <a:t>InStr</a:t>
            </a:r>
            <a:endParaRPr lang="en-US" dirty="0"/>
          </a:p>
          <a:p>
            <a:r>
              <a:rPr lang="en-US" dirty="0" err="1"/>
              <a:t>InStrRev</a:t>
            </a:r>
            <a:endParaRPr lang="en-US" dirty="0"/>
          </a:p>
          <a:p>
            <a:r>
              <a:rPr lang="en-US" dirty="0" err="1"/>
              <a:t>LCase</a:t>
            </a:r>
            <a:r>
              <a:rPr lang="en-US" dirty="0"/>
              <a:t>		</a:t>
            </a:r>
          </a:p>
          <a:p>
            <a:r>
              <a:rPr lang="en-US" dirty="0"/>
              <a:t>Left</a:t>
            </a:r>
          </a:p>
          <a:p>
            <a:r>
              <a:rPr lang="en-US" dirty="0"/>
              <a:t>Len</a:t>
            </a:r>
          </a:p>
          <a:p>
            <a:r>
              <a:rPr lang="en-US" dirty="0" err="1"/>
              <a:t>LTrim</a:t>
            </a:r>
            <a:endParaRPr lang="en-US" dirty="0"/>
          </a:p>
          <a:p>
            <a:r>
              <a:rPr lang="en-US" dirty="0"/>
              <a:t>Mid</a:t>
            </a:r>
          </a:p>
          <a:p>
            <a:r>
              <a:rPr lang="en-US" dirty="0" err="1"/>
              <a:t>PadLeft</a:t>
            </a:r>
            <a:r>
              <a:rPr lang="en-US" dirty="0"/>
              <a:t>		</a:t>
            </a:r>
          </a:p>
          <a:p>
            <a:r>
              <a:rPr lang="en-US" dirty="0" err="1"/>
              <a:t>PadRight</a:t>
            </a:r>
            <a:r>
              <a:rPr lang="en-US" dirty="0"/>
              <a:t>	</a:t>
            </a:r>
          </a:p>
          <a:p>
            <a:r>
              <a:rPr lang="en-US" dirty="0" err="1"/>
              <a:t>PCase</a:t>
            </a:r>
            <a:r>
              <a:rPr lang="en-US" dirty="0"/>
              <a:t>		</a:t>
            </a:r>
          </a:p>
          <a:p>
            <a:r>
              <a:rPr lang="en-US" dirty="0"/>
              <a:t>Replace		</a:t>
            </a:r>
          </a:p>
          <a:p>
            <a:r>
              <a:rPr lang="en-US" dirty="0" err="1"/>
              <a:t>ReplaceChars</a:t>
            </a:r>
            <a:endParaRPr lang="en-US" dirty="0"/>
          </a:p>
          <a:p>
            <a:r>
              <a:rPr lang="en-US" dirty="0"/>
              <a:t>Right</a:t>
            </a:r>
          </a:p>
          <a:p>
            <a:r>
              <a:rPr lang="en-US" dirty="0" err="1"/>
              <a:t>RTrim</a:t>
            </a:r>
            <a:endParaRPr lang="en-US" dirty="0"/>
          </a:p>
          <a:p>
            <a:r>
              <a:rPr lang="en-US" dirty="0"/>
              <a:t>Trim</a:t>
            </a:r>
          </a:p>
          <a:p>
            <a:r>
              <a:rPr lang="en-US" dirty="0" err="1"/>
              <a:t>UCase</a:t>
            </a:r>
            <a:r>
              <a:rPr lang="en-US" dirty="0"/>
              <a:t>		</a:t>
            </a:r>
          </a:p>
          <a:p>
            <a:r>
              <a:rPr lang="en-US" dirty="0"/>
              <a:t>Word</a:t>
            </a:r>
            <a:endParaRPr lang="en-US" b="1" dirty="0"/>
          </a:p>
        </p:txBody>
      </p:sp>
    </p:spTree>
    <p:extLst>
      <p:ext uri="{BB962C8B-B14F-4D97-AF65-F5344CB8AC3E}">
        <p14:creationId xmlns:p14="http://schemas.microsoft.com/office/powerpoint/2010/main" val="380327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the preview</a:t>
            </a:r>
            <a:endParaRPr lang="en-US" dirty="0"/>
          </a:p>
        </p:txBody>
      </p:sp>
      <p:sp>
        <p:nvSpPr>
          <p:cNvPr id="3" name="Content Placeholder 2"/>
          <p:cNvSpPr>
            <a:spLocks noGrp="1"/>
          </p:cNvSpPr>
          <p:nvPr>
            <p:ph idx="1"/>
          </p:nvPr>
        </p:nvSpPr>
        <p:spPr/>
        <p:txBody>
          <a:bodyPr>
            <a:normAutofit fontScale="92500" lnSpcReduction="20000"/>
          </a:bodyPr>
          <a:lstStyle/>
          <a:p>
            <a:pPr marL="0" lvl="1" indent="0">
              <a:spcBef>
                <a:spcPts val="1000"/>
              </a:spcBef>
              <a:buNone/>
            </a:pPr>
            <a:r>
              <a:rPr lang="en-US" sz="2800" dirty="0" smtClean="0"/>
              <a:t>Goal: Prove the concepts and validate scenario completeness</a:t>
            </a:r>
          </a:p>
          <a:p>
            <a:r>
              <a:rPr lang="en-US" dirty="0" smtClean="0"/>
              <a:t>Works best with a greenfield deployment</a:t>
            </a:r>
          </a:p>
          <a:p>
            <a:r>
              <a:rPr lang="en-US" dirty="0" smtClean="0"/>
              <a:t>Will only sync from on-</a:t>
            </a:r>
            <a:r>
              <a:rPr lang="en-US" dirty="0" err="1" smtClean="0"/>
              <a:t>prem</a:t>
            </a:r>
            <a:r>
              <a:rPr lang="en-US" dirty="0" smtClean="0"/>
              <a:t> to AAD (no hybrid Exchange)</a:t>
            </a:r>
          </a:p>
          <a:p>
            <a:r>
              <a:rPr lang="en-US" dirty="0" smtClean="0"/>
              <a:t>Will only sync Users and Groups</a:t>
            </a:r>
          </a:p>
          <a:p>
            <a:r>
              <a:rPr lang="en-US" dirty="0" smtClean="0"/>
              <a:t>Will still use the classic Sync Service Manager for partition/domain selection and OU selection</a:t>
            </a:r>
          </a:p>
          <a:p>
            <a:r>
              <a:rPr lang="en-US" dirty="0" smtClean="0"/>
              <a:t>The wizard can only be run once – no re-entry</a:t>
            </a:r>
          </a:p>
          <a:p>
            <a:r>
              <a:rPr lang="en-US" dirty="0" smtClean="0"/>
              <a:t>Only installs on SQL Express</a:t>
            </a:r>
          </a:p>
          <a:p>
            <a:r>
              <a:rPr lang="en-US" dirty="0" smtClean="0"/>
              <a:t>The included SR editor is only there to make it easier to evaluate the preview</a:t>
            </a:r>
          </a:p>
          <a:p>
            <a:r>
              <a:rPr lang="en-US" dirty="0" smtClean="0"/>
              <a:t>Not to be used in production</a:t>
            </a:r>
            <a:endParaRPr lang="en-US" dirty="0"/>
          </a:p>
        </p:txBody>
      </p:sp>
    </p:spTree>
    <p:extLst>
      <p:ext uri="{BB962C8B-B14F-4D97-AF65-F5344CB8AC3E}">
        <p14:creationId xmlns:p14="http://schemas.microsoft.com/office/powerpoint/2010/main" val="1403494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action for the preview</a:t>
            </a:r>
            <a:endParaRPr lang="en-US" dirty="0"/>
          </a:p>
        </p:txBody>
      </p:sp>
      <p:sp>
        <p:nvSpPr>
          <p:cNvPr id="3" name="Content Placeholder 2"/>
          <p:cNvSpPr>
            <a:spLocks noGrp="1"/>
          </p:cNvSpPr>
          <p:nvPr>
            <p:ph idx="1"/>
          </p:nvPr>
        </p:nvSpPr>
        <p:spPr/>
        <p:txBody>
          <a:bodyPr/>
          <a:lstStyle/>
          <a:p>
            <a:r>
              <a:rPr lang="en-US" dirty="0" smtClean="0"/>
              <a:t>Install and provide feedback on the Preview</a:t>
            </a:r>
          </a:p>
          <a:p>
            <a:r>
              <a:rPr lang="en-US" dirty="0" smtClean="0"/>
              <a:t>Would 80% of customer’s scenarios be satisfied with only the wizard?</a:t>
            </a:r>
          </a:p>
          <a:p>
            <a:r>
              <a:rPr lang="en-US" dirty="0" smtClean="0"/>
              <a:t>Do we have enough functionality for advanced configurations?</a:t>
            </a:r>
          </a:p>
          <a:p>
            <a:pPr lvl="1"/>
            <a:r>
              <a:rPr lang="en-US" dirty="0" smtClean="0"/>
              <a:t>Function library in Declarative Provisioning</a:t>
            </a:r>
          </a:p>
          <a:p>
            <a:pPr lvl="1"/>
            <a:r>
              <a:rPr lang="en-US" dirty="0" smtClean="0"/>
              <a:t>Note: there is no way you can add your own code</a:t>
            </a:r>
          </a:p>
          <a:p>
            <a:r>
              <a:rPr lang="en-US" dirty="0" smtClean="0"/>
              <a:t>Are the concepts (reasonable) easy to understand?</a:t>
            </a:r>
          </a:p>
          <a:p>
            <a:r>
              <a:rPr lang="en-US" dirty="0" smtClean="0"/>
              <a:t>What else would you need if you are an advanced customer?</a:t>
            </a:r>
          </a:p>
        </p:txBody>
      </p:sp>
    </p:spTree>
    <p:extLst>
      <p:ext uri="{BB962C8B-B14F-4D97-AF65-F5344CB8AC3E}">
        <p14:creationId xmlns:p14="http://schemas.microsoft.com/office/powerpoint/2010/main" val="3524650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AADSync</a:t>
            </a:r>
            <a:r>
              <a:rPr lang="en-US" dirty="0" smtClean="0"/>
              <a:t> vs FIM</a:t>
            </a:r>
            <a:endParaRPr lang="en-US" dirty="0"/>
          </a:p>
        </p:txBody>
      </p:sp>
      <p:sp>
        <p:nvSpPr>
          <p:cNvPr id="4" name="Text Placeholder 3"/>
          <p:cNvSpPr>
            <a:spLocks noGrp="1"/>
          </p:cNvSpPr>
          <p:nvPr>
            <p:ph type="body" idx="1"/>
          </p:nvPr>
        </p:nvSpPr>
        <p:spPr/>
        <p:txBody>
          <a:bodyPr/>
          <a:lstStyle/>
          <a:p>
            <a:r>
              <a:rPr lang="en-US" dirty="0" err="1" smtClean="0"/>
              <a:t>AADSync</a:t>
            </a:r>
            <a:endParaRPr lang="en-US" dirty="0"/>
          </a:p>
        </p:txBody>
      </p:sp>
      <p:sp>
        <p:nvSpPr>
          <p:cNvPr id="5" name="Content Placeholder 4"/>
          <p:cNvSpPr>
            <a:spLocks noGrp="1"/>
          </p:cNvSpPr>
          <p:nvPr>
            <p:ph sz="half" idx="2"/>
          </p:nvPr>
        </p:nvSpPr>
        <p:spPr/>
        <p:txBody>
          <a:bodyPr/>
          <a:lstStyle/>
          <a:p>
            <a:r>
              <a:rPr lang="en-US" dirty="0" smtClean="0"/>
              <a:t>Available Q3CY14</a:t>
            </a:r>
          </a:p>
          <a:p>
            <a:r>
              <a:rPr lang="en-US" dirty="0" smtClean="0"/>
              <a:t>Will not require a license for multi-forest AAD onboarding</a:t>
            </a:r>
          </a:p>
          <a:p>
            <a:r>
              <a:rPr lang="en-US" dirty="0" smtClean="0"/>
              <a:t>Will support AAD Premium features</a:t>
            </a:r>
          </a:p>
          <a:p>
            <a:r>
              <a:rPr lang="en-US" dirty="0" smtClean="0"/>
              <a:t>Only supports Declarative Provisioning and ECMA2</a:t>
            </a:r>
            <a:endParaRPr lang="en-US" dirty="0"/>
          </a:p>
        </p:txBody>
      </p:sp>
      <p:sp>
        <p:nvSpPr>
          <p:cNvPr id="6" name="Text Placeholder 5"/>
          <p:cNvSpPr>
            <a:spLocks noGrp="1"/>
          </p:cNvSpPr>
          <p:nvPr>
            <p:ph type="body" sz="quarter" idx="3"/>
          </p:nvPr>
        </p:nvSpPr>
        <p:spPr/>
        <p:txBody>
          <a:bodyPr/>
          <a:lstStyle/>
          <a:p>
            <a:r>
              <a:rPr lang="en-US" dirty="0" smtClean="0"/>
              <a:t>FIM2010R2</a:t>
            </a:r>
            <a:endParaRPr lang="en-US" dirty="0"/>
          </a:p>
        </p:txBody>
      </p:sp>
      <p:sp>
        <p:nvSpPr>
          <p:cNvPr id="7" name="Content Placeholder 6"/>
          <p:cNvSpPr>
            <a:spLocks noGrp="1"/>
          </p:cNvSpPr>
          <p:nvPr>
            <p:ph sz="quarter" idx="4"/>
          </p:nvPr>
        </p:nvSpPr>
        <p:spPr/>
        <p:txBody>
          <a:bodyPr/>
          <a:lstStyle/>
          <a:p>
            <a:r>
              <a:rPr lang="en-US" dirty="0" smtClean="0"/>
              <a:t>Available now</a:t>
            </a:r>
          </a:p>
          <a:p>
            <a:r>
              <a:rPr lang="en-US" dirty="0" smtClean="0"/>
              <a:t>Will require a license for multi-forest AAD onboarding</a:t>
            </a:r>
          </a:p>
          <a:p>
            <a:r>
              <a:rPr lang="en-US" dirty="0" smtClean="0"/>
              <a:t>Will not (natively) support AAD Premium features</a:t>
            </a:r>
          </a:p>
          <a:p>
            <a:r>
              <a:rPr lang="en-US" dirty="0" smtClean="0"/>
              <a:t>Rich/coded customization of configuration</a:t>
            </a:r>
          </a:p>
          <a:p>
            <a:pPr marL="0" indent="0">
              <a:buNone/>
            </a:pPr>
            <a:r>
              <a:rPr lang="en-US" dirty="0" smtClean="0"/>
              <a:t> </a:t>
            </a:r>
            <a:endParaRPr lang="en-US" dirty="0"/>
          </a:p>
        </p:txBody>
      </p:sp>
    </p:spTree>
    <p:extLst>
      <p:ext uri="{BB962C8B-B14F-4D97-AF65-F5344CB8AC3E}">
        <p14:creationId xmlns:p14="http://schemas.microsoft.com/office/powerpoint/2010/main" val="2576921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AADSync</a:t>
            </a:r>
            <a:r>
              <a:rPr lang="en-US" dirty="0" smtClean="0"/>
              <a:t> vs FIM</a:t>
            </a:r>
            <a:endParaRPr lang="en-US" dirty="0"/>
          </a:p>
        </p:txBody>
      </p:sp>
      <p:sp>
        <p:nvSpPr>
          <p:cNvPr id="8" name="Content Placeholder 7"/>
          <p:cNvSpPr>
            <a:spLocks noGrp="1"/>
          </p:cNvSpPr>
          <p:nvPr>
            <p:ph idx="1"/>
          </p:nvPr>
        </p:nvSpPr>
        <p:spPr/>
        <p:txBody>
          <a:bodyPr/>
          <a:lstStyle/>
          <a:p>
            <a:r>
              <a:rPr lang="en-US" dirty="0" smtClean="0"/>
              <a:t>It will still be supported to use FIM for onboarding to AAD.</a:t>
            </a:r>
          </a:p>
          <a:p>
            <a:r>
              <a:rPr lang="en-US" dirty="0" smtClean="0"/>
              <a:t>Customers with existing FIM deployments can continue to use them. When they need an AAD Premium feature, that is when they would migrate to </a:t>
            </a:r>
            <a:r>
              <a:rPr lang="en-US" dirty="0" err="1" smtClean="0"/>
              <a:t>AADSync</a:t>
            </a:r>
            <a:r>
              <a:rPr lang="en-US" dirty="0" smtClean="0"/>
              <a:t>.</a:t>
            </a:r>
          </a:p>
        </p:txBody>
      </p:sp>
    </p:spTree>
    <p:extLst>
      <p:ext uri="{BB962C8B-B14F-4D97-AF65-F5344CB8AC3E}">
        <p14:creationId xmlns:p14="http://schemas.microsoft.com/office/powerpoint/2010/main" val="2182787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689231" y="2569063"/>
            <a:ext cx="2610339" cy="18466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9600" dirty="0" smtClean="0"/>
              <a:t>Q&amp;A</a:t>
            </a:r>
            <a:endParaRPr lang="en-US" sz="9600" dirty="0"/>
          </a:p>
        </p:txBody>
      </p:sp>
    </p:spTree>
    <p:extLst>
      <p:ext uri="{BB962C8B-B14F-4D97-AF65-F5344CB8AC3E}">
        <p14:creationId xmlns:p14="http://schemas.microsoft.com/office/powerpoint/2010/main" val="1765988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blackWhite">
          <a:xfrm>
            <a:off x="269203" y="5959359"/>
            <a:ext cx="10755853" cy="606312"/>
          </a:xfrm>
          <a:prstGeom prst="rect">
            <a:avLst/>
          </a:prstGeom>
          <a:noFill/>
          <a:ln w="12700">
            <a:noFill/>
            <a:miter lim="800000"/>
            <a:headEnd type="none" w="sm" len="sm"/>
            <a:tailEnd type="none" w="sm" len="sm"/>
          </a:ln>
          <a:effectLst/>
        </p:spPr>
        <p:txBody>
          <a:bodyPr vert="horz" wrap="square" lIns="179238" tIns="143391" rIns="179238" bIns="143391" numCol="1" anchor="t" anchorCtr="0" compatLnSpc="1">
            <a:prstTxWarp prst="textNoShape">
              <a:avLst/>
            </a:prstTxWarp>
            <a:spAutoFit/>
          </a:bodyPr>
          <a:lstStyle/>
          <a:p>
            <a:pPr defTabSz="913650" eaLnBrk="0" hangingPunct="0"/>
            <a:r>
              <a:rPr lang="en-US" sz="686" dirty="0">
                <a:gradFill>
                  <a:gsLst>
                    <a:gs pos="0">
                      <a:srgbClr val="FFFFFF"/>
                    </a:gs>
                    <a:gs pos="100000">
                      <a:srgbClr val="FFFFFF"/>
                    </a:gs>
                  </a:gsLst>
                  <a:lin ang="5400000" scaled="0"/>
                </a:gradFill>
                <a:cs typeface="Segoe UI" pitchFamily="34" charset="0"/>
              </a:rPr>
              <a:t>© 2013 Microsoft Corporation. All rights reserved. Microsoft, Windows, Windows Vista and other product names are or may be registered trademarks and/or trademarks in the U.S. and/or other countries.</a:t>
            </a:r>
          </a:p>
          <a:p>
            <a:pPr defTabSz="913650" eaLnBrk="0" hangingPunct="0"/>
            <a:r>
              <a:rPr lang="en-US" sz="686"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invGray">
          <a:xfrm>
            <a:off x="451675" y="3083793"/>
            <a:ext cx="3223021" cy="690417"/>
          </a:xfrm>
          <a:prstGeom prst="rect">
            <a:avLst/>
          </a:prstGeom>
        </p:spPr>
      </p:pic>
    </p:spTree>
    <p:extLst>
      <p:ext uri="{BB962C8B-B14F-4D97-AF65-F5344CB8AC3E}">
        <p14:creationId xmlns:p14="http://schemas.microsoft.com/office/powerpoint/2010/main" val="340618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Summary: What was “announced” on April 14?</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There is a new product “</a:t>
            </a:r>
            <a:r>
              <a:rPr lang="en-US" dirty="0" err="1" smtClean="0"/>
              <a:t>AADSync</a:t>
            </a:r>
            <a:r>
              <a:rPr lang="en-US" dirty="0" smtClean="0"/>
              <a:t>” to make onboarding to AAD and Office 365 for multi-forest a lot easier. It will also support advanced </a:t>
            </a:r>
            <a:r>
              <a:rPr lang="en-US" dirty="0" err="1" smtClean="0"/>
              <a:t>DirSync</a:t>
            </a:r>
            <a:r>
              <a:rPr lang="en-US" dirty="0" smtClean="0"/>
              <a:t> scenarios.</a:t>
            </a:r>
          </a:p>
          <a:p>
            <a:r>
              <a:rPr lang="en-US" dirty="0" smtClean="0"/>
              <a:t>It is building on FIM2010R2 and </a:t>
            </a:r>
            <a:r>
              <a:rPr lang="en-US" dirty="0" err="1" smtClean="0"/>
              <a:t>DirSync</a:t>
            </a:r>
            <a:r>
              <a:rPr lang="en-US" dirty="0" smtClean="0"/>
              <a:t>.</a:t>
            </a:r>
          </a:p>
          <a:p>
            <a:r>
              <a:rPr lang="en-US" dirty="0" smtClean="0"/>
              <a:t>The preview is available on Connect. (</a:t>
            </a:r>
            <a:r>
              <a:rPr lang="en-US" dirty="0" smtClean="0">
                <a:hlinkClick r:id="rId2"/>
              </a:rPr>
              <a:t>http://connect.microsoft.com/directory</a:t>
            </a:r>
            <a:r>
              <a:rPr lang="en-US" dirty="0" smtClean="0"/>
              <a:t>)</a:t>
            </a:r>
          </a:p>
          <a:p>
            <a:endParaRPr lang="en-US" dirty="0"/>
          </a:p>
          <a:p>
            <a:endParaRPr lang="en-US" dirty="0" smtClean="0"/>
          </a:p>
          <a:p>
            <a:r>
              <a:rPr lang="en-US" dirty="0" smtClean="0"/>
              <a:t>Also, the new Hybrid Identity site: </a:t>
            </a:r>
            <a:r>
              <a:rPr lang="en-US" dirty="0">
                <a:hlinkClick r:id="rId3"/>
              </a:rPr>
              <a:t>http://</a:t>
            </a:r>
            <a:r>
              <a:rPr lang="en-US" dirty="0" smtClean="0">
                <a:hlinkClick r:id="rId3"/>
              </a:rPr>
              <a:t>www.microsoft.com/en-us/server-cloud/solutions/identity-management.aspx</a:t>
            </a:r>
            <a:r>
              <a:rPr lang="en-US" dirty="0" smtClean="0"/>
              <a:t> </a:t>
            </a:r>
            <a:endParaRPr lang="en-US" dirty="0"/>
          </a:p>
        </p:txBody>
      </p:sp>
      <p:pic>
        <p:nvPicPr>
          <p:cNvPr id="4" name="Picture 3"/>
          <p:cNvPicPr>
            <a:picLocks noChangeAspect="1"/>
          </p:cNvPicPr>
          <p:nvPr/>
        </p:nvPicPr>
        <p:blipFill>
          <a:blip r:embed="rId4"/>
          <a:stretch>
            <a:fillRect/>
          </a:stretch>
        </p:blipFill>
        <p:spPr>
          <a:xfrm>
            <a:off x="228600" y="4326191"/>
            <a:ext cx="11734800" cy="409575"/>
          </a:xfrm>
          <a:prstGeom prst="rect">
            <a:avLst/>
          </a:prstGeom>
        </p:spPr>
      </p:pic>
    </p:spTree>
    <p:extLst>
      <p:ext uri="{BB962C8B-B14F-4D97-AF65-F5344CB8AC3E}">
        <p14:creationId xmlns:p14="http://schemas.microsoft.com/office/powerpoint/2010/main" val="4187578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normAutofit/>
          </a:bodyPr>
          <a:lstStyle/>
          <a:p>
            <a:r>
              <a:rPr lang="en-US" dirty="0" smtClean="0"/>
              <a:t>Introducing The Hybrid Enterprise and Microsoft Azure Active Directory Sync Services (</a:t>
            </a:r>
            <a:r>
              <a:rPr lang="en-US" dirty="0" err="1" smtClean="0"/>
              <a:t>AADSync</a:t>
            </a:r>
            <a:r>
              <a:rPr lang="en-US" dirty="0" smtClean="0"/>
              <a:t>)</a:t>
            </a:r>
          </a:p>
          <a:p>
            <a:r>
              <a:rPr lang="en-US" dirty="0" smtClean="0"/>
              <a:t>Demo – What is technically happening under the covers?</a:t>
            </a:r>
          </a:p>
          <a:p>
            <a:r>
              <a:rPr lang="en-US" dirty="0" smtClean="0"/>
              <a:t>Declarative Provisioning improvements</a:t>
            </a:r>
          </a:p>
          <a:p>
            <a:r>
              <a:rPr lang="en-US" dirty="0" err="1" smtClean="0"/>
              <a:t>AADSync</a:t>
            </a:r>
            <a:r>
              <a:rPr lang="en-US" dirty="0" smtClean="0"/>
              <a:t> </a:t>
            </a:r>
            <a:r>
              <a:rPr lang="en-US" dirty="0" smtClean="0"/>
              <a:t>vs FIM</a:t>
            </a:r>
          </a:p>
          <a:p>
            <a:endParaRPr lang="en-US" dirty="0"/>
          </a:p>
        </p:txBody>
      </p:sp>
    </p:spTree>
    <p:extLst>
      <p:ext uri="{BB962C8B-B14F-4D97-AF65-F5344CB8AC3E}">
        <p14:creationId xmlns:p14="http://schemas.microsoft.com/office/powerpoint/2010/main" val="984719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Freeform 128"/>
          <p:cNvSpPr>
            <a:spLocks noChangeAspect="1"/>
          </p:cNvSpPr>
          <p:nvPr/>
        </p:nvSpPr>
        <p:spPr bwMode="black">
          <a:xfrm>
            <a:off x="5766428" y="3112520"/>
            <a:ext cx="3054686" cy="1687450"/>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solidFill>
            <a:srgbClr val="FFFFFF"/>
          </a:solidFill>
          <a:ln w="76200">
            <a:solidFill>
              <a:srgbClr val="00188F"/>
            </a:solidFill>
          </a:ln>
          <a:extLst/>
        </p:spPr>
        <p:txBody>
          <a:bodyPr vert="horz" wrap="square" lIns="89619" tIns="44809" rIns="89619" bIns="44809" numCol="1" anchor="t" anchorCtr="0" compatLnSpc="1">
            <a:prstTxWarp prst="textNoShape">
              <a:avLst/>
            </a:prstTxWarp>
          </a:bodyPr>
          <a:lstStyle/>
          <a:p>
            <a:pPr defTabSz="913859">
              <a:defRPr/>
            </a:pPr>
            <a:endParaRPr lang="en-US" sz="1764" kern="0">
              <a:solidFill>
                <a:srgbClr val="505050"/>
              </a:solidFill>
            </a:endParaRPr>
          </a:p>
        </p:txBody>
      </p:sp>
      <p:sp>
        <p:nvSpPr>
          <p:cNvPr id="218" name="Isosceles Triangle 217"/>
          <p:cNvSpPr/>
          <p:nvPr/>
        </p:nvSpPr>
        <p:spPr bwMode="auto">
          <a:xfrm>
            <a:off x="7339423" y="3703470"/>
            <a:ext cx="983993" cy="848269"/>
          </a:xfrm>
          <a:prstGeom prst="triangle">
            <a:avLst/>
          </a:prstGeom>
          <a:solidFill>
            <a:srgbClr val="00188F"/>
          </a:solidFill>
          <a:ln w="10795" cap="flat" cmpd="sng" algn="ctr">
            <a:noFill/>
            <a:prstDash val="solid"/>
            <a:headEnd type="none" w="med" len="med"/>
            <a:tailEnd type="none" w="med" len="med"/>
          </a:ln>
          <a:effectLst/>
        </p:spPr>
        <p:txBody>
          <a:bodyPr rot="0" spcFirstLastPara="0" vertOverflow="overflow" horzOverflow="overflow" vert="horz" wrap="square" lIns="179238" tIns="143391" rIns="179238" bIns="143391" numCol="1" spcCol="0" rtlCol="0" fromWordArt="0" anchor="t" anchorCtr="0" forceAA="0" compatLnSpc="1">
            <a:prstTxWarp prst="textNoShape">
              <a:avLst/>
            </a:prstTxWarp>
            <a:noAutofit/>
          </a:bodyPr>
          <a:lstStyle/>
          <a:p>
            <a:pPr algn="ctr" defTabSz="895822" fontAlgn="base">
              <a:lnSpc>
                <a:spcPct val="90000"/>
              </a:lnSpc>
              <a:spcBef>
                <a:spcPct val="0"/>
              </a:spcBef>
              <a:spcAft>
                <a:spcPct val="0"/>
              </a:spcAft>
              <a:defRPr/>
            </a:pPr>
            <a:endParaRPr lang="en-US" sz="1960" kern="0" spc="-49" dirty="0">
              <a:gradFill>
                <a:gsLst>
                  <a:gs pos="1250">
                    <a:srgbClr val="EFEFEF"/>
                  </a:gs>
                  <a:gs pos="10417">
                    <a:srgbClr val="EFEFEF"/>
                  </a:gs>
                </a:gsLst>
                <a:lin ang="5400000" scaled="0"/>
              </a:gradFill>
              <a:latin typeface="Segoe UI"/>
            </a:endParaRPr>
          </a:p>
        </p:txBody>
      </p:sp>
      <p:grpSp>
        <p:nvGrpSpPr>
          <p:cNvPr id="224" name="Group 4"/>
          <p:cNvGrpSpPr>
            <a:grpSpLocks noChangeAspect="1"/>
          </p:cNvGrpSpPr>
          <p:nvPr/>
        </p:nvGrpSpPr>
        <p:grpSpPr bwMode="auto">
          <a:xfrm>
            <a:off x="7544993" y="3954682"/>
            <a:ext cx="571012" cy="567412"/>
            <a:chOff x="3125" y="1415"/>
            <a:chExt cx="1586" cy="1576"/>
          </a:xfrm>
          <a:solidFill>
            <a:srgbClr val="00188F"/>
          </a:solidFill>
        </p:grpSpPr>
        <p:sp>
          <p:nvSpPr>
            <p:cNvPr id="225" name="Freeform 5"/>
            <p:cNvSpPr>
              <a:spLocks/>
            </p:cNvSpPr>
            <p:nvPr/>
          </p:nvSpPr>
          <p:spPr bwMode="auto">
            <a:xfrm>
              <a:off x="3942" y="2006"/>
              <a:ext cx="273" cy="494"/>
            </a:xfrm>
            <a:custGeom>
              <a:avLst/>
              <a:gdLst>
                <a:gd name="T0" fmla="*/ 19 w 115"/>
                <a:gd name="T1" fmla="*/ 0 h 208"/>
                <a:gd name="T2" fmla="*/ 0 w 115"/>
                <a:gd name="T3" fmla="*/ 7 h 208"/>
                <a:gd name="T4" fmla="*/ 0 w 115"/>
                <a:gd name="T5" fmla="*/ 207 h 208"/>
                <a:gd name="T6" fmla="*/ 3 w 115"/>
                <a:gd name="T7" fmla="*/ 208 h 208"/>
                <a:gd name="T8" fmla="*/ 114 w 115"/>
                <a:gd name="T9" fmla="*/ 135 h 208"/>
                <a:gd name="T10" fmla="*/ 114 w 115"/>
                <a:gd name="T11" fmla="*/ 131 h 208"/>
                <a:gd name="T12" fmla="*/ 115 w 115"/>
                <a:gd name="T13" fmla="*/ 119 h 208"/>
                <a:gd name="T14" fmla="*/ 19 w 115"/>
                <a:gd name="T15" fmla="*/ 0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208">
                  <a:moveTo>
                    <a:pt x="19" y="0"/>
                  </a:moveTo>
                  <a:cubicBezTo>
                    <a:pt x="13" y="4"/>
                    <a:pt x="6" y="6"/>
                    <a:pt x="0" y="7"/>
                  </a:cubicBezTo>
                  <a:cubicBezTo>
                    <a:pt x="0" y="207"/>
                    <a:pt x="0" y="207"/>
                    <a:pt x="0" y="207"/>
                  </a:cubicBezTo>
                  <a:cubicBezTo>
                    <a:pt x="1" y="208"/>
                    <a:pt x="2" y="208"/>
                    <a:pt x="3" y="208"/>
                  </a:cubicBezTo>
                  <a:cubicBezTo>
                    <a:pt x="114" y="135"/>
                    <a:pt x="114" y="135"/>
                    <a:pt x="114" y="135"/>
                  </a:cubicBezTo>
                  <a:cubicBezTo>
                    <a:pt x="114" y="134"/>
                    <a:pt x="114" y="132"/>
                    <a:pt x="114" y="131"/>
                  </a:cubicBezTo>
                  <a:cubicBezTo>
                    <a:pt x="114" y="127"/>
                    <a:pt x="115" y="123"/>
                    <a:pt x="115" y="119"/>
                  </a:cubicBez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19" tIns="44809" rIns="89619" bIns="44809" numCol="1" anchor="t" anchorCtr="0" compatLnSpc="1">
              <a:prstTxWarp prst="textNoShape">
                <a:avLst/>
              </a:prstTxWarp>
            </a:bodyPr>
            <a:lstStyle/>
            <a:p>
              <a:pPr defTabSz="913859">
                <a:defRPr/>
              </a:pPr>
              <a:endParaRPr lang="en-US" sz="1764" kern="0">
                <a:solidFill>
                  <a:srgbClr val="505050"/>
                </a:solidFill>
              </a:endParaRPr>
            </a:p>
          </p:txBody>
        </p:sp>
        <p:sp>
          <p:nvSpPr>
            <p:cNvPr id="226" name="Freeform 6"/>
            <p:cNvSpPr>
              <a:spLocks/>
            </p:cNvSpPr>
            <p:nvPr/>
          </p:nvSpPr>
          <p:spPr bwMode="auto">
            <a:xfrm>
              <a:off x="3600" y="2013"/>
              <a:ext cx="275" cy="487"/>
            </a:xfrm>
            <a:custGeom>
              <a:avLst/>
              <a:gdLst>
                <a:gd name="T0" fmla="*/ 0 w 116"/>
                <a:gd name="T1" fmla="*/ 106 h 205"/>
                <a:gd name="T2" fmla="*/ 5 w 116"/>
                <a:gd name="T3" fmla="*/ 128 h 205"/>
                <a:gd name="T4" fmla="*/ 3 w 116"/>
                <a:gd name="T5" fmla="*/ 141 h 205"/>
                <a:gd name="T6" fmla="*/ 116 w 116"/>
                <a:gd name="T7" fmla="*/ 205 h 205"/>
                <a:gd name="T8" fmla="*/ 116 w 116"/>
                <a:gd name="T9" fmla="*/ 1 h 205"/>
                <a:gd name="T10" fmla="*/ 113 w 116"/>
                <a:gd name="T11" fmla="*/ 0 h 205"/>
                <a:gd name="T12" fmla="*/ 0 w 116"/>
                <a:gd name="T13" fmla="*/ 106 h 205"/>
              </a:gdLst>
              <a:ahLst/>
              <a:cxnLst>
                <a:cxn ang="0">
                  <a:pos x="T0" y="T1"/>
                </a:cxn>
                <a:cxn ang="0">
                  <a:pos x="T2" y="T3"/>
                </a:cxn>
                <a:cxn ang="0">
                  <a:pos x="T4" y="T5"/>
                </a:cxn>
                <a:cxn ang="0">
                  <a:pos x="T6" y="T7"/>
                </a:cxn>
                <a:cxn ang="0">
                  <a:pos x="T8" y="T9"/>
                </a:cxn>
                <a:cxn ang="0">
                  <a:pos x="T10" y="T11"/>
                </a:cxn>
                <a:cxn ang="0">
                  <a:pos x="T12" y="T13"/>
                </a:cxn>
              </a:cxnLst>
              <a:rect l="0" t="0" r="r" b="b"/>
              <a:pathLst>
                <a:path w="116" h="205">
                  <a:moveTo>
                    <a:pt x="0" y="106"/>
                  </a:moveTo>
                  <a:cubicBezTo>
                    <a:pt x="3" y="113"/>
                    <a:pt x="5" y="120"/>
                    <a:pt x="5" y="128"/>
                  </a:cubicBezTo>
                  <a:cubicBezTo>
                    <a:pt x="5" y="132"/>
                    <a:pt x="4" y="137"/>
                    <a:pt x="3" y="141"/>
                  </a:cubicBezTo>
                  <a:cubicBezTo>
                    <a:pt x="116" y="205"/>
                    <a:pt x="116" y="205"/>
                    <a:pt x="116" y="205"/>
                  </a:cubicBezTo>
                  <a:cubicBezTo>
                    <a:pt x="116" y="1"/>
                    <a:pt x="116" y="1"/>
                    <a:pt x="116" y="1"/>
                  </a:cubicBezTo>
                  <a:cubicBezTo>
                    <a:pt x="115" y="1"/>
                    <a:pt x="114" y="1"/>
                    <a:pt x="113" y="0"/>
                  </a:cubicBezTo>
                  <a:lnTo>
                    <a:pt x="0" y="1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19" tIns="44809" rIns="89619" bIns="44809" numCol="1" anchor="t" anchorCtr="0" compatLnSpc="1">
              <a:prstTxWarp prst="textNoShape">
                <a:avLst/>
              </a:prstTxWarp>
            </a:bodyPr>
            <a:lstStyle/>
            <a:p>
              <a:pPr defTabSz="913859">
                <a:defRPr/>
              </a:pPr>
              <a:endParaRPr lang="en-US" sz="1764" kern="0">
                <a:solidFill>
                  <a:srgbClr val="505050"/>
                </a:solidFill>
              </a:endParaRPr>
            </a:p>
          </p:txBody>
        </p:sp>
        <p:sp>
          <p:nvSpPr>
            <p:cNvPr id="227" name="Freeform 7"/>
            <p:cNvSpPr>
              <a:spLocks noEditPoints="1"/>
            </p:cNvSpPr>
            <p:nvPr/>
          </p:nvSpPr>
          <p:spPr bwMode="auto">
            <a:xfrm>
              <a:off x="3125" y="1415"/>
              <a:ext cx="1586" cy="1576"/>
            </a:xfrm>
            <a:custGeom>
              <a:avLst/>
              <a:gdLst>
                <a:gd name="T0" fmla="*/ 331 w 668"/>
                <a:gd name="T1" fmla="*/ 0 h 664"/>
                <a:gd name="T2" fmla="*/ 0 w 668"/>
                <a:gd name="T3" fmla="*/ 391 h 664"/>
                <a:gd name="T4" fmla="*/ 331 w 668"/>
                <a:gd name="T5" fmla="*/ 664 h 664"/>
                <a:gd name="T6" fmla="*/ 668 w 668"/>
                <a:gd name="T7" fmla="*/ 391 h 664"/>
                <a:gd name="T8" fmla="*/ 331 w 668"/>
                <a:gd name="T9" fmla="*/ 0 h 664"/>
                <a:gd name="T10" fmla="*/ 511 w 668"/>
                <a:gd name="T11" fmla="*/ 434 h 664"/>
                <a:gd name="T12" fmla="*/ 473 w 668"/>
                <a:gd name="T13" fmla="*/ 417 h 664"/>
                <a:gd name="T14" fmla="*/ 379 w 668"/>
                <a:gd name="T15" fmla="*/ 478 h 664"/>
                <a:gd name="T16" fmla="*/ 389 w 668"/>
                <a:gd name="T17" fmla="*/ 509 h 664"/>
                <a:gd name="T18" fmla="*/ 335 w 668"/>
                <a:gd name="T19" fmla="*/ 563 h 664"/>
                <a:gd name="T20" fmla="*/ 282 w 668"/>
                <a:gd name="T21" fmla="*/ 509 h 664"/>
                <a:gd name="T22" fmla="*/ 293 w 668"/>
                <a:gd name="T23" fmla="*/ 477 h 664"/>
                <a:gd name="T24" fmla="*/ 189 w 668"/>
                <a:gd name="T25" fmla="*/ 418 h 664"/>
                <a:gd name="T26" fmla="*/ 152 w 668"/>
                <a:gd name="T27" fmla="*/ 434 h 664"/>
                <a:gd name="T28" fmla="*/ 98 w 668"/>
                <a:gd name="T29" fmla="*/ 380 h 664"/>
                <a:gd name="T30" fmla="*/ 152 w 668"/>
                <a:gd name="T31" fmla="*/ 327 h 664"/>
                <a:gd name="T32" fmla="*/ 178 w 668"/>
                <a:gd name="T33" fmla="*/ 334 h 664"/>
                <a:gd name="T34" fmla="*/ 287 w 668"/>
                <a:gd name="T35" fmla="*/ 232 h 664"/>
                <a:gd name="T36" fmla="*/ 277 w 668"/>
                <a:gd name="T37" fmla="*/ 198 h 664"/>
                <a:gd name="T38" fmla="*/ 335 w 668"/>
                <a:gd name="T39" fmla="*/ 140 h 664"/>
                <a:gd name="T40" fmla="*/ 394 w 668"/>
                <a:gd name="T41" fmla="*/ 198 h 664"/>
                <a:gd name="T42" fmla="*/ 386 w 668"/>
                <a:gd name="T43" fmla="*/ 227 h 664"/>
                <a:gd name="T44" fmla="*/ 478 w 668"/>
                <a:gd name="T45" fmla="*/ 339 h 664"/>
                <a:gd name="T46" fmla="*/ 511 w 668"/>
                <a:gd name="T47" fmla="*/ 327 h 664"/>
                <a:gd name="T48" fmla="*/ 565 w 668"/>
                <a:gd name="T49" fmla="*/ 380 h 664"/>
                <a:gd name="T50" fmla="*/ 511 w 668"/>
                <a:gd name="T51" fmla="*/ 434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8" h="664">
                  <a:moveTo>
                    <a:pt x="331" y="0"/>
                  </a:moveTo>
                  <a:cubicBezTo>
                    <a:pt x="0" y="391"/>
                    <a:pt x="0" y="391"/>
                    <a:pt x="0" y="391"/>
                  </a:cubicBezTo>
                  <a:cubicBezTo>
                    <a:pt x="331" y="664"/>
                    <a:pt x="331" y="664"/>
                    <a:pt x="331" y="664"/>
                  </a:cubicBezTo>
                  <a:cubicBezTo>
                    <a:pt x="668" y="391"/>
                    <a:pt x="668" y="391"/>
                    <a:pt x="668" y="391"/>
                  </a:cubicBezTo>
                  <a:lnTo>
                    <a:pt x="331" y="0"/>
                  </a:lnTo>
                  <a:close/>
                  <a:moveTo>
                    <a:pt x="511" y="434"/>
                  </a:moveTo>
                  <a:cubicBezTo>
                    <a:pt x="496" y="434"/>
                    <a:pt x="482" y="427"/>
                    <a:pt x="473" y="417"/>
                  </a:cubicBezTo>
                  <a:cubicBezTo>
                    <a:pt x="379" y="478"/>
                    <a:pt x="379" y="478"/>
                    <a:pt x="379" y="478"/>
                  </a:cubicBezTo>
                  <a:cubicBezTo>
                    <a:pt x="385" y="487"/>
                    <a:pt x="389" y="498"/>
                    <a:pt x="389" y="509"/>
                  </a:cubicBezTo>
                  <a:cubicBezTo>
                    <a:pt x="389" y="539"/>
                    <a:pt x="365" y="563"/>
                    <a:pt x="335" y="563"/>
                  </a:cubicBezTo>
                  <a:cubicBezTo>
                    <a:pt x="305" y="563"/>
                    <a:pt x="282" y="539"/>
                    <a:pt x="282" y="509"/>
                  </a:cubicBezTo>
                  <a:cubicBezTo>
                    <a:pt x="282" y="497"/>
                    <a:pt x="286" y="486"/>
                    <a:pt x="293" y="477"/>
                  </a:cubicBezTo>
                  <a:cubicBezTo>
                    <a:pt x="189" y="418"/>
                    <a:pt x="189" y="418"/>
                    <a:pt x="189" y="418"/>
                  </a:cubicBezTo>
                  <a:cubicBezTo>
                    <a:pt x="179" y="428"/>
                    <a:pt x="166" y="434"/>
                    <a:pt x="152" y="434"/>
                  </a:cubicBezTo>
                  <a:cubicBezTo>
                    <a:pt x="122" y="434"/>
                    <a:pt x="98" y="410"/>
                    <a:pt x="98" y="380"/>
                  </a:cubicBezTo>
                  <a:cubicBezTo>
                    <a:pt x="98" y="350"/>
                    <a:pt x="122" y="327"/>
                    <a:pt x="152" y="327"/>
                  </a:cubicBezTo>
                  <a:cubicBezTo>
                    <a:pt x="161" y="327"/>
                    <a:pt x="170" y="329"/>
                    <a:pt x="178" y="334"/>
                  </a:cubicBezTo>
                  <a:cubicBezTo>
                    <a:pt x="287" y="232"/>
                    <a:pt x="287" y="232"/>
                    <a:pt x="287" y="232"/>
                  </a:cubicBezTo>
                  <a:cubicBezTo>
                    <a:pt x="281" y="222"/>
                    <a:pt x="277" y="211"/>
                    <a:pt x="277" y="198"/>
                  </a:cubicBezTo>
                  <a:cubicBezTo>
                    <a:pt x="277" y="166"/>
                    <a:pt x="303" y="140"/>
                    <a:pt x="335" y="140"/>
                  </a:cubicBezTo>
                  <a:cubicBezTo>
                    <a:pt x="367" y="140"/>
                    <a:pt x="394" y="166"/>
                    <a:pt x="394" y="198"/>
                  </a:cubicBezTo>
                  <a:cubicBezTo>
                    <a:pt x="394" y="208"/>
                    <a:pt x="391" y="218"/>
                    <a:pt x="386" y="227"/>
                  </a:cubicBezTo>
                  <a:cubicBezTo>
                    <a:pt x="478" y="339"/>
                    <a:pt x="478" y="339"/>
                    <a:pt x="478" y="339"/>
                  </a:cubicBezTo>
                  <a:cubicBezTo>
                    <a:pt x="487" y="331"/>
                    <a:pt x="499" y="327"/>
                    <a:pt x="511" y="327"/>
                  </a:cubicBezTo>
                  <a:cubicBezTo>
                    <a:pt x="541" y="327"/>
                    <a:pt x="565" y="350"/>
                    <a:pt x="565" y="380"/>
                  </a:cubicBezTo>
                  <a:cubicBezTo>
                    <a:pt x="565" y="410"/>
                    <a:pt x="541" y="434"/>
                    <a:pt x="511" y="4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19" tIns="44809" rIns="89619" bIns="44809" numCol="1" anchor="t" anchorCtr="0" compatLnSpc="1">
              <a:prstTxWarp prst="textNoShape">
                <a:avLst/>
              </a:prstTxWarp>
            </a:bodyPr>
            <a:lstStyle/>
            <a:p>
              <a:pPr defTabSz="913859">
                <a:defRPr/>
              </a:pPr>
              <a:endParaRPr lang="en-US" sz="1764" kern="0">
                <a:solidFill>
                  <a:srgbClr val="505050"/>
                </a:solidFill>
              </a:endParaRPr>
            </a:p>
          </p:txBody>
        </p:sp>
      </p:grpSp>
      <p:sp>
        <p:nvSpPr>
          <p:cNvPr id="2" name="Title 1"/>
          <p:cNvSpPr>
            <a:spLocks noGrp="1"/>
          </p:cNvSpPr>
          <p:nvPr>
            <p:ph type="title"/>
          </p:nvPr>
        </p:nvSpPr>
        <p:spPr>
          <a:xfrm>
            <a:off x="838200" y="365125"/>
            <a:ext cx="11228754" cy="1325563"/>
          </a:xfrm>
        </p:spPr>
        <p:txBody>
          <a:bodyPr>
            <a:noAutofit/>
          </a:bodyPr>
          <a:lstStyle/>
          <a:p>
            <a:r>
              <a:rPr lang="en-US" sz="4000" dirty="0" smtClean="0"/>
              <a:t>The Hybrid Enterprise – Synchronization landscape</a:t>
            </a:r>
            <a:endParaRPr lang="en-US" sz="4000" dirty="0"/>
          </a:p>
        </p:txBody>
      </p:sp>
      <p:sp>
        <p:nvSpPr>
          <p:cNvPr id="40" name="On-Premises"/>
          <p:cNvSpPr>
            <a:spLocks noEditPoints="1"/>
          </p:cNvSpPr>
          <p:nvPr/>
        </p:nvSpPr>
        <p:spPr bwMode="black">
          <a:xfrm>
            <a:off x="3196204" y="3079820"/>
            <a:ext cx="436966" cy="672851"/>
          </a:xfrm>
          <a:custGeom>
            <a:avLst/>
            <a:gdLst>
              <a:gd name="T0" fmla="*/ 89 w 226"/>
              <a:gd name="T1" fmla="*/ 124 h 348"/>
              <a:gd name="T2" fmla="*/ 118 w 226"/>
              <a:gd name="T3" fmla="*/ 113 h 348"/>
              <a:gd name="T4" fmla="*/ 150 w 226"/>
              <a:gd name="T5" fmla="*/ 124 h 348"/>
              <a:gd name="T6" fmla="*/ 150 w 226"/>
              <a:gd name="T7" fmla="*/ 145 h 348"/>
              <a:gd name="T8" fmla="*/ 226 w 226"/>
              <a:gd name="T9" fmla="*/ 348 h 348"/>
              <a:gd name="T10" fmla="*/ 89 w 226"/>
              <a:gd name="T11" fmla="*/ 0 h 348"/>
              <a:gd name="T12" fmla="*/ 118 w 226"/>
              <a:gd name="T13" fmla="*/ 100 h 348"/>
              <a:gd name="T14" fmla="*/ 150 w 226"/>
              <a:gd name="T15" fmla="*/ 68 h 348"/>
              <a:gd name="T16" fmla="*/ 150 w 226"/>
              <a:gd name="T17" fmla="*/ 55 h 348"/>
              <a:gd name="T18" fmla="*/ 118 w 226"/>
              <a:gd name="T19" fmla="*/ 23 h 348"/>
              <a:gd name="T20" fmla="*/ 150 w 226"/>
              <a:gd name="T21" fmla="*/ 55 h 348"/>
              <a:gd name="T22" fmla="*/ 166 w 226"/>
              <a:gd name="T23" fmla="*/ 280 h 348"/>
              <a:gd name="T24" fmla="*/ 197 w 226"/>
              <a:gd name="T25" fmla="*/ 249 h 348"/>
              <a:gd name="T26" fmla="*/ 197 w 226"/>
              <a:gd name="T27" fmla="*/ 235 h 348"/>
              <a:gd name="T28" fmla="*/ 166 w 226"/>
              <a:gd name="T29" fmla="*/ 204 h 348"/>
              <a:gd name="T30" fmla="*/ 197 w 226"/>
              <a:gd name="T31" fmla="*/ 235 h 348"/>
              <a:gd name="T32" fmla="*/ 166 w 226"/>
              <a:gd name="T33" fmla="*/ 190 h 348"/>
              <a:gd name="T34" fmla="*/ 197 w 226"/>
              <a:gd name="T35" fmla="*/ 158 h 348"/>
              <a:gd name="T36" fmla="*/ 197 w 226"/>
              <a:gd name="T37" fmla="*/ 145 h 348"/>
              <a:gd name="T38" fmla="*/ 166 w 226"/>
              <a:gd name="T39" fmla="*/ 113 h 348"/>
              <a:gd name="T40" fmla="*/ 197 w 226"/>
              <a:gd name="T41" fmla="*/ 145 h 348"/>
              <a:gd name="T42" fmla="*/ 166 w 226"/>
              <a:gd name="T43" fmla="*/ 100 h 348"/>
              <a:gd name="T44" fmla="*/ 197 w 226"/>
              <a:gd name="T45" fmla="*/ 68 h 348"/>
              <a:gd name="T46" fmla="*/ 197 w 226"/>
              <a:gd name="T47" fmla="*/ 55 h 348"/>
              <a:gd name="T48" fmla="*/ 166 w 226"/>
              <a:gd name="T49" fmla="*/ 23 h 348"/>
              <a:gd name="T50" fmla="*/ 197 w 226"/>
              <a:gd name="T51" fmla="*/ 55 h 348"/>
              <a:gd name="T52" fmla="*/ 0 w 226"/>
              <a:gd name="T53" fmla="*/ 348 h 348"/>
              <a:gd name="T54" fmla="*/ 137 w 226"/>
              <a:gd name="T55" fmla="*/ 137 h 348"/>
              <a:gd name="T56" fmla="*/ 60 w 226"/>
              <a:gd name="T57" fmla="*/ 326 h 348"/>
              <a:gd name="T58" fmla="*/ 29 w 226"/>
              <a:gd name="T59" fmla="*/ 294 h 348"/>
              <a:gd name="T60" fmla="*/ 60 w 226"/>
              <a:gd name="T61" fmla="*/ 326 h 348"/>
              <a:gd name="T62" fmla="*/ 29 w 226"/>
              <a:gd name="T63" fmla="*/ 280 h 348"/>
              <a:gd name="T64" fmla="*/ 60 w 226"/>
              <a:gd name="T65" fmla="*/ 249 h 348"/>
              <a:gd name="T66" fmla="*/ 60 w 226"/>
              <a:gd name="T67" fmla="*/ 235 h 348"/>
              <a:gd name="T68" fmla="*/ 29 w 226"/>
              <a:gd name="T69" fmla="*/ 204 h 348"/>
              <a:gd name="T70" fmla="*/ 60 w 226"/>
              <a:gd name="T71" fmla="*/ 235 h 348"/>
              <a:gd name="T72" fmla="*/ 29 w 226"/>
              <a:gd name="T73" fmla="*/ 190 h 348"/>
              <a:gd name="T74" fmla="*/ 60 w 226"/>
              <a:gd name="T75" fmla="*/ 158 h 348"/>
              <a:gd name="T76" fmla="*/ 108 w 226"/>
              <a:gd name="T77" fmla="*/ 326 h 348"/>
              <a:gd name="T78" fmla="*/ 76 w 226"/>
              <a:gd name="T79" fmla="*/ 294 h 348"/>
              <a:gd name="T80" fmla="*/ 108 w 226"/>
              <a:gd name="T81" fmla="*/ 326 h 348"/>
              <a:gd name="T82" fmla="*/ 76 w 226"/>
              <a:gd name="T83" fmla="*/ 280 h 348"/>
              <a:gd name="T84" fmla="*/ 108 w 226"/>
              <a:gd name="T85" fmla="*/ 249 h 348"/>
              <a:gd name="T86" fmla="*/ 108 w 226"/>
              <a:gd name="T87" fmla="*/ 235 h 348"/>
              <a:gd name="T88" fmla="*/ 76 w 226"/>
              <a:gd name="T89" fmla="*/ 204 h 348"/>
              <a:gd name="T90" fmla="*/ 108 w 226"/>
              <a:gd name="T91" fmla="*/ 235 h 348"/>
              <a:gd name="T92" fmla="*/ 76 w 226"/>
              <a:gd name="T93" fmla="*/ 190 h 348"/>
              <a:gd name="T94" fmla="*/ 108 w 226"/>
              <a:gd name="T95" fmla="*/ 15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6" h="348">
                <a:moveTo>
                  <a:pt x="89" y="0"/>
                </a:moveTo>
                <a:lnTo>
                  <a:pt x="89" y="124"/>
                </a:lnTo>
                <a:lnTo>
                  <a:pt x="118" y="124"/>
                </a:lnTo>
                <a:lnTo>
                  <a:pt x="118" y="113"/>
                </a:lnTo>
                <a:lnTo>
                  <a:pt x="150" y="113"/>
                </a:lnTo>
                <a:lnTo>
                  <a:pt x="150" y="124"/>
                </a:lnTo>
                <a:lnTo>
                  <a:pt x="150" y="137"/>
                </a:lnTo>
                <a:lnTo>
                  <a:pt x="150" y="145"/>
                </a:lnTo>
                <a:lnTo>
                  <a:pt x="150" y="348"/>
                </a:lnTo>
                <a:lnTo>
                  <a:pt x="226" y="348"/>
                </a:lnTo>
                <a:lnTo>
                  <a:pt x="226" y="0"/>
                </a:lnTo>
                <a:lnTo>
                  <a:pt x="89" y="0"/>
                </a:lnTo>
                <a:close/>
                <a:moveTo>
                  <a:pt x="150" y="100"/>
                </a:moveTo>
                <a:lnTo>
                  <a:pt x="118" y="100"/>
                </a:lnTo>
                <a:lnTo>
                  <a:pt x="118" y="68"/>
                </a:lnTo>
                <a:lnTo>
                  <a:pt x="150" y="68"/>
                </a:lnTo>
                <a:lnTo>
                  <a:pt x="150" y="100"/>
                </a:lnTo>
                <a:close/>
                <a:moveTo>
                  <a:pt x="150" y="55"/>
                </a:moveTo>
                <a:lnTo>
                  <a:pt x="118" y="55"/>
                </a:lnTo>
                <a:lnTo>
                  <a:pt x="118" y="23"/>
                </a:lnTo>
                <a:lnTo>
                  <a:pt x="150" y="23"/>
                </a:lnTo>
                <a:lnTo>
                  <a:pt x="150" y="55"/>
                </a:lnTo>
                <a:close/>
                <a:moveTo>
                  <a:pt x="197" y="280"/>
                </a:moveTo>
                <a:lnTo>
                  <a:pt x="166" y="280"/>
                </a:lnTo>
                <a:lnTo>
                  <a:pt x="166" y="249"/>
                </a:lnTo>
                <a:lnTo>
                  <a:pt x="197" y="249"/>
                </a:lnTo>
                <a:lnTo>
                  <a:pt x="197" y="280"/>
                </a:lnTo>
                <a:close/>
                <a:moveTo>
                  <a:pt x="197" y="235"/>
                </a:moveTo>
                <a:lnTo>
                  <a:pt x="166" y="235"/>
                </a:lnTo>
                <a:lnTo>
                  <a:pt x="166" y="204"/>
                </a:lnTo>
                <a:lnTo>
                  <a:pt x="197" y="204"/>
                </a:lnTo>
                <a:lnTo>
                  <a:pt x="197" y="235"/>
                </a:lnTo>
                <a:close/>
                <a:moveTo>
                  <a:pt x="197" y="190"/>
                </a:moveTo>
                <a:lnTo>
                  <a:pt x="166" y="190"/>
                </a:lnTo>
                <a:lnTo>
                  <a:pt x="166" y="158"/>
                </a:lnTo>
                <a:lnTo>
                  <a:pt x="197" y="158"/>
                </a:lnTo>
                <a:lnTo>
                  <a:pt x="197" y="190"/>
                </a:lnTo>
                <a:close/>
                <a:moveTo>
                  <a:pt x="197" y="145"/>
                </a:moveTo>
                <a:lnTo>
                  <a:pt x="166" y="145"/>
                </a:lnTo>
                <a:lnTo>
                  <a:pt x="166" y="113"/>
                </a:lnTo>
                <a:lnTo>
                  <a:pt x="197" y="113"/>
                </a:lnTo>
                <a:lnTo>
                  <a:pt x="197" y="145"/>
                </a:lnTo>
                <a:close/>
                <a:moveTo>
                  <a:pt x="197" y="100"/>
                </a:moveTo>
                <a:lnTo>
                  <a:pt x="166" y="100"/>
                </a:lnTo>
                <a:lnTo>
                  <a:pt x="166" y="68"/>
                </a:lnTo>
                <a:lnTo>
                  <a:pt x="197" y="68"/>
                </a:lnTo>
                <a:lnTo>
                  <a:pt x="197" y="100"/>
                </a:lnTo>
                <a:close/>
                <a:moveTo>
                  <a:pt x="197" y="55"/>
                </a:moveTo>
                <a:lnTo>
                  <a:pt x="166" y="55"/>
                </a:lnTo>
                <a:lnTo>
                  <a:pt x="166" y="23"/>
                </a:lnTo>
                <a:lnTo>
                  <a:pt x="197" y="23"/>
                </a:lnTo>
                <a:lnTo>
                  <a:pt x="197" y="55"/>
                </a:lnTo>
                <a:close/>
                <a:moveTo>
                  <a:pt x="0" y="137"/>
                </a:moveTo>
                <a:lnTo>
                  <a:pt x="0" y="348"/>
                </a:lnTo>
                <a:lnTo>
                  <a:pt x="137" y="348"/>
                </a:lnTo>
                <a:lnTo>
                  <a:pt x="137" y="137"/>
                </a:lnTo>
                <a:lnTo>
                  <a:pt x="0" y="137"/>
                </a:lnTo>
                <a:close/>
                <a:moveTo>
                  <a:pt x="60" y="326"/>
                </a:moveTo>
                <a:lnTo>
                  <a:pt x="29" y="326"/>
                </a:lnTo>
                <a:lnTo>
                  <a:pt x="29" y="294"/>
                </a:lnTo>
                <a:lnTo>
                  <a:pt x="60" y="294"/>
                </a:lnTo>
                <a:lnTo>
                  <a:pt x="60" y="326"/>
                </a:lnTo>
                <a:close/>
                <a:moveTo>
                  <a:pt x="60" y="280"/>
                </a:moveTo>
                <a:lnTo>
                  <a:pt x="29" y="280"/>
                </a:lnTo>
                <a:lnTo>
                  <a:pt x="29" y="249"/>
                </a:lnTo>
                <a:lnTo>
                  <a:pt x="60" y="249"/>
                </a:lnTo>
                <a:lnTo>
                  <a:pt x="60" y="280"/>
                </a:lnTo>
                <a:close/>
                <a:moveTo>
                  <a:pt x="60" y="235"/>
                </a:moveTo>
                <a:lnTo>
                  <a:pt x="29" y="235"/>
                </a:lnTo>
                <a:lnTo>
                  <a:pt x="29" y="204"/>
                </a:lnTo>
                <a:lnTo>
                  <a:pt x="60" y="204"/>
                </a:lnTo>
                <a:lnTo>
                  <a:pt x="60" y="235"/>
                </a:lnTo>
                <a:close/>
                <a:moveTo>
                  <a:pt x="60" y="190"/>
                </a:moveTo>
                <a:lnTo>
                  <a:pt x="29" y="190"/>
                </a:lnTo>
                <a:lnTo>
                  <a:pt x="29" y="158"/>
                </a:lnTo>
                <a:lnTo>
                  <a:pt x="60" y="158"/>
                </a:lnTo>
                <a:lnTo>
                  <a:pt x="60" y="190"/>
                </a:lnTo>
                <a:close/>
                <a:moveTo>
                  <a:pt x="108" y="326"/>
                </a:moveTo>
                <a:lnTo>
                  <a:pt x="76" y="326"/>
                </a:lnTo>
                <a:lnTo>
                  <a:pt x="76" y="294"/>
                </a:lnTo>
                <a:lnTo>
                  <a:pt x="108" y="294"/>
                </a:lnTo>
                <a:lnTo>
                  <a:pt x="108" y="326"/>
                </a:lnTo>
                <a:close/>
                <a:moveTo>
                  <a:pt x="108" y="280"/>
                </a:moveTo>
                <a:lnTo>
                  <a:pt x="76" y="280"/>
                </a:lnTo>
                <a:lnTo>
                  <a:pt x="76" y="249"/>
                </a:lnTo>
                <a:lnTo>
                  <a:pt x="108" y="249"/>
                </a:lnTo>
                <a:lnTo>
                  <a:pt x="108" y="280"/>
                </a:lnTo>
                <a:close/>
                <a:moveTo>
                  <a:pt x="108" y="235"/>
                </a:moveTo>
                <a:lnTo>
                  <a:pt x="76" y="235"/>
                </a:lnTo>
                <a:lnTo>
                  <a:pt x="76" y="204"/>
                </a:lnTo>
                <a:lnTo>
                  <a:pt x="108" y="204"/>
                </a:lnTo>
                <a:lnTo>
                  <a:pt x="108" y="235"/>
                </a:lnTo>
                <a:close/>
                <a:moveTo>
                  <a:pt x="108" y="190"/>
                </a:moveTo>
                <a:lnTo>
                  <a:pt x="76" y="190"/>
                </a:lnTo>
                <a:lnTo>
                  <a:pt x="76" y="158"/>
                </a:lnTo>
                <a:lnTo>
                  <a:pt x="108" y="158"/>
                </a:lnTo>
                <a:lnTo>
                  <a:pt x="108" y="190"/>
                </a:lnTo>
                <a:close/>
              </a:path>
            </a:pathLst>
          </a:custGeom>
          <a:solidFill>
            <a:schemeClr val="tx2"/>
          </a:solidFill>
          <a:ln>
            <a:noFill/>
          </a:ln>
          <a:extLst/>
        </p:spPr>
        <p:txBody>
          <a:bodyPr vert="horz" wrap="square" lIns="91403" tIns="45701" rIns="91403" bIns="45701" numCol="1" anchor="t" anchorCtr="0" compatLnSpc="1">
            <a:prstTxWarp prst="textNoShape">
              <a:avLst/>
            </a:prstTxWarp>
          </a:bodyPr>
          <a:lstStyle/>
          <a:p>
            <a:pPr defTabSz="913951"/>
            <a:endParaRPr lang="en-US" sz="1899" dirty="0">
              <a:solidFill>
                <a:srgbClr val="292929"/>
              </a:solidFill>
            </a:endParaRPr>
          </a:p>
        </p:txBody>
      </p:sp>
      <p:sp>
        <p:nvSpPr>
          <p:cNvPr id="62" name="TextBox 61"/>
          <p:cNvSpPr txBox="1"/>
          <p:nvPr/>
        </p:nvSpPr>
        <p:spPr>
          <a:xfrm>
            <a:off x="5650366" y="2382549"/>
            <a:ext cx="2790887" cy="553741"/>
          </a:xfrm>
          <a:prstGeom prst="rect">
            <a:avLst/>
          </a:prstGeom>
          <a:noFill/>
        </p:spPr>
        <p:txBody>
          <a:bodyPr wrap="square" lIns="0" tIns="0" rIns="0" bIns="0" rtlCol="0">
            <a:spAutoFit/>
          </a:bodyPr>
          <a:lstStyle/>
          <a:p>
            <a:pPr algn="ctr" defTabSz="913951">
              <a:lnSpc>
                <a:spcPct val="90000"/>
              </a:lnSpc>
              <a:buSzPct val="80000"/>
            </a:pPr>
            <a:r>
              <a:rPr lang="en-US" sz="1999" dirty="0">
                <a:solidFill>
                  <a:srgbClr val="646464">
                    <a:alpha val="99000"/>
                  </a:srgbClr>
                </a:solidFill>
              </a:rPr>
              <a:t>Windows Azure </a:t>
            </a:r>
            <a:br>
              <a:rPr lang="en-US" sz="1999" dirty="0">
                <a:solidFill>
                  <a:srgbClr val="646464">
                    <a:alpha val="99000"/>
                  </a:srgbClr>
                </a:solidFill>
              </a:rPr>
            </a:br>
            <a:r>
              <a:rPr lang="en-US" sz="1999" dirty="0">
                <a:solidFill>
                  <a:srgbClr val="646464">
                    <a:alpha val="99000"/>
                  </a:srgbClr>
                </a:solidFill>
              </a:rPr>
              <a:t>Active Directory</a:t>
            </a:r>
          </a:p>
        </p:txBody>
      </p:sp>
      <p:sp>
        <p:nvSpPr>
          <p:cNvPr id="87" name="TextBox 86"/>
          <p:cNvSpPr txBox="1"/>
          <p:nvPr/>
        </p:nvSpPr>
        <p:spPr>
          <a:xfrm>
            <a:off x="218470" y="1860452"/>
            <a:ext cx="3565272" cy="276871"/>
          </a:xfrm>
          <a:prstGeom prst="rect">
            <a:avLst/>
          </a:prstGeom>
          <a:noFill/>
        </p:spPr>
        <p:txBody>
          <a:bodyPr wrap="square" lIns="0" tIns="0" rIns="0" bIns="0" rtlCol="0">
            <a:spAutoFit/>
          </a:bodyPr>
          <a:lstStyle/>
          <a:p>
            <a:pPr algn="ctr" defTabSz="913951">
              <a:lnSpc>
                <a:spcPct val="90000"/>
              </a:lnSpc>
              <a:spcBef>
                <a:spcPct val="20000"/>
              </a:spcBef>
              <a:buSzPct val="80000"/>
            </a:pPr>
            <a:r>
              <a:rPr lang="en-US" sz="1999" dirty="0">
                <a:solidFill>
                  <a:srgbClr val="646464">
                    <a:alpha val="99000"/>
                  </a:srgbClr>
                </a:solidFill>
              </a:rPr>
              <a:t>On-premises and private cloud</a:t>
            </a:r>
          </a:p>
        </p:txBody>
      </p:sp>
      <p:sp>
        <p:nvSpPr>
          <p:cNvPr id="88" name="TextBox 87"/>
          <p:cNvSpPr txBox="1"/>
          <p:nvPr/>
        </p:nvSpPr>
        <p:spPr>
          <a:xfrm>
            <a:off x="2483239" y="3810993"/>
            <a:ext cx="1489939" cy="193849"/>
          </a:xfrm>
          <a:prstGeom prst="rect">
            <a:avLst/>
          </a:prstGeom>
          <a:noFill/>
        </p:spPr>
        <p:txBody>
          <a:bodyPr wrap="square" lIns="0" tIns="0" rIns="0" bIns="0" rtlCol="0">
            <a:spAutoFit/>
          </a:bodyPr>
          <a:lstStyle/>
          <a:p>
            <a:pPr algn="ctr" defTabSz="913951">
              <a:lnSpc>
                <a:spcPct val="90000"/>
              </a:lnSpc>
              <a:spcBef>
                <a:spcPct val="20000"/>
              </a:spcBef>
              <a:buSzPct val="80000"/>
            </a:pPr>
            <a:r>
              <a:rPr lang="en-US" sz="1400" dirty="0">
                <a:solidFill>
                  <a:srgbClr val="646464"/>
                </a:solidFill>
              </a:rPr>
              <a:t>Other apps</a:t>
            </a:r>
          </a:p>
        </p:txBody>
      </p:sp>
      <p:sp>
        <p:nvSpPr>
          <p:cNvPr id="260" name="Rectangle 259"/>
          <p:cNvSpPr/>
          <p:nvPr/>
        </p:nvSpPr>
        <p:spPr bwMode="auto">
          <a:xfrm>
            <a:off x="212267" y="2193492"/>
            <a:ext cx="3542267" cy="3722844"/>
          </a:xfrm>
          <a:prstGeom prst="rect">
            <a:avLst/>
          </a:prstGeom>
          <a:noFill/>
          <a:ln w="19050" cap="flat" cmpd="sng" algn="ctr">
            <a:solidFill>
              <a:srgbClr val="646464"/>
            </a:solidFill>
            <a:prstDash val="dash"/>
            <a:headEnd type="none" w="med" len="med"/>
            <a:tailEnd type="none" w="med" len="med"/>
          </a:ln>
          <a:effectLst/>
        </p:spPr>
        <p:txBody>
          <a:bodyPr rot="0" spcFirstLastPara="0" vertOverflow="overflow" horzOverflow="overflow" vert="horz" wrap="square" lIns="182832" tIns="146266" rIns="182832" bIns="146266" numCol="1" spcCol="0" rtlCol="0" fromWordArt="0" anchor="t" anchorCtr="0" forceAA="0" compatLnSpc="1">
            <a:prstTxWarp prst="textNoShape">
              <a:avLst/>
            </a:prstTxWarp>
            <a:noAutofit/>
          </a:bodyPr>
          <a:lstStyle/>
          <a:p>
            <a:pPr algn="ctr" defTabSz="913825" fontAlgn="base">
              <a:lnSpc>
                <a:spcPct val="90000"/>
              </a:lnSpc>
              <a:spcBef>
                <a:spcPct val="0"/>
              </a:spcBef>
              <a:spcAft>
                <a:spcPct val="0"/>
              </a:spcAft>
              <a:defRPr/>
            </a:pPr>
            <a:endParaRPr lang="en-US" sz="1999" kern="0" spc="-50" dirty="0">
              <a:gradFill>
                <a:gsLst>
                  <a:gs pos="1250">
                    <a:srgbClr val="EFEFEF"/>
                  </a:gs>
                  <a:gs pos="10417">
                    <a:srgbClr val="EFEFEF"/>
                  </a:gs>
                </a:gsLst>
                <a:lin ang="5400000" scaled="0"/>
              </a:gradFill>
              <a:latin typeface="Segoe UI"/>
            </a:endParaRPr>
          </a:p>
        </p:txBody>
      </p:sp>
      <p:sp>
        <p:nvSpPr>
          <p:cNvPr id="262" name="Freeform 261"/>
          <p:cNvSpPr/>
          <p:nvPr/>
        </p:nvSpPr>
        <p:spPr bwMode="auto">
          <a:xfrm>
            <a:off x="5179429" y="4013412"/>
            <a:ext cx="2053259" cy="132707"/>
          </a:xfrm>
          <a:custGeom>
            <a:avLst/>
            <a:gdLst>
              <a:gd name="connsiteX0" fmla="*/ 0 w 2238375"/>
              <a:gd name="connsiteY0" fmla="*/ 0 h 0"/>
              <a:gd name="connsiteX1" fmla="*/ 2238375 w 2238375"/>
              <a:gd name="connsiteY1" fmla="*/ 0 h 0"/>
            </a:gdLst>
            <a:ahLst/>
            <a:cxnLst>
              <a:cxn ang="0">
                <a:pos x="connsiteX0" y="connsiteY0"/>
              </a:cxn>
              <a:cxn ang="0">
                <a:pos x="connsiteX1" y="connsiteY1"/>
              </a:cxn>
            </a:cxnLst>
            <a:rect l="l" t="t" r="r" b="b"/>
            <a:pathLst>
              <a:path w="2238375">
                <a:moveTo>
                  <a:pt x="0" y="0"/>
                </a:moveTo>
                <a:lnTo>
                  <a:pt x="2238375" y="0"/>
                </a:lnTo>
              </a:path>
            </a:pathLst>
          </a:custGeom>
          <a:noFill/>
          <a:ln w="57150" cap="rnd" cmpd="sng" algn="ctr">
            <a:solidFill>
              <a:srgbClr val="7FBA00"/>
            </a:solidFill>
            <a:prstDash val="sysDot"/>
            <a:headEnd type="none" w="med" len="med"/>
            <a:tailEnd type="triangle" w="med" len="med"/>
          </a:ln>
          <a:effectLst/>
        </p:spPr>
        <p:txBody>
          <a:bodyPr rtlCol="0" anchor="ctr"/>
          <a:lstStyle/>
          <a:p>
            <a:pPr algn="ctr" defTabSz="913859">
              <a:defRPr/>
            </a:pPr>
            <a:endParaRPr lang="en-US" sz="1764" kern="0">
              <a:solidFill>
                <a:srgbClr val="EFEFEF"/>
              </a:solidFill>
              <a:latin typeface="Segoe UI"/>
            </a:endParaRPr>
          </a:p>
        </p:txBody>
      </p:sp>
      <p:sp>
        <p:nvSpPr>
          <p:cNvPr id="263" name="Rectangle 262"/>
          <p:cNvSpPr/>
          <p:nvPr/>
        </p:nvSpPr>
        <p:spPr bwMode="auto">
          <a:xfrm>
            <a:off x="386496" y="2290229"/>
            <a:ext cx="2345904" cy="892948"/>
          </a:xfrm>
          <a:prstGeom prst="rect">
            <a:avLst/>
          </a:prstGeom>
          <a:solidFill>
            <a:srgbClr val="00188F"/>
          </a:solidFill>
          <a:ln w="10795" cap="flat" cmpd="sng" algn="ctr">
            <a:solidFill>
              <a:srgbClr val="EFEFEF"/>
            </a:solidFill>
            <a:prstDash val="solid"/>
            <a:headEnd type="none" w="med" len="med"/>
            <a:tailEnd type="none" w="med" len="med"/>
          </a:ln>
          <a:effectLst/>
        </p:spPr>
        <p:txBody>
          <a:bodyPr rot="0" spcFirstLastPara="0" vertOverflow="overflow" horzOverflow="overflow" vert="horz" wrap="square" lIns="179238" tIns="143391" rIns="179238" bIns="143391" numCol="1" spcCol="0" rtlCol="0" fromWordArt="0" anchor="t" anchorCtr="0" forceAA="0" compatLnSpc="1">
            <a:prstTxWarp prst="textNoShape">
              <a:avLst/>
            </a:prstTxWarp>
            <a:noAutofit/>
          </a:bodyPr>
          <a:lstStyle/>
          <a:p>
            <a:pPr algn="ctr" defTabSz="895822" fontAlgn="base">
              <a:lnSpc>
                <a:spcPct val="90000"/>
              </a:lnSpc>
              <a:spcBef>
                <a:spcPct val="0"/>
              </a:spcBef>
              <a:spcAft>
                <a:spcPct val="0"/>
              </a:spcAft>
              <a:defRPr/>
            </a:pPr>
            <a:endParaRPr lang="en-US" sz="1960" kern="0" spc="-49" dirty="0">
              <a:gradFill>
                <a:gsLst>
                  <a:gs pos="1250">
                    <a:srgbClr val="EFEFEF"/>
                  </a:gs>
                  <a:gs pos="10417">
                    <a:srgbClr val="EFEFEF"/>
                  </a:gs>
                </a:gsLst>
                <a:lin ang="5400000" scaled="0"/>
              </a:gradFill>
              <a:latin typeface="Segoe UI"/>
            </a:endParaRPr>
          </a:p>
        </p:txBody>
      </p:sp>
      <p:sp>
        <p:nvSpPr>
          <p:cNvPr id="264" name="TextBox 263"/>
          <p:cNvSpPr txBox="1"/>
          <p:nvPr/>
        </p:nvSpPr>
        <p:spPr>
          <a:xfrm>
            <a:off x="284369" y="2310160"/>
            <a:ext cx="2465317" cy="871128"/>
          </a:xfrm>
          <a:prstGeom prst="rect">
            <a:avLst/>
          </a:prstGeom>
          <a:noFill/>
        </p:spPr>
        <p:txBody>
          <a:bodyPr wrap="square" lIns="179238" tIns="143391" rIns="179238" bIns="143391" rtlCol="0">
            <a:spAutoFit/>
          </a:bodyPr>
          <a:lstStyle/>
          <a:p>
            <a:pPr algn="ctr" defTabSz="913859">
              <a:lnSpc>
                <a:spcPct val="90000"/>
              </a:lnSpc>
              <a:defRPr/>
            </a:pPr>
            <a:r>
              <a:rPr lang="en-US" sz="1400" kern="0" spc="-49" dirty="0">
                <a:solidFill>
                  <a:srgbClr val="FFFFFF"/>
                </a:solidFill>
              </a:rPr>
              <a:t>Forefront Identity Manager and </a:t>
            </a:r>
          </a:p>
          <a:p>
            <a:pPr algn="ctr" defTabSz="913859">
              <a:lnSpc>
                <a:spcPct val="90000"/>
              </a:lnSpc>
              <a:defRPr/>
            </a:pPr>
            <a:r>
              <a:rPr lang="en-US" sz="1400" kern="0" spc="-49" dirty="0">
                <a:solidFill>
                  <a:srgbClr val="FFFFFF"/>
                </a:solidFill>
              </a:rPr>
              <a:t>Microsoft BHOLD Suite</a:t>
            </a:r>
          </a:p>
        </p:txBody>
      </p:sp>
      <p:grpSp>
        <p:nvGrpSpPr>
          <p:cNvPr id="265" name="Group 264"/>
          <p:cNvGrpSpPr/>
          <p:nvPr/>
        </p:nvGrpSpPr>
        <p:grpSpPr>
          <a:xfrm>
            <a:off x="521102" y="3644020"/>
            <a:ext cx="1945469" cy="1955142"/>
            <a:chOff x="4580382" y="2500935"/>
            <a:chExt cx="2946112" cy="2946112"/>
          </a:xfrm>
        </p:grpSpPr>
        <p:sp>
          <p:nvSpPr>
            <p:cNvPr id="273" name="Oval 272"/>
            <p:cNvSpPr/>
            <p:nvPr/>
          </p:nvSpPr>
          <p:spPr bwMode="auto">
            <a:xfrm>
              <a:off x="4580382" y="2500935"/>
              <a:ext cx="2946112" cy="2946112"/>
            </a:xfrm>
            <a:prstGeom prst="ellipse">
              <a:avLst/>
            </a:prstGeom>
            <a:solidFill>
              <a:srgbClr val="00188F"/>
            </a:solidFill>
            <a:ln w="6350" cap="flat" cmpd="sng" algn="ctr">
              <a:solidFill>
                <a:srgbClr val="FFFFFF"/>
              </a:solidFill>
              <a:prstDash val="solid"/>
              <a:headEnd type="none" w="med" len="med"/>
              <a:tailEnd type="none" w="med" len="med"/>
            </a:ln>
            <a:effectLst/>
          </p:spPr>
          <p:txBody>
            <a:bodyPr rot="0" spcFirstLastPara="0" vertOverflow="overflow" horzOverflow="overflow" vert="horz" wrap="square" lIns="179238" tIns="143391" rIns="179238" bIns="143391" numCol="1" spcCol="0" rtlCol="0" fromWordArt="0" anchor="t" anchorCtr="0" forceAA="0" compatLnSpc="1">
              <a:prstTxWarp prst="textNoShape">
                <a:avLst/>
              </a:prstTxWarp>
              <a:noAutofit/>
            </a:bodyPr>
            <a:lstStyle/>
            <a:p>
              <a:pPr algn="ctr" defTabSz="895822" fontAlgn="base">
                <a:lnSpc>
                  <a:spcPct val="90000"/>
                </a:lnSpc>
                <a:spcBef>
                  <a:spcPct val="0"/>
                </a:spcBef>
                <a:spcAft>
                  <a:spcPct val="0"/>
                </a:spcAft>
                <a:defRPr/>
              </a:pPr>
              <a:endParaRPr lang="en-US" sz="1568" kern="0" spc="-49" dirty="0">
                <a:gradFill>
                  <a:gsLst>
                    <a:gs pos="1250">
                      <a:srgbClr val="EFEFEF"/>
                    </a:gs>
                    <a:gs pos="10417">
                      <a:srgbClr val="EFEFEF"/>
                    </a:gs>
                  </a:gsLst>
                  <a:lin ang="5400000" scaled="0"/>
                </a:gradFill>
                <a:latin typeface="Segoe UI"/>
              </a:endParaRPr>
            </a:p>
          </p:txBody>
        </p:sp>
        <p:grpSp>
          <p:nvGrpSpPr>
            <p:cNvPr id="274" name="Group 273"/>
            <p:cNvGrpSpPr/>
            <p:nvPr/>
          </p:nvGrpSpPr>
          <p:grpSpPr>
            <a:xfrm>
              <a:off x="4886735" y="3237749"/>
              <a:ext cx="2333406" cy="1916059"/>
              <a:chOff x="480987" y="1733977"/>
              <a:chExt cx="2333406" cy="1916059"/>
            </a:xfrm>
          </p:grpSpPr>
          <p:sp>
            <p:nvSpPr>
              <p:cNvPr id="275" name="Freeform 274"/>
              <p:cNvSpPr/>
              <p:nvPr/>
            </p:nvSpPr>
            <p:spPr bwMode="auto">
              <a:xfrm>
                <a:off x="1371765" y="2087858"/>
                <a:ext cx="139435" cy="139435"/>
              </a:xfrm>
              <a:custGeom>
                <a:avLst/>
                <a:gdLst>
                  <a:gd name="connsiteX0" fmla="*/ 0 w 243840"/>
                  <a:gd name="connsiteY0" fmla="*/ 0 h 243840"/>
                  <a:gd name="connsiteX1" fmla="*/ 243840 w 243840"/>
                  <a:gd name="connsiteY1" fmla="*/ 243840 h 243840"/>
                </a:gdLst>
                <a:ahLst/>
                <a:cxnLst>
                  <a:cxn ang="0">
                    <a:pos x="connsiteX0" y="connsiteY0"/>
                  </a:cxn>
                  <a:cxn ang="0">
                    <a:pos x="connsiteX1" y="connsiteY1"/>
                  </a:cxn>
                </a:cxnLst>
                <a:rect l="l" t="t" r="r" b="b"/>
                <a:pathLst>
                  <a:path w="243840" h="243840">
                    <a:moveTo>
                      <a:pt x="0" y="0"/>
                    </a:moveTo>
                    <a:lnTo>
                      <a:pt x="243840" y="243840"/>
                    </a:lnTo>
                  </a:path>
                </a:pathLst>
              </a:custGeom>
              <a:noFill/>
              <a:ln w="6350" cap="flat" cmpd="sng" algn="ctr">
                <a:solidFill>
                  <a:srgbClr val="FFFFFF"/>
                </a:solidFill>
                <a:prstDash val="sysDash"/>
                <a:headEnd type="none" w="med" len="med"/>
                <a:tailEnd type="none" w="med" len="med"/>
              </a:ln>
              <a:effectLst/>
            </p:spPr>
            <p:txBody>
              <a:bodyPr rtlCol="0" anchor="ctr"/>
              <a:lstStyle/>
              <a:p>
                <a:pPr algn="ctr" defTabSz="913859">
                  <a:defRPr/>
                </a:pPr>
                <a:endParaRPr lang="en-US" sz="1372" kern="0">
                  <a:solidFill>
                    <a:srgbClr val="EFEFEF"/>
                  </a:solidFill>
                  <a:latin typeface="Segoe UI"/>
                </a:endParaRPr>
              </a:p>
            </p:txBody>
          </p:sp>
          <p:sp>
            <p:nvSpPr>
              <p:cNvPr id="276" name="Isosceles Triangle 275"/>
              <p:cNvSpPr/>
              <p:nvPr/>
            </p:nvSpPr>
            <p:spPr bwMode="auto">
              <a:xfrm>
                <a:off x="1168695" y="2072428"/>
                <a:ext cx="952118" cy="820791"/>
              </a:xfrm>
              <a:prstGeom prst="triangle">
                <a:avLst/>
              </a:prstGeom>
              <a:solidFill>
                <a:srgbClr val="FFFFFF"/>
              </a:solidFill>
              <a:ln w="6350" cap="flat" cmpd="sng" algn="ctr">
                <a:solidFill>
                  <a:srgbClr val="505050"/>
                </a:solidFill>
                <a:prstDash val="solid"/>
                <a:headEnd type="none" w="med" len="med"/>
                <a:tailEnd type="none" w="med" len="med"/>
              </a:ln>
              <a:effectLst/>
            </p:spPr>
            <p:txBody>
              <a:bodyPr rot="0" spcFirstLastPara="0" vertOverflow="overflow" horzOverflow="overflow" vert="horz" wrap="square" lIns="179238" tIns="143391" rIns="179238" bIns="143391" numCol="1" spcCol="0" rtlCol="0" fromWordArt="0" anchor="t" anchorCtr="0" forceAA="0" compatLnSpc="1">
                <a:prstTxWarp prst="textNoShape">
                  <a:avLst/>
                </a:prstTxWarp>
                <a:noAutofit/>
              </a:bodyPr>
              <a:lstStyle/>
              <a:p>
                <a:pPr algn="ctr" defTabSz="895822" fontAlgn="base">
                  <a:lnSpc>
                    <a:spcPct val="90000"/>
                  </a:lnSpc>
                  <a:spcBef>
                    <a:spcPct val="0"/>
                  </a:spcBef>
                  <a:spcAft>
                    <a:spcPct val="0"/>
                  </a:spcAft>
                  <a:defRPr/>
                </a:pPr>
                <a:endParaRPr lang="en-US" sz="1568" kern="0" spc="-49" dirty="0">
                  <a:gradFill>
                    <a:gsLst>
                      <a:gs pos="1250">
                        <a:srgbClr val="EFEFEF"/>
                      </a:gs>
                      <a:gs pos="10417">
                        <a:srgbClr val="EFEFEF"/>
                      </a:gs>
                    </a:gsLst>
                    <a:lin ang="5400000" scaled="0"/>
                  </a:gradFill>
                  <a:latin typeface="Segoe UI"/>
                </a:endParaRPr>
              </a:p>
            </p:txBody>
          </p:sp>
          <p:grpSp>
            <p:nvGrpSpPr>
              <p:cNvPr id="277" name="Group 276"/>
              <p:cNvGrpSpPr/>
              <p:nvPr/>
            </p:nvGrpSpPr>
            <p:grpSpPr>
              <a:xfrm>
                <a:off x="543151" y="2194032"/>
                <a:ext cx="550575" cy="501381"/>
                <a:chOff x="-164861" y="-1619325"/>
                <a:chExt cx="1280479" cy="1166067"/>
              </a:xfrm>
              <a:solidFill>
                <a:srgbClr val="FFFFFF"/>
              </a:solidFill>
            </p:grpSpPr>
            <p:sp>
              <p:nvSpPr>
                <p:cNvPr id="288" name="Freeform 287"/>
                <p:cNvSpPr>
                  <a:spLocks noEditPoints="1"/>
                </p:cNvSpPr>
                <p:nvPr/>
              </p:nvSpPr>
              <p:spPr bwMode="auto">
                <a:xfrm>
                  <a:off x="-164861" y="-1619325"/>
                  <a:ext cx="414579" cy="835437"/>
                </a:xfrm>
                <a:custGeom>
                  <a:avLst/>
                  <a:gdLst>
                    <a:gd name="T0" fmla="*/ 187 w 391"/>
                    <a:gd name="T1" fmla="*/ 274 h 788"/>
                    <a:gd name="T2" fmla="*/ 236 w 391"/>
                    <a:gd name="T3" fmla="*/ 218 h 788"/>
                    <a:gd name="T4" fmla="*/ 391 w 391"/>
                    <a:gd name="T5" fmla="*/ 218 h 788"/>
                    <a:gd name="T6" fmla="*/ 391 w 391"/>
                    <a:gd name="T7" fmla="*/ 175 h 788"/>
                    <a:gd name="T8" fmla="*/ 391 w 391"/>
                    <a:gd name="T9" fmla="*/ 166 h 788"/>
                    <a:gd name="T10" fmla="*/ 391 w 391"/>
                    <a:gd name="T11" fmla="*/ 164 h 788"/>
                    <a:gd name="T12" fmla="*/ 391 w 391"/>
                    <a:gd name="T13" fmla="*/ 40 h 788"/>
                    <a:gd name="T14" fmla="*/ 358 w 391"/>
                    <a:gd name="T15" fmla="*/ 0 h 788"/>
                    <a:gd name="T16" fmla="*/ 34 w 391"/>
                    <a:gd name="T17" fmla="*/ 0 h 788"/>
                    <a:gd name="T18" fmla="*/ 0 w 391"/>
                    <a:gd name="T19" fmla="*/ 38 h 788"/>
                    <a:gd name="T20" fmla="*/ 0 w 391"/>
                    <a:gd name="T21" fmla="*/ 164 h 788"/>
                    <a:gd name="T22" fmla="*/ 0 w 391"/>
                    <a:gd name="T23" fmla="*/ 174 h 788"/>
                    <a:gd name="T24" fmla="*/ 0 w 391"/>
                    <a:gd name="T25" fmla="*/ 175 h 788"/>
                    <a:gd name="T26" fmla="*/ 0 w 391"/>
                    <a:gd name="T27" fmla="*/ 753 h 788"/>
                    <a:gd name="T28" fmla="*/ 35 w 391"/>
                    <a:gd name="T29" fmla="*/ 788 h 788"/>
                    <a:gd name="T30" fmla="*/ 187 w 391"/>
                    <a:gd name="T31" fmla="*/ 788 h 788"/>
                    <a:gd name="T32" fmla="*/ 187 w 391"/>
                    <a:gd name="T33" fmla="*/ 274 h 788"/>
                    <a:gd name="T34" fmla="*/ 47 w 391"/>
                    <a:gd name="T35" fmla="*/ 83 h 788"/>
                    <a:gd name="T36" fmla="*/ 57 w 391"/>
                    <a:gd name="T37" fmla="*/ 73 h 788"/>
                    <a:gd name="T38" fmla="*/ 334 w 391"/>
                    <a:gd name="T39" fmla="*/ 73 h 788"/>
                    <a:gd name="T40" fmla="*/ 344 w 391"/>
                    <a:gd name="T41" fmla="*/ 83 h 788"/>
                    <a:gd name="T42" fmla="*/ 344 w 391"/>
                    <a:gd name="T43" fmla="*/ 120 h 788"/>
                    <a:gd name="T44" fmla="*/ 334 w 391"/>
                    <a:gd name="T45" fmla="*/ 130 h 788"/>
                    <a:gd name="T46" fmla="*/ 57 w 391"/>
                    <a:gd name="T47" fmla="*/ 130 h 788"/>
                    <a:gd name="T48" fmla="*/ 47 w 391"/>
                    <a:gd name="T49" fmla="*/ 120 h 788"/>
                    <a:gd name="T50" fmla="*/ 47 w 391"/>
                    <a:gd name="T51" fmla="*/ 83 h 788"/>
                    <a:gd name="T52" fmla="*/ 80 w 391"/>
                    <a:gd name="T53" fmla="*/ 214 h 788"/>
                    <a:gd name="T54" fmla="*/ 115 w 391"/>
                    <a:gd name="T55" fmla="*/ 249 h 788"/>
                    <a:gd name="T56" fmla="*/ 80 w 391"/>
                    <a:gd name="T57" fmla="*/ 284 h 788"/>
                    <a:gd name="T58" fmla="*/ 43 w 391"/>
                    <a:gd name="T59" fmla="*/ 249 h 788"/>
                    <a:gd name="T60" fmla="*/ 80 w 391"/>
                    <a:gd name="T61" fmla="*/ 214 h 788"/>
                    <a:gd name="T62" fmla="*/ 80 w 391"/>
                    <a:gd name="T63" fmla="*/ 372 h 788"/>
                    <a:gd name="T64" fmla="*/ 51 w 391"/>
                    <a:gd name="T65" fmla="*/ 346 h 788"/>
                    <a:gd name="T66" fmla="*/ 80 w 391"/>
                    <a:gd name="T67" fmla="*/ 319 h 788"/>
                    <a:gd name="T68" fmla="*/ 105 w 391"/>
                    <a:gd name="T69" fmla="*/ 346 h 788"/>
                    <a:gd name="T70" fmla="*/ 80 w 391"/>
                    <a:gd name="T71" fmla="*/ 372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1" h="788">
                      <a:moveTo>
                        <a:pt x="187" y="274"/>
                      </a:moveTo>
                      <a:cubicBezTo>
                        <a:pt x="185" y="246"/>
                        <a:pt x="210" y="219"/>
                        <a:pt x="236" y="218"/>
                      </a:cubicBezTo>
                      <a:cubicBezTo>
                        <a:pt x="391" y="218"/>
                        <a:pt x="391" y="218"/>
                        <a:pt x="391" y="218"/>
                      </a:cubicBezTo>
                      <a:cubicBezTo>
                        <a:pt x="391" y="203"/>
                        <a:pt x="391" y="191"/>
                        <a:pt x="391" y="175"/>
                      </a:cubicBezTo>
                      <a:cubicBezTo>
                        <a:pt x="391" y="175"/>
                        <a:pt x="391" y="175"/>
                        <a:pt x="391" y="166"/>
                      </a:cubicBezTo>
                      <a:cubicBezTo>
                        <a:pt x="391" y="166"/>
                        <a:pt x="391" y="165"/>
                        <a:pt x="391" y="164"/>
                      </a:cubicBezTo>
                      <a:cubicBezTo>
                        <a:pt x="391" y="157"/>
                        <a:pt x="391" y="129"/>
                        <a:pt x="391" y="40"/>
                      </a:cubicBezTo>
                      <a:cubicBezTo>
                        <a:pt x="391" y="0"/>
                        <a:pt x="363" y="0"/>
                        <a:pt x="358" y="0"/>
                      </a:cubicBezTo>
                      <a:cubicBezTo>
                        <a:pt x="347" y="0"/>
                        <a:pt x="290" y="0"/>
                        <a:pt x="34" y="0"/>
                      </a:cubicBezTo>
                      <a:cubicBezTo>
                        <a:pt x="5" y="0"/>
                        <a:pt x="0" y="22"/>
                        <a:pt x="0" y="38"/>
                      </a:cubicBezTo>
                      <a:cubicBezTo>
                        <a:pt x="0" y="44"/>
                        <a:pt x="0" y="71"/>
                        <a:pt x="0" y="164"/>
                      </a:cubicBezTo>
                      <a:cubicBezTo>
                        <a:pt x="0" y="164"/>
                        <a:pt x="0" y="164"/>
                        <a:pt x="0" y="174"/>
                      </a:cubicBezTo>
                      <a:cubicBezTo>
                        <a:pt x="0" y="174"/>
                        <a:pt x="0" y="174"/>
                        <a:pt x="0" y="175"/>
                      </a:cubicBezTo>
                      <a:cubicBezTo>
                        <a:pt x="0" y="177"/>
                        <a:pt x="0" y="218"/>
                        <a:pt x="0" y="753"/>
                      </a:cubicBezTo>
                      <a:cubicBezTo>
                        <a:pt x="0" y="788"/>
                        <a:pt x="29" y="788"/>
                        <a:pt x="35" y="788"/>
                      </a:cubicBezTo>
                      <a:cubicBezTo>
                        <a:pt x="40" y="788"/>
                        <a:pt x="66" y="788"/>
                        <a:pt x="187" y="788"/>
                      </a:cubicBezTo>
                      <a:lnTo>
                        <a:pt x="187" y="274"/>
                      </a:lnTo>
                      <a:close/>
                      <a:moveTo>
                        <a:pt x="47" y="83"/>
                      </a:moveTo>
                      <a:cubicBezTo>
                        <a:pt x="47" y="77"/>
                        <a:pt x="51" y="73"/>
                        <a:pt x="57" y="73"/>
                      </a:cubicBezTo>
                      <a:cubicBezTo>
                        <a:pt x="57" y="73"/>
                        <a:pt x="57" y="73"/>
                        <a:pt x="334" y="73"/>
                      </a:cubicBezTo>
                      <a:cubicBezTo>
                        <a:pt x="340" y="73"/>
                        <a:pt x="344" y="77"/>
                        <a:pt x="344" y="83"/>
                      </a:cubicBezTo>
                      <a:cubicBezTo>
                        <a:pt x="344" y="83"/>
                        <a:pt x="344" y="83"/>
                        <a:pt x="344" y="120"/>
                      </a:cubicBezTo>
                      <a:cubicBezTo>
                        <a:pt x="344" y="126"/>
                        <a:pt x="340" y="130"/>
                        <a:pt x="334" y="130"/>
                      </a:cubicBezTo>
                      <a:cubicBezTo>
                        <a:pt x="334" y="130"/>
                        <a:pt x="334" y="130"/>
                        <a:pt x="57" y="130"/>
                      </a:cubicBezTo>
                      <a:cubicBezTo>
                        <a:pt x="51" y="130"/>
                        <a:pt x="47" y="126"/>
                        <a:pt x="47" y="120"/>
                      </a:cubicBezTo>
                      <a:cubicBezTo>
                        <a:pt x="47" y="120"/>
                        <a:pt x="47" y="120"/>
                        <a:pt x="47" y="83"/>
                      </a:cubicBezTo>
                      <a:close/>
                      <a:moveTo>
                        <a:pt x="80" y="214"/>
                      </a:moveTo>
                      <a:cubicBezTo>
                        <a:pt x="98" y="214"/>
                        <a:pt x="115" y="229"/>
                        <a:pt x="115" y="249"/>
                      </a:cubicBezTo>
                      <a:cubicBezTo>
                        <a:pt x="115" y="268"/>
                        <a:pt x="98" y="284"/>
                        <a:pt x="80" y="284"/>
                      </a:cubicBezTo>
                      <a:cubicBezTo>
                        <a:pt x="59" y="284"/>
                        <a:pt x="43" y="268"/>
                        <a:pt x="43" y="249"/>
                      </a:cubicBezTo>
                      <a:cubicBezTo>
                        <a:pt x="43" y="229"/>
                        <a:pt x="59" y="214"/>
                        <a:pt x="80" y="214"/>
                      </a:cubicBezTo>
                      <a:close/>
                      <a:moveTo>
                        <a:pt x="80" y="372"/>
                      </a:moveTo>
                      <a:cubicBezTo>
                        <a:pt x="64" y="372"/>
                        <a:pt x="51" y="360"/>
                        <a:pt x="51" y="346"/>
                      </a:cubicBezTo>
                      <a:cubicBezTo>
                        <a:pt x="51" y="331"/>
                        <a:pt x="64" y="319"/>
                        <a:pt x="80" y="319"/>
                      </a:cubicBezTo>
                      <a:cubicBezTo>
                        <a:pt x="94" y="319"/>
                        <a:pt x="105" y="331"/>
                        <a:pt x="105" y="346"/>
                      </a:cubicBezTo>
                      <a:cubicBezTo>
                        <a:pt x="105" y="360"/>
                        <a:pt x="94" y="372"/>
                        <a:pt x="80" y="372"/>
                      </a:cubicBezTo>
                      <a:close/>
                    </a:path>
                  </a:pathLst>
                </a:custGeom>
                <a:grpFill/>
                <a:ln w="6350">
                  <a:solidFill>
                    <a:srgbClr val="505050"/>
                  </a:solidFill>
                </a:ln>
              </p:spPr>
              <p:txBody>
                <a:bodyPr vert="horz" wrap="square" lIns="89619" tIns="44809" rIns="89619" bIns="44809" numCol="1" anchor="t" anchorCtr="0" compatLnSpc="1">
                  <a:prstTxWarp prst="textNoShape">
                    <a:avLst/>
                  </a:prstTxWarp>
                </a:bodyPr>
                <a:lstStyle/>
                <a:p>
                  <a:pPr defTabSz="913859">
                    <a:defRPr/>
                  </a:pPr>
                  <a:endParaRPr lang="en-US" sz="1372" kern="0">
                    <a:solidFill>
                      <a:srgbClr val="505050"/>
                    </a:solidFill>
                  </a:endParaRPr>
                </a:p>
              </p:txBody>
            </p:sp>
            <p:sp>
              <p:nvSpPr>
                <p:cNvPr id="289" name="Freeform 288"/>
                <p:cNvSpPr>
                  <a:spLocks noEditPoints="1"/>
                </p:cNvSpPr>
                <p:nvPr/>
              </p:nvSpPr>
              <p:spPr bwMode="auto">
                <a:xfrm>
                  <a:off x="83211" y="-1338500"/>
                  <a:ext cx="1032407" cy="885242"/>
                </a:xfrm>
                <a:custGeom>
                  <a:avLst/>
                  <a:gdLst>
                    <a:gd name="T0" fmla="*/ 943 w 974"/>
                    <a:gd name="T1" fmla="*/ 0 h 835"/>
                    <a:gd name="T2" fmla="*/ 33 w 974"/>
                    <a:gd name="T3" fmla="*/ 0 h 835"/>
                    <a:gd name="T4" fmla="*/ 0 w 974"/>
                    <a:gd name="T5" fmla="*/ 30 h 835"/>
                    <a:gd name="T6" fmla="*/ 0 w 974"/>
                    <a:gd name="T7" fmla="*/ 683 h 835"/>
                    <a:gd name="T8" fmla="*/ 33 w 974"/>
                    <a:gd name="T9" fmla="*/ 714 h 835"/>
                    <a:gd name="T10" fmla="*/ 332 w 974"/>
                    <a:gd name="T11" fmla="*/ 714 h 835"/>
                    <a:gd name="T12" fmla="*/ 323 w 974"/>
                    <a:gd name="T13" fmla="*/ 761 h 835"/>
                    <a:gd name="T14" fmla="*/ 272 w 974"/>
                    <a:gd name="T15" fmla="*/ 779 h 835"/>
                    <a:gd name="T16" fmla="*/ 267 w 974"/>
                    <a:gd name="T17" fmla="*/ 779 h 835"/>
                    <a:gd name="T18" fmla="*/ 246 w 974"/>
                    <a:gd name="T19" fmla="*/ 801 h 835"/>
                    <a:gd name="T20" fmla="*/ 246 w 974"/>
                    <a:gd name="T21" fmla="*/ 813 h 835"/>
                    <a:gd name="T22" fmla="*/ 267 w 974"/>
                    <a:gd name="T23" fmla="*/ 835 h 835"/>
                    <a:gd name="T24" fmla="*/ 719 w 974"/>
                    <a:gd name="T25" fmla="*/ 835 h 835"/>
                    <a:gd name="T26" fmla="*/ 740 w 974"/>
                    <a:gd name="T27" fmla="*/ 813 h 835"/>
                    <a:gd name="T28" fmla="*/ 740 w 974"/>
                    <a:gd name="T29" fmla="*/ 801 h 835"/>
                    <a:gd name="T30" fmla="*/ 719 w 974"/>
                    <a:gd name="T31" fmla="*/ 779 h 835"/>
                    <a:gd name="T32" fmla="*/ 717 w 974"/>
                    <a:gd name="T33" fmla="*/ 779 h 835"/>
                    <a:gd name="T34" fmla="*/ 669 w 974"/>
                    <a:gd name="T35" fmla="*/ 761 h 835"/>
                    <a:gd name="T36" fmla="*/ 661 w 974"/>
                    <a:gd name="T37" fmla="*/ 714 h 835"/>
                    <a:gd name="T38" fmla="*/ 943 w 974"/>
                    <a:gd name="T39" fmla="*/ 714 h 835"/>
                    <a:gd name="T40" fmla="*/ 974 w 974"/>
                    <a:gd name="T41" fmla="*/ 683 h 835"/>
                    <a:gd name="T42" fmla="*/ 974 w 974"/>
                    <a:gd name="T43" fmla="*/ 30 h 835"/>
                    <a:gd name="T44" fmla="*/ 943 w 974"/>
                    <a:gd name="T45" fmla="*/ 0 h 835"/>
                    <a:gd name="T46" fmla="*/ 918 w 974"/>
                    <a:gd name="T47" fmla="*/ 634 h 835"/>
                    <a:gd name="T48" fmla="*/ 892 w 974"/>
                    <a:gd name="T49" fmla="*/ 660 h 835"/>
                    <a:gd name="T50" fmla="*/ 84 w 974"/>
                    <a:gd name="T51" fmla="*/ 660 h 835"/>
                    <a:gd name="T52" fmla="*/ 57 w 974"/>
                    <a:gd name="T53" fmla="*/ 634 h 835"/>
                    <a:gd name="T54" fmla="*/ 57 w 974"/>
                    <a:gd name="T55" fmla="*/ 79 h 835"/>
                    <a:gd name="T56" fmla="*/ 84 w 974"/>
                    <a:gd name="T57" fmla="*/ 53 h 835"/>
                    <a:gd name="T58" fmla="*/ 892 w 974"/>
                    <a:gd name="T59" fmla="*/ 53 h 835"/>
                    <a:gd name="T60" fmla="*/ 918 w 974"/>
                    <a:gd name="T61" fmla="*/ 79 h 835"/>
                    <a:gd name="T62" fmla="*/ 918 w 974"/>
                    <a:gd name="T63" fmla="*/ 634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74" h="835">
                      <a:moveTo>
                        <a:pt x="943" y="0"/>
                      </a:moveTo>
                      <a:cubicBezTo>
                        <a:pt x="33" y="0"/>
                        <a:pt x="33" y="0"/>
                        <a:pt x="33" y="0"/>
                      </a:cubicBezTo>
                      <a:cubicBezTo>
                        <a:pt x="15" y="0"/>
                        <a:pt x="0" y="13"/>
                        <a:pt x="0" y="30"/>
                      </a:cubicBezTo>
                      <a:cubicBezTo>
                        <a:pt x="0" y="683"/>
                        <a:pt x="0" y="683"/>
                        <a:pt x="0" y="683"/>
                      </a:cubicBezTo>
                      <a:cubicBezTo>
                        <a:pt x="0" y="700"/>
                        <a:pt x="15" y="714"/>
                        <a:pt x="33" y="714"/>
                      </a:cubicBezTo>
                      <a:cubicBezTo>
                        <a:pt x="332" y="714"/>
                        <a:pt x="332" y="714"/>
                        <a:pt x="332" y="714"/>
                      </a:cubicBezTo>
                      <a:cubicBezTo>
                        <a:pt x="332" y="714"/>
                        <a:pt x="330" y="751"/>
                        <a:pt x="323" y="761"/>
                      </a:cubicBezTo>
                      <a:cubicBezTo>
                        <a:pt x="311" y="779"/>
                        <a:pt x="288" y="774"/>
                        <a:pt x="272" y="779"/>
                      </a:cubicBezTo>
                      <a:cubicBezTo>
                        <a:pt x="267" y="779"/>
                        <a:pt x="267" y="779"/>
                        <a:pt x="267" y="779"/>
                      </a:cubicBezTo>
                      <a:cubicBezTo>
                        <a:pt x="255" y="779"/>
                        <a:pt x="246" y="789"/>
                        <a:pt x="246" y="801"/>
                      </a:cubicBezTo>
                      <a:cubicBezTo>
                        <a:pt x="246" y="813"/>
                        <a:pt x="246" y="813"/>
                        <a:pt x="246" y="813"/>
                      </a:cubicBezTo>
                      <a:cubicBezTo>
                        <a:pt x="246" y="825"/>
                        <a:pt x="255" y="835"/>
                        <a:pt x="267" y="835"/>
                      </a:cubicBezTo>
                      <a:cubicBezTo>
                        <a:pt x="719" y="835"/>
                        <a:pt x="719" y="835"/>
                        <a:pt x="719" y="835"/>
                      </a:cubicBezTo>
                      <a:cubicBezTo>
                        <a:pt x="730" y="835"/>
                        <a:pt x="740" y="825"/>
                        <a:pt x="740" y="813"/>
                      </a:cubicBezTo>
                      <a:cubicBezTo>
                        <a:pt x="740" y="801"/>
                        <a:pt x="740" y="801"/>
                        <a:pt x="740" y="801"/>
                      </a:cubicBezTo>
                      <a:cubicBezTo>
                        <a:pt x="740" y="789"/>
                        <a:pt x="730" y="779"/>
                        <a:pt x="719" y="779"/>
                      </a:cubicBezTo>
                      <a:cubicBezTo>
                        <a:pt x="717" y="779"/>
                        <a:pt x="717" y="779"/>
                        <a:pt x="717" y="779"/>
                      </a:cubicBezTo>
                      <a:cubicBezTo>
                        <a:pt x="708" y="778"/>
                        <a:pt x="681" y="780"/>
                        <a:pt x="669" y="761"/>
                      </a:cubicBezTo>
                      <a:cubicBezTo>
                        <a:pt x="663" y="751"/>
                        <a:pt x="661" y="714"/>
                        <a:pt x="661" y="714"/>
                      </a:cubicBezTo>
                      <a:cubicBezTo>
                        <a:pt x="943" y="714"/>
                        <a:pt x="943" y="714"/>
                        <a:pt x="943" y="714"/>
                      </a:cubicBezTo>
                      <a:cubicBezTo>
                        <a:pt x="960" y="714"/>
                        <a:pt x="974" y="700"/>
                        <a:pt x="974" y="683"/>
                      </a:cubicBezTo>
                      <a:cubicBezTo>
                        <a:pt x="974" y="30"/>
                        <a:pt x="974" y="30"/>
                        <a:pt x="974" y="30"/>
                      </a:cubicBezTo>
                      <a:cubicBezTo>
                        <a:pt x="974" y="13"/>
                        <a:pt x="960" y="0"/>
                        <a:pt x="943" y="0"/>
                      </a:cubicBezTo>
                      <a:close/>
                      <a:moveTo>
                        <a:pt x="918" y="634"/>
                      </a:moveTo>
                      <a:cubicBezTo>
                        <a:pt x="918" y="649"/>
                        <a:pt x="906" y="660"/>
                        <a:pt x="892" y="660"/>
                      </a:cubicBezTo>
                      <a:cubicBezTo>
                        <a:pt x="84" y="660"/>
                        <a:pt x="84" y="660"/>
                        <a:pt x="84" y="660"/>
                      </a:cubicBezTo>
                      <a:cubicBezTo>
                        <a:pt x="69" y="660"/>
                        <a:pt x="57" y="649"/>
                        <a:pt x="57" y="634"/>
                      </a:cubicBezTo>
                      <a:cubicBezTo>
                        <a:pt x="57" y="79"/>
                        <a:pt x="57" y="79"/>
                        <a:pt x="57" y="79"/>
                      </a:cubicBezTo>
                      <a:cubicBezTo>
                        <a:pt x="57" y="64"/>
                        <a:pt x="69" y="53"/>
                        <a:pt x="84" y="53"/>
                      </a:cubicBezTo>
                      <a:cubicBezTo>
                        <a:pt x="892" y="53"/>
                        <a:pt x="892" y="53"/>
                        <a:pt x="892" y="53"/>
                      </a:cubicBezTo>
                      <a:cubicBezTo>
                        <a:pt x="906" y="53"/>
                        <a:pt x="918" y="64"/>
                        <a:pt x="918" y="79"/>
                      </a:cubicBezTo>
                      <a:cubicBezTo>
                        <a:pt x="918" y="634"/>
                        <a:pt x="918" y="634"/>
                        <a:pt x="918" y="634"/>
                      </a:cubicBezTo>
                      <a:close/>
                    </a:path>
                  </a:pathLst>
                </a:custGeom>
                <a:grpFill/>
                <a:ln w="6350">
                  <a:solidFill>
                    <a:srgbClr val="505050"/>
                  </a:solidFill>
                </a:ln>
              </p:spPr>
              <p:txBody>
                <a:bodyPr vert="horz" wrap="square" lIns="89619" tIns="44809" rIns="89619" bIns="44809" numCol="1" anchor="t" anchorCtr="0" compatLnSpc="1">
                  <a:prstTxWarp prst="textNoShape">
                    <a:avLst/>
                  </a:prstTxWarp>
                </a:bodyPr>
                <a:lstStyle/>
                <a:p>
                  <a:pPr defTabSz="913859">
                    <a:defRPr/>
                  </a:pPr>
                  <a:endParaRPr lang="en-US" sz="1372" kern="0">
                    <a:solidFill>
                      <a:srgbClr val="505050"/>
                    </a:solidFill>
                  </a:endParaRPr>
                </a:p>
              </p:txBody>
            </p:sp>
          </p:grpSp>
          <p:sp>
            <p:nvSpPr>
              <p:cNvPr id="278" name="Freeform 19"/>
              <p:cNvSpPr>
                <a:spLocks noEditPoints="1"/>
              </p:cNvSpPr>
              <p:nvPr/>
            </p:nvSpPr>
            <p:spPr bwMode="auto">
              <a:xfrm>
                <a:off x="2160085" y="2233985"/>
                <a:ext cx="511791" cy="421475"/>
              </a:xfrm>
              <a:custGeom>
                <a:avLst/>
                <a:gdLst>
                  <a:gd name="T0" fmla="*/ 243 w 292"/>
                  <a:gd name="T1" fmla="*/ 0 h 240"/>
                  <a:gd name="T2" fmla="*/ 49 w 292"/>
                  <a:gd name="T3" fmla="*/ 0 h 240"/>
                  <a:gd name="T4" fmla="*/ 34 w 292"/>
                  <a:gd name="T5" fmla="*/ 15 h 240"/>
                  <a:gd name="T6" fmla="*/ 34 w 292"/>
                  <a:gd name="T7" fmla="*/ 145 h 240"/>
                  <a:gd name="T8" fmla="*/ 49 w 292"/>
                  <a:gd name="T9" fmla="*/ 160 h 240"/>
                  <a:gd name="T10" fmla="*/ 243 w 292"/>
                  <a:gd name="T11" fmla="*/ 160 h 240"/>
                  <a:gd name="T12" fmla="*/ 258 w 292"/>
                  <a:gd name="T13" fmla="*/ 145 h 240"/>
                  <a:gd name="T14" fmla="*/ 258 w 292"/>
                  <a:gd name="T15" fmla="*/ 15 h 240"/>
                  <a:gd name="T16" fmla="*/ 243 w 292"/>
                  <a:gd name="T17" fmla="*/ 0 h 240"/>
                  <a:gd name="T18" fmla="*/ 244 w 292"/>
                  <a:gd name="T19" fmla="*/ 148 h 240"/>
                  <a:gd name="T20" fmla="*/ 48 w 292"/>
                  <a:gd name="T21" fmla="*/ 148 h 240"/>
                  <a:gd name="T22" fmla="*/ 48 w 292"/>
                  <a:gd name="T23" fmla="*/ 12 h 240"/>
                  <a:gd name="T24" fmla="*/ 244 w 292"/>
                  <a:gd name="T25" fmla="*/ 12 h 240"/>
                  <a:gd name="T26" fmla="*/ 244 w 292"/>
                  <a:gd name="T27" fmla="*/ 148 h 240"/>
                  <a:gd name="T28" fmla="*/ 287 w 292"/>
                  <a:gd name="T29" fmla="*/ 225 h 240"/>
                  <a:gd name="T30" fmla="*/ 260 w 292"/>
                  <a:gd name="T31" fmla="*/ 179 h 240"/>
                  <a:gd name="T32" fmla="*/ 245 w 292"/>
                  <a:gd name="T33" fmla="*/ 164 h 240"/>
                  <a:gd name="T34" fmla="*/ 47 w 292"/>
                  <a:gd name="T35" fmla="*/ 164 h 240"/>
                  <a:gd name="T36" fmla="*/ 32 w 292"/>
                  <a:gd name="T37" fmla="*/ 179 h 240"/>
                  <a:gd name="T38" fmla="*/ 5 w 292"/>
                  <a:gd name="T39" fmla="*/ 225 h 240"/>
                  <a:gd name="T40" fmla="*/ 11 w 292"/>
                  <a:gd name="T41" fmla="*/ 240 h 240"/>
                  <a:gd name="T42" fmla="*/ 282 w 292"/>
                  <a:gd name="T43" fmla="*/ 240 h 240"/>
                  <a:gd name="T44" fmla="*/ 287 w 292"/>
                  <a:gd name="T45" fmla="*/ 225 h 240"/>
                  <a:gd name="T46" fmla="*/ 108 w 292"/>
                  <a:gd name="T47" fmla="*/ 233 h 240"/>
                  <a:gd name="T48" fmla="*/ 114 w 292"/>
                  <a:gd name="T49" fmla="*/ 213 h 240"/>
                  <a:gd name="T50" fmla="*/ 178 w 292"/>
                  <a:gd name="T51" fmla="*/ 213 h 240"/>
                  <a:gd name="T52" fmla="*/ 184 w 292"/>
                  <a:gd name="T53" fmla="*/ 233 h 240"/>
                  <a:gd name="T54" fmla="*/ 108 w 292"/>
                  <a:gd name="T55" fmla="*/ 233 h 240"/>
                  <a:gd name="T56" fmla="*/ 26 w 292"/>
                  <a:gd name="T57" fmla="*/ 208 h 240"/>
                  <a:gd name="T58" fmla="*/ 47 w 292"/>
                  <a:gd name="T59" fmla="*/ 168 h 240"/>
                  <a:gd name="T60" fmla="*/ 244 w 292"/>
                  <a:gd name="T61" fmla="*/ 168 h 240"/>
                  <a:gd name="T62" fmla="*/ 266 w 292"/>
                  <a:gd name="T63" fmla="*/ 208 h 240"/>
                  <a:gd name="T64" fmla="*/ 26 w 292"/>
                  <a:gd name="T65" fmla="*/ 208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2" h="240">
                    <a:moveTo>
                      <a:pt x="243" y="0"/>
                    </a:moveTo>
                    <a:cubicBezTo>
                      <a:pt x="243" y="0"/>
                      <a:pt x="243" y="0"/>
                      <a:pt x="49" y="0"/>
                    </a:cubicBezTo>
                    <a:cubicBezTo>
                      <a:pt x="40" y="0"/>
                      <a:pt x="34" y="7"/>
                      <a:pt x="34" y="15"/>
                    </a:cubicBezTo>
                    <a:cubicBezTo>
                      <a:pt x="34" y="15"/>
                      <a:pt x="34" y="15"/>
                      <a:pt x="34" y="145"/>
                    </a:cubicBezTo>
                    <a:cubicBezTo>
                      <a:pt x="34" y="153"/>
                      <a:pt x="40" y="160"/>
                      <a:pt x="49" y="160"/>
                    </a:cubicBezTo>
                    <a:cubicBezTo>
                      <a:pt x="49" y="160"/>
                      <a:pt x="49" y="160"/>
                      <a:pt x="243" y="160"/>
                    </a:cubicBezTo>
                    <a:cubicBezTo>
                      <a:pt x="251" y="160"/>
                      <a:pt x="258" y="153"/>
                      <a:pt x="258" y="145"/>
                    </a:cubicBezTo>
                    <a:cubicBezTo>
                      <a:pt x="258" y="15"/>
                      <a:pt x="258" y="15"/>
                      <a:pt x="258" y="15"/>
                    </a:cubicBezTo>
                    <a:cubicBezTo>
                      <a:pt x="258" y="7"/>
                      <a:pt x="251" y="0"/>
                      <a:pt x="243" y="0"/>
                    </a:cubicBezTo>
                    <a:close/>
                    <a:moveTo>
                      <a:pt x="244" y="148"/>
                    </a:moveTo>
                    <a:cubicBezTo>
                      <a:pt x="48" y="148"/>
                      <a:pt x="48" y="148"/>
                      <a:pt x="48" y="148"/>
                    </a:cubicBezTo>
                    <a:cubicBezTo>
                      <a:pt x="48" y="12"/>
                      <a:pt x="48" y="12"/>
                      <a:pt x="48" y="12"/>
                    </a:cubicBezTo>
                    <a:cubicBezTo>
                      <a:pt x="244" y="12"/>
                      <a:pt x="244" y="12"/>
                      <a:pt x="244" y="12"/>
                    </a:cubicBezTo>
                    <a:lnTo>
                      <a:pt x="244" y="148"/>
                    </a:lnTo>
                    <a:close/>
                    <a:moveTo>
                      <a:pt x="287" y="225"/>
                    </a:moveTo>
                    <a:cubicBezTo>
                      <a:pt x="260" y="179"/>
                      <a:pt x="260" y="179"/>
                      <a:pt x="260" y="179"/>
                    </a:cubicBezTo>
                    <a:cubicBezTo>
                      <a:pt x="257" y="173"/>
                      <a:pt x="254" y="164"/>
                      <a:pt x="245" y="164"/>
                    </a:cubicBezTo>
                    <a:cubicBezTo>
                      <a:pt x="245" y="164"/>
                      <a:pt x="245" y="164"/>
                      <a:pt x="47" y="164"/>
                    </a:cubicBezTo>
                    <a:cubicBezTo>
                      <a:pt x="38" y="164"/>
                      <a:pt x="36" y="174"/>
                      <a:pt x="32" y="179"/>
                    </a:cubicBezTo>
                    <a:cubicBezTo>
                      <a:pt x="32" y="179"/>
                      <a:pt x="32" y="179"/>
                      <a:pt x="5" y="225"/>
                    </a:cubicBezTo>
                    <a:cubicBezTo>
                      <a:pt x="0" y="232"/>
                      <a:pt x="2" y="240"/>
                      <a:pt x="11" y="240"/>
                    </a:cubicBezTo>
                    <a:cubicBezTo>
                      <a:pt x="11" y="240"/>
                      <a:pt x="11" y="240"/>
                      <a:pt x="282" y="240"/>
                    </a:cubicBezTo>
                    <a:cubicBezTo>
                      <a:pt x="290" y="240"/>
                      <a:pt x="292" y="231"/>
                      <a:pt x="287" y="225"/>
                    </a:cubicBezTo>
                    <a:close/>
                    <a:moveTo>
                      <a:pt x="108" y="233"/>
                    </a:moveTo>
                    <a:cubicBezTo>
                      <a:pt x="114" y="213"/>
                      <a:pt x="114" y="213"/>
                      <a:pt x="114" y="213"/>
                    </a:cubicBezTo>
                    <a:cubicBezTo>
                      <a:pt x="178" y="213"/>
                      <a:pt x="178" y="213"/>
                      <a:pt x="178" y="213"/>
                    </a:cubicBezTo>
                    <a:cubicBezTo>
                      <a:pt x="184" y="233"/>
                      <a:pt x="184" y="233"/>
                      <a:pt x="184" y="233"/>
                    </a:cubicBezTo>
                    <a:lnTo>
                      <a:pt x="108" y="233"/>
                    </a:lnTo>
                    <a:close/>
                    <a:moveTo>
                      <a:pt x="26" y="208"/>
                    </a:moveTo>
                    <a:cubicBezTo>
                      <a:pt x="47" y="168"/>
                      <a:pt x="47" y="168"/>
                      <a:pt x="47" y="168"/>
                    </a:cubicBezTo>
                    <a:cubicBezTo>
                      <a:pt x="244" y="168"/>
                      <a:pt x="244" y="168"/>
                      <a:pt x="244" y="168"/>
                    </a:cubicBezTo>
                    <a:cubicBezTo>
                      <a:pt x="266" y="208"/>
                      <a:pt x="266" y="208"/>
                      <a:pt x="266" y="208"/>
                    </a:cubicBezTo>
                    <a:lnTo>
                      <a:pt x="26" y="208"/>
                    </a:lnTo>
                    <a:close/>
                  </a:path>
                </a:pathLst>
              </a:custGeom>
              <a:solidFill>
                <a:srgbClr val="FFFFFF"/>
              </a:solidFill>
              <a:ln w="6350">
                <a:solidFill>
                  <a:srgbClr val="505050"/>
                </a:solidFill>
              </a:ln>
              <a:extLst/>
            </p:spPr>
            <p:txBody>
              <a:bodyPr vert="horz" wrap="square" lIns="89619" tIns="44809" rIns="89619" bIns="44809" numCol="1" anchor="t" anchorCtr="0" compatLnSpc="1">
                <a:prstTxWarp prst="textNoShape">
                  <a:avLst/>
                </a:prstTxWarp>
              </a:bodyPr>
              <a:lstStyle/>
              <a:p>
                <a:pPr defTabSz="913859">
                  <a:defRPr/>
                </a:pPr>
                <a:endParaRPr lang="en-US" sz="1372" kern="0">
                  <a:solidFill>
                    <a:srgbClr val="505050"/>
                  </a:solidFill>
                </a:endParaRPr>
              </a:p>
            </p:txBody>
          </p:sp>
          <p:sp>
            <p:nvSpPr>
              <p:cNvPr id="279" name="TextBox 278"/>
              <p:cNvSpPr txBox="1"/>
              <p:nvPr/>
            </p:nvSpPr>
            <p:spPr>
              <a:xfrm>
                <a:off x="480987" y="3065834"/>
                <a:ext cx="2333406" cy="584202"/>
              </a:xfrm>
              <a:prstGeom prst="rect">
                <a:avLst/>
              </a:prstGeom>
              <a:noFill/>
              <a:ln w="6350">
                <a:noFill/>
              </a:ln>
            </p:spPr>
            <p:txBody>
              <a:bodyPr wrap="square" lIns="0" tIns="0" rIns="0" bIns="0" rtlCol="0">
                <a:spAutoFit/>
              </a:bodyPr>
              <a:lstStyle/>
              <a:p>
                <a:pPr algn="ctr" defTabSz="1218184">
                  <a:lnSpc>
                    <a:spcPct val="90000"/>
                  </a:lnSpc>
                  <a:spcBef>
                    <a:spcPct val="20000"/>
                  </a:spcBef>
                  <a:buSzPct val="80000"/>
                  <a:defRPr/>
                </a:pPr>
                <a:r>
                  <a:rPr lang="en-US" sz="1400" kern="0" dirty="0">
                    <a:solidFill>
                      <a:srgbClr val="FFFFFF"/>
                    </a:solidFill>
                  </a:rPr>
                  <a:t>Windows Server </a:t>
                </a:r>
                <a:br>
                  <a:rPr lang="en-US" sz="1400" kern="0" dirty="0">
                    <a:solidFill>
                      <a:srgbClr val="FFFFFF"/>
                    </a:solidFill>
                  </a:rPr>
                </a:br>
                <a:r>
                  <a:rPr lang="en-US" sz="1400" kern="0" dirty="0">
                    <a:solidFill>
                      <a:srgbClr val="FFFFFF"/>
                    </a:solidFill>
                  </a:rPr>
                  <a:t>Active Directory</a:t>
                </a:r>
              </a:p>
            </p:txBody>
          </p:sp>
          <p:grpSp>
            <p:nvGrpSpPr>
              <p:cNvPr id="280" name="Group 279"/>
              <p:cNvGrpSpPr/>
              <p:nvPr/>
            </p:nvGrpSpPr>
            <p:grpSpPr>
              <a:xfrm>
                <a:off x="1474259" y="2469658"/>
                <a:ext cx="365599" cy="423580"/>
                <a:chOff x="1784422" y="2982836"/>
                <a:chExt cx="451317" cy="522892"/>
              </a:xfrm>
            </p:grpSpPr>
            <p:sp>
              <p:nvSpPr>
                <p:cNvPr id="286" name="Freeform 17"/>
                <p:cNvSpPr>
                  <a:spLocks noEditPoints="1"/>
                </p:cNvSpPr>
                <p:nvPr/>
              </p:nvSpPr>
              <p:spPr bwMode="auto">
                <a:xfrm>
                  <a:off x="1784422" y="2982836"/>
                  <a:ext cx="288286" cy="522892"/>
                </a:xfrm>
                <a:custGeom>
                  <a:avLst/>
                  <a:gdLst>
                    <a:gd name="T0" fmla="*/ 196 w 440"/>
                    <a:gd name="T1" fmla="*/ 576 h 796"/>
                    <a:gd name="T2" fmla="*/ 178 w 440"/>
                    <a:gd name="T3" fmla="*/ 490 h 796"/>
                    <a:gd name="T4" fmla="*/ 206 w 440"/>
                    <a:gd name="T5" fmla="*/ 472 h 796"/>
                    <a:gd name="T6" fmla="*/ 207 w 440"/>
                    <a:gd name="T7" fmla="*/ 423 h 796"/>
                    <a:gd name="T8" fmla="*/ 178 w 440"/>
                    <a:gd name="T9" fmla="*/ 405 h 796"/>
                    <a:gd name="T10" fmla="*/ 196 w 440"/>
                    <a:gd name="T11" fmla="*/ 320 h 796"/>
                    <a:gd name="T12" fmla="*/ 262 w 440"/>
                    <a:gd name="T13" fmla="*/ 337 h 796"/>
                    <a:gd name="T14" fmla="*/ 312 w 440"/>
                    <a:gd name="T15" fmla="*/ 379 h 796"/>
                    <a:gd name="T16" fmla="*/ 330 w 440"/>
                    <a:gd name="T17" fmla="*/ 320 h 796"/>
                    <a:gd name="T18" fmla="*/ 395 w 440"/>
                    <a:gd name="T19" fmla="*/ 337 h 796"/>
                    <a:gd name="T20" fmla="*/ 440 w 440"/>
                    <a:gd name="T21" fmla="*/ 379 h 796"/>
                    <a:gd name="T22" fmla="*/ 422 w 440"/>
                    <a:gd name="T23" fmla="*/ 0 h 796"/>
                    <a:gd name="T24" fmla="*/ 0 w 440"/>
                    <a:gd name="T25" fmla="*/ 18 h 796"/>
                    <a:gd name="T26" fmla="*/ 0 w 440"/>
                    <a:gd name="T27" fmla="*/ 623 h 796"/>
                    <a:gd name="T28" fmla="*/ 0 w 440"/>
                    <a:gd name="T29" fmla="*/ 778 h 796"/>
                    <a:gd name="T30" fmla="*/ 206 w 440"/>
                    <a:gd name="T31" fmla="*/ 796 h 796"/>
                    <a:gd name="T32" fmla="*/ 312 w 440"/>
                    <a:gd name="T33" fmla="*/ 63 h 796"/>
                    <a:gd name="T34" fmla="*/ 378 w 440"/>
                    <a:gd name="T35" fmla="*/ 45 h 796"/>
                    <a:gd name="T36" fmla="*/ 395 w 440"/>
                    <a:gd name="T37" fmla="*/ 130 h 796"/>
                    <a:gd name="T38" fmla="*/ 330 w 440"/>
                    <a:gd name="T39" fmla="*/ 148 h 796"/>
                    <a:gd name="T40" fmla="*/ 312 w 440"/>
                    <a:gd name="T41" fmla="*/ 63 h 796"/>
                    <a:gd name="T42" fmla="*/ 330 w 440"/>
                    <a:gd name="T43" fmla="*/ 180 h 796"/>
                    <a:gd name="T44" fmla="*/ 395 w 440"/>
                    <a:gd name="T45" fmla="*/ 198 h 796"/>
                    <a:gd name="T46" fmla="*/ 378 w 440"/>
                    <a:gd name="T47" fmla="*/ 283 h 796"/>
                    <a:gd name="T48" fmla="*/ 312 w 440"/>
                    <a:gd name="T49" fmla="*/ 266 h 796"/>
                    <a:gd name="T50" fmla="*/ 178 w 440"/>
                    <a:gd name="T51" fmla="*/ 63 h 796"/>
                    <a:gd name="T52" fmla="*/ 244 w 440"/>
                    <a:gd name="T53" fmla="*/ 45 h 796"/>
                    <a:gd name="T54" fmla="*/ 262 w 440"/>
                    <a:gd name="T55" fmla="*/ 130 h 796"/>
                    <a:gd name="T56" fmla="*/ 196 w 440"/>
                    <a:gd name="T57" fmla="*/ 148 h 796"/>
                    <a:gd name="T58" fmla="*/ 178 w 440"/>
                    <a:gd name="T59" fmla="*/ 63 h 796"/>
                    <a:gd name="T60" fmla="*/ 196 w 440"/>
                    <a:gd name="T61" fmla="*/ 180 h 796"/>
                    <a:gd name="T62" fmla="*/ 262 w 440"/>
                    <a:gd name="T63" fmla="*/ 198 h 796"/>
                    <a:gd name="T64" fmla="*/ 244 w 440"/>
                    <a:gd name="T65" fmla="*/ 283 h 796"/>
                    <a:gd name="T66" fmla="*/ 178 w 440"/>
                    <a:gd name="T67" fmla="*/ 266 h 796"/>
                    <a:gd name="T68" fmla="*/ 131 w 440"/>
                    <a:gd name="T69" fmla="*/ 558 h 796"/>
                    <a:gd name="T70" fmla="*/ 65 w 440"/>
                    <a:gd name="T71" fmla="*/ 576 h 796"/>
                    <a:gd name="T72" fmla="*/ 47 w 440"/>
                    <a:gd name="T73" fmla="*/ 490 h 796"/>
                    <a:gd name="T74" fmla="*/ 113 w 440"/>
                    <a:gd name="T75" fmla="*/ 472 h 796"/>
                    <a:gd name="T76" fmla="*/ 131 w 440"/>
                    <a:gd name="T77" fmla="*/ 558 h 796"/>
                    <a:gd name="T78" fmla="*/ 113 w 440"/>
                    <a:gd name="T79" fmla="*/ 423 h 796"/>
                    <a:gd name="T80" fmla="*/ 47 w 440"/>
                    <a:gd name="T81" fmla="*/ 405 h 796"/>
                    <a:gd name="T82" fmla="*/ 65 w 440"/>
                    <a:gd name="T83" fmla="*/ 320 h 796"/>
                    <a:gd name="T84" fmla="*/ 131 w 440"/>
                    <a:gd name="T85" fmla="*/ 337 h 796"/>
                    <a:gd name="T86" fmla="*/ 131 w 440"/>
                    <a:gd name="T87" fmla="*/ 266 h 796"/>
                    <a:gd name="T88" fmla="*/ 65 w 440"/>
                    <a:gd name="T89" fmla="*/ 283 h 796"/>
                    <a:gd name="T90" fmla="*/ 47 w 440"/>
                    <a:gd name="T91" fmla="*/ 198 h 796"/>
                    <a:gd name="T92" fmla="*/ 113 w 440"/>
                    <a:gd name="T93" fmla="*/ 180 h 796"/>
                    <a:gd name="T94" fmla="*/ 131 w 440"/>
                    <a:gd name="T95" fmla="*/ 266 h 796"/>
                    <a:gd name="T96" fmla="*/ 113 w 440"/>
                    <a:gd name="T97" fmla="*/ 148 h 796"/>
                    <a:gd name="T98" fmla="*/ 47 w 440"/>
                    <a:gd name="T99" fmla="*/ 130 h 796"/>
                    <a:gd name="T100" fmla="*/ 65 w 440"/>
                    <a:gd name="T101" fmla="*/ 45 h 796"/>
                    <a:gd name="T102" fmla="*/ 131 w 440"/>
                    <a:gd name="T103" fmla="*/ 63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0" h="796">
                      <a:moveTo>
                        <a:pt x="206" y="576"/>
                      </a:moveTo>
                      <a:cubicBezTo>
                        <a:pt x="196" y="576"/>
                        <a:pt x="196" y="576"/>
                        <a:pt x="196" y="576"/>
                      </a:cubicBezTo>
                      <a:cubicBezTo>
                        <a:pt x="186" y="576"/>
                        <a:pt x="178" y="568"/>
                        <a:pt x="178" y="558"/>
                      </a:cubicBezTo>
                      <a:cubicBezTo>
                        <a:pt x="178" y="490"/>
                        <a:pt x="178" y="490"/>
                        <a:pt x="178" y="490"/>
                      </a:cubicBezTo>
                      <a:cubicBezTo>
                        <a:pt x="178" y="480"/>
                        <a:pt x="186" y="472"/>
                        <a:pt x="196" y="472"/>
                      </a:cubicBezTo>
                      <a:cubicBezTo>
                        <a:pt x="206" y="472"/>
                        <a:pt x="206" y="472"/>
                        <a:pt x="206" y="472"/>
                      </a:cubicBezTo>
                      <a:cubicBezTo>
                        <a:pt x="206" y="432"/>
                        <a:pt x="206" y="432"/>
                        <a:pt x="206" y="432"/>
                      </a:cubicBezTo>
                      <a:cubicBezTo>
                        <a:pt x="206" y="429"/>
                        <a:pt x="206" y="426"/>
                        <a:pt x="207" y="423"/>
                      </a:cubicBezTo>
                      <a:cubicBezTo>
                        <a:pt x="196" y="423"/>
                        <a:pt x="196" y="423"/>
                        <a:pt x="196" y="423"/>
                      </a:cubicBezTo>
                      <a:cubicBezTo>
                        <a:pt x="186" y="423"/>
                        <a:pt x="178" y="415"/>
                        <a:pt x="178" y="405"/>
                      </a:cubicBezTo>
                      <a:cubicBezTo>
                        <a:pt x="178" y="337"/>
                        <a:pt x="178" y="337"/>
                        <a:pt x="178" y="337"/>
                      </a:cubicBezTo>
                      <a:cubicBezTo>
                        <a:pt x="178" y="328"/>
                        <a:pt x="186" y="320"/>
                        <a:pt x="196" y="320"/>
                      </a:cubicBezTo>
                      <a:cubicBezTo>
                        <a:pt x="244" y="320"/>
                        <a:pt x="244" y="320"/>
                        <a:pt x="244" y="320"/>
                      </a:cubicBezTo>
                      <a:cubicBezTo>
                        <a:pt x="254" y="320"/>
                        <a:pt x="262" y="328"/>
                        <a:pt x="262" y="337"/>
                      </a:cubicBezTo>
                      <a:cubicBezTo>
                        <a:pt x="262" y="379"/>
                        <a:pt x="262" y="379"/>
                        <a:pt x="262" y="379"/>
                      </a:cubicBezTo>
                      <a:cubicBezTo>
                        <a:pt x="312" y="379"/>
                        <a:pt x="312" y="379"/>
                        <a:pt x="312" y="379"/>
                      </a:cubicBezTo>
                      <a:cubicBezTo>
                        <a:pt x="312" y="337"/>
                        <a:pt x="312" y="337"/>
                        <a:pt x="312" y="337"/>
                      </a:cubicBezTo>
                      <a:cubicBezTo>
                        <a:pt x="312" y="328"/>
                        <a:pt x="320" y="320"/>
                        <a:pt x="330" y="320"/>
                      </a:cubicBezTo>
                      <a:cubicBezTo>
                        <a:pt x="378" y="320"/>
                        <a:pt x="378" y="320"/>
                        <a:pt x="378" y="320"/>
                      </a:cubicBezTo>
                      <a:cubicBezTo>
                        <a:pt x="387" y="320"/>
                        <a:pt x="395" y="328"/>
                        <a:pt x="395" y="337"/>
                      </a:cubicBezTo>
                      <a:cubicBezTo>
                        <a:pt x="395" y="379"/>
                        <a:pt x="395" y="379"/>
                        <a:pt x="395" y="379"/>
                      </a:cubicBezTo>
                      <a:cubicBezTo>
                        <a:pt x="440" y="379"/>
                        <a:pt x="440" y="379"/>
                        <a:pt x="440" y="379"/>
                      </a:cubicBezTo>
                      <a:cubicBezTo>
                        <a:pt x="440" y="18"/>
                        <a:pt x="440" y="18"/>
                        <a:pt x="440" y="18"/>
                      </a:cubicBezTo>
                      <a:cubicBezTo>
                        <a:pt x="440" y="8"/>
                        <a:pt x="432" y="0"/>
                        <a:pt x="422" y="0"/>
                      </a:cubicBezTo>
                      <a:cubicBezTo>
                        <a:pt x="18" y="0"/>
                        <a:pt x="18" y="0"/>
                        <a:pt x="18" y="0"/>
                      </a:cubicBezTo>
                      <a:cubicBezTo>
                        <a:pt x="8" y="0"/>
                        <a:pt x="0" y="8"/>
                        <a:pt x="0" y="18"/>
                      </a:cubicBezTo>
                      <a:cubicBezTo>
                        <a:pt x="0" y="590"/>
                        <a:pt x="0" y="590"/>
                        <a:pt x="0" y="590"/>
                      </a:cubicBezTo>
                      <a:cubicBezTo>
                        <a:pt x="0" y="599"/>
                        <a:pt x="0" y="614"/>
                        <a:pt x="0" y="623"/>
                      </a:cubicBezTo>
                      <a:cubicBezTo>
                        <a:pt x="0" y="631"/>
                        <a:pt x="0" y="646"/>
                        <a:pt x="0" y="656"/>
                      </a:cubicBezTo>
                      <a:cubicBezTo>
                        <a:pt x="0" y="778"/>
                        <a:pt x="0" y="778"/>
                        <a:pt x="0" y="778"/>
                      </a:cubicBezTo>
                      <a:cubicBezTo>
                        <a:pt x="0" y="788"/>
                        <a:pt x="8" y="796"/>
                        <a:pt x="18" y="796"/>
                      </a:cubicBezTo>
                      <a:cubicBezTo>
                        <a:pt x="206" y="796"/>
                        <a:pt x="206" y="796"/>
                        <a:pt x="206" y="796"/>
                      </a:cubicBezTo>
                      <a:lnTo>
                        <a:pt x="206" y="576"/>
                      </a:lnTo>
                      <a:close/>
                      <a:moveTo>
                        <a:pt x="312" y="63"/>
                      </a:moveTo>
                      <a:cubicBezTo>
                        <a:pt x="312" y="53"/>
                        <a:pt x="320" y="45"/>
                        <a:pt x="330" y="45"/>
                      </a:cubicBezTo>
                      <a:cubicBezTo>
                        <a:pt x="378" y="45"/>
                        <a:pt x="378" y="45"/>
                        <a:pt x="378" y="45"/>
                      </a:cubicBezTo>
                      <a:cubicBezTo>
                        <a:pt x="387" y="45"/>
                        <a:pt x="395" y="53"/>
                        <a:pt x="395" y="63"/>
                      </a:cubicBezTo>
                      <a:cubicBezTo>
                        <a:pt x="395" y="130"/>
                        <a:pt x="395" y="130"/>
                        <a:pt x="395" y="130"/>
                      </a:cubicBezTo>
                      <a:cubicBezTo>
                        <a:pt x="395" y="140"/>
                        <a:pt x="387" y="148"/>
                        <a:pt x="378" y="148"/>
                      </a:cubicBezTo>
                      <a:cubicBezTo>
                        <a:pt x="330" y="148"/>
                        <a:pt x="330" y="148"/>
                        <a:pt x="330" y="148"/>
                      </a:cubicBezTo>
                      <a:cubicBezTo>
                        <a:pt x="320" y="148"/>
                        <a:pt x="312" y="140"/>
                        <a:pt x="312" y="130"/>
                      </a:cubicBezTo>
                      <a:lnTo>
                        <a:pt x="312" y="63"/>
                      </a:lnTo>
                      <a:close/>
                      <a:moveTo>
                        <a:pt x="312" y="198"/>
                      </a:moveTo>
                      <a:cubicBezTo>
                        <a:pt x="312" y="188"/>
                        <a:pt x="320" y="180"/>
                        <a:pt x="330" y="180"/>
                      </a:cubicBezTo>
                      <a:cubicBezTo>
                        <a:pt x="378" y="180"/>
                        <a:pt x="378" y="180"/>
                        <a:pt x="378" y="180"/>
                      </a:cubicBezTo>
                      <a:cubicBezTo>
                        <a:pt x="387" y="180"/>
                        <a:pt x="395" y="188"/>
                        <a:pt x="395" y="198"/>
                      </a:cubicBezTo>
                      <a:cubicBezTo>
                        <a:pt x="395" y="266"/>
                        <a:pt x="395" y="266"/>
                        <a:pt x="395" y="266"/>
                      </a:cubicBezTo>
                      <a:cubicBezTo>
                        <a:pt x="395" y="275"/>
                        <a:pt x="387" y="283"/>
                        <a:pt x="378" y="283"/>
                      </a:cubicBezTo>
                      <a:cubicBezTo>
                        <a:pt x="330" y="283"/>
                        <a:pt x="330" y="283"/>
                        <a:pt x="330" y="283"/>
                      </a:cubicBezTo>
                      <a:cubicBezTo>
                        <a:pt x="320" y="283"/>
                        <a:pt x="312" y="275"/>
                        <a:pt x="312" y="266"/>
                      </a:cubicBezTo>
                      <a:lnTo>
                        <a:pt x="312" y="198"/>
                      </a:lnTo>
                      <a:close/>
                      <a:moveTo>
                        <a:pt x="178" y="63"/>
                      </a:moveTo>
                      <a:cubicBezTo>
                        <a:pt x="178" y="53"/>
                        <a:pt x="186" y="45"/>
                        <a:pt x="196" y="45"/>
                      </a:cubicBezTo>
                      <a:cubicBezTo>
                        <a:pt x="244" y="45"/>
                        <a:pt x="244" y="45"/>
                        <a:pt x="244" y="45"/>
                      </a:cubicBezTo>
                      <a:cubicBezTo>
                        <a:pt x="254" y="45"/>
                        <a:pt x="262" y="53"/>
                        <a:pt x="262" y="63"/>
                      </a:cubicBezTo>
                      <a:cubicBezTo>
                        <a:pt x="262" y="130"/>
                        <a:pt x="262" y="130"/>
                        <a:pt x="262" y="130"/>
                      </a:cubicBezTo>
                      <a:cubicBezTo>
                        <a:pt x="262" y="140"/>
                        <a:pt x="254" y="148"/>
                        <a:pt x="244" y="148"/>
                      </a:cubicBezTo>
                      <a:cubicBezTo>
                        <a:pt x="196" y="148"/>
                        <a:pt x="196" y="148"/>
                        <a:pt x="196" y="148"/>
                      </a:cubicBezTo>
                      <a:cubicBezTo>
                        <a:pt x="186" y="148"/>
                        <a:pt x="178" y="140"/>
                        <a:pt x="178" y="130"/>
                      </a:cubicBezTo>
                      <a:lnTo>
                        <a:pt x="178" y="63"/>
                      </a:lnTo>
                      <a:close/>
                      <a:moveTo>
                        <a:pt x="178" y="198"/>
                      </a:moveTo>
                      <a:cubicBezTo>
                        <a:pt x="178" y="188"/>
                        <a:pt x="186" y="180"/>
                        <a:pt x="196" y="180"/>
                      </a:cubicBezTo>
                      <a:cubicBezTo>
                        <a:pt x="244" y="180"/>
                        <a:pt x="244" y="180"/>
                        <a:pt x="244" y="180"/>
                      </a:cubicBezTo>
                      <a:cubicBezTo>
                        <a:pt x="254" y="180"/>
                        <a:pt x="262" y="188"/>
                        <a:pt x="262" y="198"/>
                      </a:cubicBezTo>
                      <a:cubicBezTo>
                        <a:pt x="262" y="266"/>
                        <a:pt x="262" y="266"/>
                        <a:pt x="262" y="266"/>
                      </a:cubicBezTo>
                      <a:cubicBezTo>
                        <a:pt x="262" y="275"/>
                        <a:pt x="254" y="283"/>
                        <a:pt x="244" y="283"/>
                      </a:cubicBezTo>
                      <a:cubicBezTo>
                        <a:pt x="196" y="283"/>
                        <a:pt x="196" y="283"/>
                        <a:pt x="196" y="283"/>
                      </a:cubicBezTo>
                      <a:cubicBezTo>
                        <a:pt x="186" y="283"/>
                        <a:pt x="178" y="275"/>
                        <a:pt x="178" y="266"/>
                      </a:cubicBezTo>
                      <a:lnTo>
                        <a:pt x="178" y="198"/>
                      </a:lnTo>
                      <a:close/>
                      <a:moveTo>
                        <a:pt x="131" y="558"/>
                      </a:moveTo>
                      <a:cubicBezTo>
                        <a:pt x="131" y="568"/>
                        <a:pt x="123" y="576"/>
                        <a:pt x="113" y="576"/>
                      </a:cubicBezTo>
                      <a:cubicBezTo>
                        <a:pt x="65" y="576"/>
                        <a:pt x="65" y="576"/>
                        <a:pt x="65" y="576"/>
                      </a:cubicBezTo>
                      <a:cubicBezTo>
                        <a:pt x="55" y="576"/>
                        <a:pt x="47" y="568"/>
                        <a:pt x="47" y="558"/>
                      </a:cubicBezTo>
                      <a:cubicBezTo>
                        <a:pt x="47" y="490"/>
                        <a:pt x="47" y="490"/>
                        <a:pt x="47" y="490"/>
                      </a:cubicBezTo>
                      <a:cubicBezTo>
                        <a:pt x="47" y="480"/>
                        <a:pt x="55" y="472"/>
                        <a:pt x="65" y="472"/>
                      </a:cubicBezTo>
                      <a:cubicBezTo>
                        <a:pt x="113" y="472"/>
                        <a:pt x="113" y="472"/>
                        <a:pt x="113" y="472"/>
                      </a:cubicBezTo>
                      <a:cubicBezTo>
                        <a:pt x="123" y="472"/>
                        <a:pt x="131" y="480"/>
                        <a:pt x="131" y="490"/>
                      </a:cubicBezTo>
                      <a:lnTo>
                        <a:pt x="131" y="558"/>
                      </a:lnTo>
                      <a:close/>
                      <a:moveTo>
                        <a:pt x="131" y="405"/>
                      </a:moveTo>
                      <a:cubicBezTo>
                        <a:pt x="131" y="415"/>
                        <a:pt x="123" y="423"/>
                        <a:pt x="113" y="423"/>
                      </a:cubicBezTo>
                      <a:cubicBezTo>
                        <a:pt x="65" y="423"/>
                        <a:pt x="65" y="423"/>
                        <a:pt x="65" y="423"/>
                      </a:cubicBezTo>
                      <a:cubicBezTo>
                        <a:pt x="55" y="423"/>
                        <a:pt x="47" y="415"/>
                        <a:pt x="47" y="405"/>
                      </a:cubicBezTo>
                      <a:cubicBezTo>
                        <a:pt x="47" y="337"/>
                        <a:pt x="47" y="337"/>
                        <a:pt x="47" y="337"/>
                      </a:cubicBezTo>
                      <a:cubicBezTo>
                        <a:pt x="47" y="328"/>
                        <a:pt x="55" y="320"/>
                        <a:pt x="65" y="320"/>
                      </a:cubicBezTo>
                      <a:cubicBezTo>
                        <a:pt x="113" y="320"/>
                        <a:pt x="113" y="320"/>
                        <a:pt x="113" y="320"/>
                      </a:cubicBezTo>
                      <a:cubicBezTo>
                        <a:pt x="123" y="320"/>
                        <a:pt x="131" y="328"/>
                        <a:pt x="131" y="337"/>
                      </a:cubicBezTo>
                      <a:lnTo>
                        <a:pt x="131" y="405"/>
                      </a:lnTo>
                      <a:close/>
                      <a:moveTo>
                        <a:pt x="131" y="266"/>
                      </a:moveTo>
                      <a:cubicBezTo>
                        <a:pt x="131" y="275"/>
                        <a:pt x="123" y="283"/>
                        <a:pt x="113" y="283"/>
                      </a:cubicBezTo>
                      <a:cubicBezTo>
                        <a:pt x="65" y="283"/>
                        <a:pt x="65" y="283"/>
                        <a:pt x="65" y="283"/>
                      </a:cubicBezTo>
                      <a:cubicBezTo>
                        <a:pt x="55" y="283"/>
                        <a:pt x="47" y="275"/>
                        <a:pt x="47" y="266"/>
                      </a:cubicBezTo>
                      <a:cubicBezTo>
                        <a:pt x="47" y="198"/>
                        <a:pt x="47" y="198"/>
                        <a:pt x="47" y="198"/>
                      </a:cubicBezTo>
                      <a:cubicBezTo>
                        <a:pt x="47" y="188"/>
                        <a:pt x="55" y="180"/>
                        <a:pt x="65" y="180"/>
                      </a:cubicBezTo>
                      <a:cubicBezTo>
                        <a:pt x="113" y="180"/>
                        <a:pt x="113" y="180"/>
                        <a:pt x="113" y="180"/>
                      </a:cubicBezTo>
                      <a:cubicBezTo>
                        <a:pt x="123" y="180"/>
                        <a:pt x="131" y="188"/>
                        <a:pt x="131" y="198"/>
                      </a:cubicBezTo>
                      <a:lnTo>
                        <a:pt x="131" y="266"/>
                      </a:lnTo>
                      <a:close/>
                      <a:moveTo>
                        <a:pt x="131" y="130"/>
                      </a:moveTo>
                      <a:cubicBezTo>
                        <a:pt x="131" y="140"/>
                        <a:pt x="123" y="148"/>
                        <a:pt x="113" y="148"/>
                      </a:cubicBezTo>
                      <a:cubicBezTo>
                        <a:pt x="65" y="148"/>
                        <a:pt x="65" y="148"/>
                        <a:pt x="65" y="148"/>
                      </a:cubicBezTo>
                      <a:cubicBezTo>
                        <a:pt x="55" y="148"/>
                        <a:pt x="47" y="140"/>
                        <a:pt x="47" y="130"/>
                      </a:cubicBezTo>
                      <a:cubicBezTo>
                        <a:pt x="47" y="63"/>
                        <a:pt x="47" y="63"/>
                        <a:pt x="47" y="63"/>
                      </a:cubicBezTo>
                      <a:cubicBezTo>
                        <a:pt x="47" y="53"/>
                        <a:pt x="55" y="45"/>
                        <a:pt x="65" y="45"/>
                      </a:cubicBezTo>
                      <a:cubicBezTo>
                        <a:pt x="113" y="45"/>
                        <a:pt x="113" y="45"/>
                        <a:pt x="113" y="45"/>
                      </a:cubicBezTo>
                      <a:cubicBezTo>
                        <a:pt x="123" y="45"/>
                        <a:pt x="131" y="53"/>
                        <a:pt x="131" y="63"/>
                      </a:cubicBezTo>
                      <a:lnTo>
                        <a:pt x="131" y="130"/>
                      </a:lnTo>
                      <a:close/>
                    </a:path>
                  </a:pathLst>
                </a:custGeom>
                <a:solidFill>
                  <a:srgbClr val="00188F"/>
                </a:solidFill>
                <a:ln w="6350">
                  <a:solidFill>
                    <a:srgbClr val="505050"/>
                  </a:solidFill>
                </a:ln>
              </p:spPr>
              <p:txBody>
                <a:bodyPr vert="horz" wrap="square" lIns="89619" tIns="44809" rIns="89619" bIns="44809" numCol="1" anchor="t" anchorCtr="0" compatLnSpc="1">
                  <a:prstTxWarp prst="textNoShape">
                    <a:avLst/>
                  </a:prstTxWarp>
                </a:bodyPr>
                <a:lstStyle/>
                <a:p>
                  <a:pPr defTabSz="913859">
                    <a:defRPr/>
                  </a:pPr>
                  <a:endParaRPr lang="en-US" sz="1372" kern="0">
                    <a:solidFill>
                      <a:srgbClr val="505050"/>
                    </a:solidFill>
                  </a:endParaRPr>
                </a:p>
              </p:txBody>
            </p:sp>
            <p:sp>
              <p:nvSpPr>
                <p:cNvPr id="287" name="Freeform 18"/>
                <p:cNvSpPr>
                  <a:spLocks noEditPoints="1"/>
                </p:cNvSpPr>
                <p:nvPr/>
              </p:nvSpPr>
              <p:spPr bwMode="auto">
                <a:xfrm>
                  <a:off x="1942482" y="3255217"/>
                  <a:ext cx="293257" cy="250511"/>
                </a:xfrm>
                <a:custGeom>
                  <a:avLst/>
                  <a:gdLst>
                    <a:gd name="T0" fmla="*/ 18 w 447"/>
                    <a:gd name="T1" fmla="*/ 0 h 382"/>
                    <a:gd name="T2" fmla="*/ 0 w 447"/>
                    <a:gd name="T3" fmla="*/ 18 h 382"/>
                    <a:gd name="T4" fmla="*/ 0 w 447"/>
                    <a:gd name="T5" fmla="*/ 364 h 382"/>
                    <a:gd name="T6" fmla="*/ 18 w 447"/>
                    <a:gd name="T7" fmla="*/ 382 h 382"/>
                    <a:gd name="T8" fmla="*/ 429 w 447"/>
                    <a:gd name="T9" fmla="*/ 382 h 382"/>
                    <a:gd name="T10" fmla="*/ 447 w 447"/>
                    <a:gd name="T11" fmla="*/ 364 h 382"/>
                    <a:gd name="T12" fmla="*/ 447 w 447"/>
                    <a:gd name="T13" fmla="*/ 18 h 382"/>
                    <a:gd name="T14" fmla="*/ 429 w 447"/>
                    <a:gd name="T15" fmla="*/ 0 h 382"/>
                    <a:gd name="T16" fmla="*/ 18 w 447"/>
                    <a:gd name="T17" fmla="*/ 0 h 382"/>
                    <a:gd name="T18" fmla="*/ 133 w 447"/>
                    <a:gd name="T19" fmla="*/ 301 h 382"/>
                    <a:gd name="T20" fmla="*/ 115 w 447"/>
                    <a:gd name="T21" fmla="*/ 319 h 382"/>
                    <a:gd name="T22" fmla="*/ 66 w 447"/>
                    <a:gd name="T23" fmla="*/ 319 h 382"/>
                    <a:gd name="T24" fmla="*/ 48 w 447"/>
                    <a:gd name="T25" fmla="*/ 301 h 382"/>
                    <a:gd name="T26" fmla="*/ 48 w 447"/>
                    <a:gd name="T27" fmla="*/ 232 h 382"/>
                    <a:gd name="T28" fmla="*/ 66 w 447"/>
                    <a:gd name="T29" fmla="*/ 214 h 382"/>
                    <a:gd name="T30" fmla="*/ 115 w 447"/>
                    <a:gd name="T31" fmla="*/ 214 h 382"/>
                    <a:gd name="T32" fmla="*/ 133 w 447"/>
                    <a:gd name="T33" fmla="*/ 232 h 382"/>
                    <a:gd name="T34" fmla="*/ 133 w 447"/>
                    <a:gd name="T35" fmla="*/ 301 h 382"/>
                    <a:gd name="T36" fmla="*/ 133 w 447"/>
                    <a:gd name="T37" fmla="*/ 146 h 382"/>
                    <a:gd name="T38" fmla="*/ 115 w 447"/>
                    <a:gd name="T39" fmla="*/ 164 h 382"/>
                    <a:gd name="T40" fmla="*/ 66 w 447"/>
                    <a:gd name="T41" fmla="*/ 164 h 382"/>
                    <a:gd name="T42" fmla="*/ 48 w 447"/>
                    <a:gd name="T43" fmla="*/ 146 h 382"/>
                    <a:gd name="T44" fmla="*/ 48 w 447"/>
                    <a:gd name="T45" fmla="*/ 77 h 382"/>
                    <a:gd name="T46" fmla="*/ 66 w 447"/>
                    <a:gd name="T47" fmla="*/ 59 h 382"/>
                    <a:gd name="T48" fmla="*/ 115 w 447"/>
                    <a:gd name="T49" fmla="*/ 59 h 382"/>
                    <a:gd name="T50" fmla="*/ 133 w 447"/>
                    <a:gd name="T51" fmla="*/ 77 h 382"/>
                    <a:gd name="T52" fmla="*/ 133 w 447"/>
                    <a:gd name="T53" fmla="*/ 146 h 382"/>
                    <a:gd name="T54" fmla="*/ 266 w 447"/>
                    <a:gd name="T55" fmla="*/ 301 h 382"/>
                    <a:gd name="T56" fmla="*/ 248 w 447"/>
                    <a:gd name="T57" fmla="*/ 319 h 382"/>
                    <a:gd name="T58" fmla="*/ 199 w 447"/>
                    <a:gd name="T59" fmla="*/ 319 h 382"/>
                    <a:gd name="T60" fmla="*/ 181 w 447"/>
                    <a:gd name="T61" fmla="*/ 301 h 382"/>
                    <a:gd name="T62" fmla="*/ 181 w 447"/>
                    <a:gd name="T63" fmla="*/ 232 h 382"/>
                    <a:gd name="T64" fmla="*/ 199 w 447"/>
                    <a:gd name="T65" fmla="*/ 214 h 382"/>
                    <a:gd name="T66" fmla="*/ 248 w 447"/>
                    <a:gd name="T67" fmla="*/ 214 h 382"/>
                    <a:gd name="T68" fmla="*/ 266 w 447"/>
                    <a:gd name="T69" fmla="*/ 232 h 382"/>
                    <a:gd name="T70" fmla="*/ 266 w 447"/>
                    <a:gd name="T71" fmla="*/ 301 h 382"/>
                    <a:gd name="T72" fmla="*/ 266 w 447"/>
                    <a:gd name="T73" fmla="*/ 146 h 382"/>
                    <a:gd name="T74" fmla="*/ 248 w 447"/>
                    <a:gd name="T75" fmla="*/ 164 h 382"/>
                    <a:gd name="T76" fmla="*/ 199 w 447"/>
                    <a:gd name="T77" fmla="*/ 164 h 382"/>
                    <a:gd name="T78" fmla="*/ 181 w 447"/>
                    <a:gd name="T79" fmla="*/ 146 h 382"/>
                    <a:gd name="T80" fmla="*/ 181 w 447"/>
                    <a:gd name="T81" fmla="*/ 77 h 382"/>
                    <a:gd name="T82" fmla="*/ 199 w 447"/>
                    <a:gd name="T83" fmla="*/ 59 h 382"/>
                    <a:gd name="T84" fmla="*/ 248 w 447"/>
                    <a:gd name="T85" fmla="*/ 59 h 382"/>
                    <a:gd name="T86" fmla="*/ 266 w 447"/>
                    <a:gd name="T87" fmla="*/ 77 h 382"/>
                    <a:gd name="T88" fmla="*/ 266 w 447"/>
                    <a:gd name="T89" fmla="*/ 146 h 382"/>
                    <a:gd name="T90" fmla="*/ 401 w 447"/>
                    <a:gd name="T91" fmla="*/ 301 h 382"/>
                    <a:gd name="T92" fmla="*/ 383 w 447"/>
                    <a:gd name="T93" fmla="*/ 319 h 382"/>
                    <a:gd name="T94" fmla="*/ 334 w 447"/>
                    <a:gd name="T95" fmla="*/ 319 h 382"/>
                    <a:gd name="T96" fmla="*/ 316 w 447"/>
                    <a:gd name="T97" fmla="*/ 301 h 382"/>
                    <a:gd name="T98" fmla="*/ 316 w 447"/>
                    <a:gd name="T99" fmla="*/ 232 h 382"/>
                    <a:gd name="T100" fmla="*/ 334 w 447"/>
                    <a:gd name="T101" fmla="*/ 214 h 382"/>
                    <a:gd name="T102" fmla="*/ 383 w 447"/>
                    <a:gd name="T103" fmla="*/ 214 h 382"/>
                    <a:gd name="T104" fmla="*/ 401 w 447"/>
                    <a:gd name="T105" fmla="*/ 232 h 382"/>
                    <a:gd name="T106" fmla="*/ 401 w 447"/>
                    <a:gd name="T107" fmla="*/ 301 h 382"/>
                    <a:gd name="T108" fmla="*/ 401 w 447"/>
                    <a:gd name="T109" fmla="*/ 146 h 382"/>
                    <a:gd name="T110" fmla="*/ 383 w 447"/>
                    <a:gd name="T111" fmla="*/ 164 h 382"/>
                    <a:gd name="T112" fmla="*/ 334 w 447"/>
                    <a:gd name="T113" fmla="*/ 164 h 382"/>
                    <a:gd name="T114" fmla="*/ 316 w 447"/>
                    <a:gd name="T115" fmla="*/ 146 h 382"/>
                    <a:gd name="T116" fmla="*/ 316 w 447"/>
                    <a:gd name="T117" fmla="*/ 77 h 382"/>
                    <a:gd name="T118" fmla="*/ 334 w 447"/>
                    <a:gd name="T119" fmla="*/ 59 h 382"/>
                    <a:gd name="T120" fmla="*/ 383 w 447"/>
                    <a:gd name="T121" fmla="*/ 59 h 382"/>
                    <a:gd name="T122" fmla="*/ 401 w 447"/>
                    <a:gd name="T123" fmla="*/ 77 h 382"/>
                    <a:gd name="T124" fmla="*/ 401 w 447"/>
                    <a:gd name="T125" fmla="*/ 1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7" h="382">
                      <a:moveTo>
                        <a:pt x="18" y="0"/>
                      </a:moveTo>
                      <a:cubicBezTo>
                        <a:pt x="8" y="0"/>
                        <a:pt x="0" y="8"/>
                        <a:pt x="0" y="18"/>
                      </a:cubicBezTo>
                      <a:cubicBezTo>
                        <a:pt x="0" y="364"/>
                        <a:pt x="0" y="364"/>
                        <a:pt x="0" y="364"/>
                      </a:cubicBezTo>
                      <a:cubicBezTo>
                        <a:pt x="0" y="374"/>
                        <a:pt x="8" y="382"/>
                        <a:pt x="18" y="382"/>
                      </a:cubicBezTo>
                      <a:cubicBezTo>
                        <a:pt x="429" y="382"/>
                        <a:pt x="429" y="382"/>
                        <a:pt x="429" y="382"/>
                      </a:cubicBezTo>
                      <a:cubicBezTo>
                        <a:pt x="439" y="382"/>
                        <a:pt x="447" y="374"/>
                        <a:pt x="447" y="364"/>
                      </a:cubicBezTo>
                      <a:cubicBezTo>
                        <a:pt x="447" y="18"/>
                        <a:pt x="447" y="18"/>
                        <a:pt x="447" y="18"/>
                      </a:cubicBezTo>
                      <a:cubicBezTo>
                        <a:pt x="447" y="8"/>
                        <a:pt x="439" y="0"/>
                        <a:pt x="429" y="0"/>
                      </a:cubicBezTo>
                      <a:lnTo>
                        <a:pt x="18" y="0"/>
                      </a:lnTo>
                      <a:close/>
                      <a:moveTo>
                        <a:pt x="133" y="301"/>
                      </a:moveTo>
                      <a:cubicBezTo>
                        <a:pt x="133" y="311"/>
                        <a:pt x="125" y="319"/>
                        <a:pt x="115" y="319"/>
                      </a:cubicBezTo>
                      <a:cubicBezTo>
                        <a:pt x="66" y="319"/>
                        <a:pt x="66" y="319"/>
                        <a:pt x="66" y="319"/>
                      </a:cubicBezTo>
                      <a:cubicBezTo>
                        <a:pt x="56" y="319"/>
                        <a:pt x="48" y="311"/>
                        <a:pt x="48" y="301"/>
                      </a:cubicBezTo>
                      <a:cubicBezTo>
                        <a:pt x="48" y="232"/>
                        <a:pt x="48" y="232"/>
                        <a:pt x="48" y="232"/>
                      </a:cubicBezTo>
                      <a:cubicBezTo>
                        <a:pt x="48" y="222"/>
                        <a:pt x="56" y="214"/>
                        <a:pt x="66" y="214"/>
                      </a:cubicBezTo>
                      <a:cubicBezTo>
                        <a:pt x="115" y="214"/>
                        <a:pt x="115" y="214"/>
                        <a:pt x="115" y="214"/>
                      </a:cubicBezTo>
                      <a:cubicBezTo>
                        <a:pt x="125" y="214"/>
                        <a:pt x="133" y="222"/>
                        <a:pt x="133" y="232"/>
                      </a:cubicBezTo>
                      <a:lnTo>
                        <a:pt x="133" y="301"/>
                      </a:lnTo>
                      <a:close/>
                      <a:moveTo>
                        <a:pt x="133" y="146"/>
                      </a:moveTo>
                      <a:cubicBezTo>
                        <a:pt x="133" y="156"/>
                        <a:pt x="125" y="164"/>
                        <a:pt x="115" y="164"/>
                      </a:cubicBezTo>
                      <a:cubicBezTo>
                        <a:pt x="66" y="164"/>
                        <a:pt x="66" y="164"/>
                        <a:pt x="66" y="164"/>
                      </a:cubicBezTo>
                      <a:cubicBezTo>
                        <a:pt x="56" y="164"/>
                        <a:pt x="48" y="156"/>
                        <a:pt x="48" y="146"/>
                      </a:cubicBezTo>
                      <a:cubicBezTo>
                        <a:pt x="48" y="77"/>
                        <a:pt x="48" y="77"/>
                        <a:pt x="48" y="77"/>
                      </a:cubicBezTo>
                      <a:cubicBezTo>
                        <a:pt x="48" y="67"/>
                        <a:pt x="56" y="59"/>
                        <a:pt x="66" y="59"/>
                      </a:cubicBezTo>
                      <a:cubicBezTo>
                        <a:pt x="115" y="59"/>
                        <a:pt x="115" y="59"/>
                        <a:pt x="115" y="59"/>
                      </a:cubicBezTo>
                      <a:cubicBezTo>
                        <a:pt x="125" y="59"/>
                        <a:pt x="133" y="67"/>
                        <a:pt x="133" y="77"/>
                      </a:cubicBezTo>
                      <a:lnTo>
                        <a:pt x="133" y="146"/>
                      </a:lnTo>
                      <a:close/>
                      <a:moveTo>
                        <a:pt x="266" y="301"/>
                      </a:moveTo>
                      <a:cubicBezTo>
                        <a:pt x="266" y="311"/>
                        <a:pt x="258" y="319"/>
                        <a:pt x="248" y="319"/>
                      </a:cubicBezTo>
                      <a:cubicBezTo>
                        <a:pt x="199" y="319"/>
                        <a:pt x="199" y="319"/>
                        <a:pt x="199" y="319"/>
                      </a:cubicBezTo>
                      <a:cubicBezTo>
                        <a:pt x="189" y="319"/>
                        <a:pt x="181" y="311"/>
                        <a:pt x="181" y="301"/>
                      </a:cubicBezTo>
                      <a:cubicBezTo>
                        <a:pt x="181" y="232"/>
                        <a:pt x="181" y="232"/>
                        <a:pt x="181" y="232"/>
                      </a:cubicBezTo>
                      <a:cubicBezTo>
                        <a:pt x="181" y="222"/>
                        <a:pt x="189" y="214"/>
                        <a:pt x="199" y="214"/>
                      </a:cubicBezTo>
                      <a:cubicBezTo>
                        <a:pt x="248" y="214"/>
                        <a:pt x="248" y="214"/>
                        <a:pt x="248" y="214"/>
                      </a:cubicBezTo>
                      <a:cubicBezTo>
                        <a:pt x="258" y="214"/>
                        <a:pt x="266" y="222"/>
                        <a:pt x="266" y="232"/>
                      </a:cubicBezTo>
                      <a:lnTo>
                        <a:pt x="266" y="301"/>
                      </a:lnTo>
                      <a:close/>
                      <a:moveTo>
                        <a:pt x="266" y="146"/>
                      </a:moveTo>
                      <a:cubicBezTo>
                        <a:pt x="266" y="156"/>
                        <a:pt x="258" y="164"/>
                        <a:pt x="248" y="164"/>
                      </a:cubicBezTo>
                      <a:cubicBezTo>
                        <a:pt x="199" y="164"/>
                        <a:pt x="199" y="164"/>
                        <a:pt x="199" y="164"/>
                      </a:cubicBezTo>
                      <a:cubicBezTo>
                        <a:pt x="189" y="164"/>
                        <a:pt x="181" y="156"/>
                        <a:pt x="181" y="146"/>
                      </a:cubicBezTo>
                      <a:cubicBezTo>
                        <a:pt x="181" y="77"/>
                        <a:pt x="181" y="77"/>
                        <a:pt x="181" y="77"/>
                      </a:cubicBezTo>
                      <a:cubicBezTo>
                        <a:pt x="181" y="67"/>
                        <a:pt x="189" y="59"/>
                        <a:pt x="199" y="59"/>
                      </a:cubicBezTo>
                      <a:cubicBezTo>
                        <a:pt x="248" y="59"/>
                        <a:pt x="248" y="59"/>
                        <a:pt x="248" y="59"/>
                      </a:cubicBezTo>
                      <a:cubicBezTo>
                        <a:pt x="258" y="59"/>
                        <a:pt x="266" y="67"/>
                        <a:pt x="266" y="77"/>
                      </a:cubicBezTo>
                      <a:lnTo>
                        <a:pt x="266" y="146"/>
                      </a:lnTo>
                      <a:close/>
                      <a:moveTo>
                        <a:pt x="401" y="301"/>
                      </a:moveTo>
                      <a:cubicBezTo>
                        <a:pt x="401" y="311"/>
                        <a:pt x="393" y="319"/>
                        <a:pt x="383" y="319"/>
                      </a:cubicBezTo>
                      <a:cubicBezTo>
                        <a:pt x="334" y="319"/>
                        <a:pt x="334" y="319"/>
                        <a:pt x="334" y="319"/>
                      </a:cubicBezTo>
                      <a:cubicBezTo>
                        <a:pt x="324" y="319"/>
                        <a:pt x="316" y="311"/>
                        <a:pt x="316" y="301"/>
                      </a:cubicBezTo>
                      <a:cubicBezTo>
                        <a:pt x="316" y="232"/>
                        <a:pt x="316" y="232"/>
                        <a:pt x="316" y="232"/>
                      </a:cubicBezTo>
                      <a:cubicBezTo>
                        <a:pt x="316" y="222"/>
                        <a:pt x="324" y="214"/>
                        <a:pt x="334" y="214"/>
                      </a:cubicBezTo>
                      <a:cubicBezTo>
                        <a:pt x="383" y="214"/>
                        <a:pt x="383" y="214"/>
                        <a:pt x="383" y="214"/>
                      </a:cubicBezTo>
                      <a:cubicBezTo>
                        <a:pt x="393" y="214"/>
                        <a:pt x="401" y="222"/>
                        <a:pt x="401" y="232"/>
                      </a:cubicBezTo>
                      <a:lnTo>
                        <a:pt x="401" y="301"/>
                      </a:lnTo>
                      <a:close/>
                      <a:moveTo>
                        <a:pt x="401" y="146"/>
                      </a:moveTo>
                      <a:cubicBezTo>
                        <a:pt x="401" y="156"/>
                        <a:pt x="393" y="164"/>
                        <a:pt x="383" y="164"/>
                      </a:cubicBezTo>
                      <a:cubicBezTo>
                        <a:pt x="334" y="164"/>
                        <a:pt x="334" y="164"/>
                        <a:pt x="334" y="164"/>
                      </a:cubicBezTo>
                      <a:cubicBezTo>
                        <a:pt x="324" y="164"/>
                        <a:pt x="316" y="156"/>
                        <a:pt x="316" y="146"/>
                      </a:cubicBezTo>
                      <a:cubicBezTo>
                        <a:pt x="316" y="77"/>
                        <a:pt x="316" y="77"/>
                        <a:pt x="316" y="77"/>
                      </a:cubicBezTo>
                      <a:cubicBezTo>
                        <a:pt x="316" y="67"/>
                        <a:pt x="324" y="59"/>
                        <a:pt x="334" y="59"/>
                      </a:cubicBezTo>
                      <a:cubicBezTo>
                        <a:pt x="383" y="59"/>
                        <a:pt x="383" y="59"/>
                        <a:pt x="383" y="59"/>
                      </a:cubicBezTo>
                      <a:cubicBezTo>
                        <a:pt x="393" y="59"/>
                        <a:pt x="401" y="67"/>
                        <a:pt x="401" y="77"/>
                      </a:cubicBezTo>
                      <a:lnTo>
                        <a:pt x="401" y="146"/>
                      </a:lnTo>
                      <a:close/>
                    </a:path>
                  </a:pathLst>
                </a:custGeom>
                <a:solidFill>
                  <a:srgbClr val="00188F"/>
                </a:solidFill>
                <a:ln w="6350">
                  <a:solidFill>
                    <a:srgbClr val="505050"/>
                  </a:solidFill>
                </a:ln>
              </p:spPr>
              <p:txBody>
                <a:bodyPr vert="horz" wrap="square" lIns="89619" tIns="44809" rIns="89619" bIns="44809" numCol="1" anchor="t" anchorCtr="0" compatLnSpc="1">
                  <a:prstTxWarp prst="textNoShape">
                    <a:avLst/>
                  </a:prstTxWarp>
                </a:bodyPr>
                <a:lstStyle/>
                <a:p>
                  <a:pPr defTabSz="913859">
                    <a:defRPr/>
                  </a:pPr>
                  <a:endParaRPr lang="en-US" sz="1372" kern="0">
                    <a:solidFill>
                      <a:srgbClr val="505050"/>
                    </a:solidFill>
                  </a:endParaRPr>
                </a:p>
              </p:txBody>
            </p:sp>
          </p:grpSp>
          <p:sp>
            <p:nvSpPr>
              <p:cNvPr id="281" name="Freeform 280"/>
              <p:cNvSpPr/>
              <p:nvPr/>
            </p:nvSpPr>
            <p:spPr bwMode="auto">
              <a:xfrm flipH="1">
                <a:off x="1759948" y="2087858"/>
                <a:ext cx="139435" cy="139435"/>
              </a:xfrm>
              <a:custGeom>
                <a:avLst/>
                <a:gdLst>
                  <a:gd name="connsiteX0" fmla="*/ 0 w 243840"/>
                  <a:gd name="connsiteY0" fmla="*/ 0 h 243840"/>
                  <a:gd name="connsiteX1" fmla="*/ 243840 w 243840"/>
                  <a:gd name="connsiteY1" fmla="*/ 243840 h 243840"/>
                </a:gdLst>
                <a:ahLst/>
                <a:cxnLst>
                  <a:cxn ang="0">
                    <a:pos x="connsiteX0" y="connsiteY0"/>
                  </a:cxn>
                  <a:cxn ang="0">
                    <a:pos x="connsiteX1" y="connsiteY1"/>
                  </a:cxn>
                </a:cxnLst>
                <a:rect l="l" t="t" r="r" b="b"/>
                <a:pathLst>
                  <a:path w="243840" h="243840">
                    <a:moveTo>
                      <a:pt x="0" y="0"/>
                    </a:moveTo>
                    <a:lnTo>
                      <a:pt x="243840" y="243840"/>
                    </a:lnTo>
                  </a:path>
                </a:pathLst>
              </a:custGeom>
              <a:noFill/>
              <a:ln w="6350" cap="flat" cmpd="sng" algn="ctr">
                <a:solidFill>
                  <a:srgbClr val="FFFFFF"/>
                </a:solidFill>
                <a:prstDash val="sysDash"/>
                <a:headEnd type="none" w="med" len="med"/>
                <a:tailEnd type="none" w="med" len="med"/>
              </a:ln>
              <a:effectLst/>
            </p:spPr>
            <p:txBody>
              <a:bodyPr rtlCol="0" anchor="ctr"/>
              <a:lstStyle/>
              <a:p>
                <a:pPr algn="ctr" defTabSz="913859">
                  <a:defRPr/>
                </a:pPr>
                <a:endParaRPr lang="en-US" sz="1372" kern="0">
                  <a:solidFill>
                    <a:srgbClr val="EFEFEF"/>
                  </a:solidFill>
                  <a:latin typeface="Segoe UI"/>
                </a:endParaRPr>
              </a:p>
            </p:txBody>
          </p:sp>
          <p:sp>
            <p:nvSpPr>
              <p:cNvPr id="282" name="Freeform 281"/>
              <p:cNvSpPr/>
              <p:nvPr/>
            </p:nvSpPr>
            <p:spPr bwMode="auto">
              <a:xfrm>
                <a:off x="1153273" y="2462273"/>
                <a:ext cx="139435" cy="139435"/>
              </a:xfrm>
              <a:custGeom>
                <a:avLst/>
                <a:gdLst>
                  <a:gd name="connsiteX0" fmla="*/ 0 w 243840"/>
                  <a:gd name="connsiteY0" fmla="*/ 0 h 243840"/>
                  <a:gd name="connsiteX1" fmla="*/ 243840 w 243840"/>
                  <a:gd name="connsiteY1" fmla="*/ 243840 h 243840"/>
                </a:gdLst>
                <a:ahLst/>
                <a:cxnLst>
                  <a:cxn ang="0">
                    <a:pos x="connsiteX0" y="connsiteY0"/>
                  </a:cxn>
                  <a:cxn ang="0">
                    <a:pos x="connsiteX1" y="connsiteY1"/>
                  </a:cxn>
                </a:cxnLst>
                <a:rect l="l" t="t" r="r" b="b"/>
                <a:pathLst>
                  <a:path w="243840" h="243840">
                    <a:moveTo>
                      <a:pt x="0" y="0"/>
                    </a:moveTo>
                    <a:lnTo>
                      <a:pt x="243840" y="243840"/>
                    </a:lnTo>
                  </a:path>
                </a:pathLst>
              </a:custGeom>
              <a:noFill/>
              <a:ln w="6350" cap="flat" cmpd="sng" algn="ctr">
                <a:solidFill>
                  <a:srgbClr val="FFFFFF"/>
                </a:solidFill>
                <a:prstDash val="sysDash"/>
                <a:headEnd type="none" w="med" len="med"/>
                <a:tailEnd type="none" w="med" len="med"/>
              </a:ln>
              <a:effectLst/>
            </p:spPr>
            <p:txBody>
              <a:bodyPr rtlCol="0" anchor="ctr"/>
              <a:lstStyle/>
              <a:p>
                <a:pPr algn="ctr" defTabSz="913859">
                  <a:defRPr/>
                </a:pPr>
                <a:endParaRPr lang="en-US" sz="1372" kern="0">
                  <a:solidFill>
                    <a:srgbClr val="EFEFEF"/>
                  </a:solidFill>
                  <a:latin typeface="Segoe UI"/>
                </a:endParaRPr>
              </a:p>
            </p:txBody>
          </p:sp>
          <p:sp>
            <p:nvSpPr>
              <p:cNvPr id="283" name="Freeform 282"/>
              <p:cNvSpPr/>
              <p:nvPr/>
            </p:nvSpPr>
            <p:spPr bwMode="auto">
              <a:xfrm flipH="1">
                <a:off x="2002211" y="2462273"/>
                <a:ext cx="139435" cy="139435"/>
              </a:xfrm>
              <a:custGeom>
                <a:avLst/>
                <a:gdLst>
                  <a:gd name="connsiteX0" fmla="*/ 0 w 243840"/>
                  <a:gd name="connsiteY0" fmla="*/ 0 h 243840"/>
                  <a:gd name="connsiteX1" fmla="*/ 243840 w 243840"/>
                  <a:gd name="connsiteY1" fmla="*/ 243840 h 243840"/>
                </a:gdLst>
                <a:ahLst/>
                <a:cxnLst>
                  <a:cxn ang="0">
                    <a:pos x="connsiteX0" y="connsiteY0"/>
                  </a:cxn>
                  <a:cxn ang="0">
                    <a:pos x="connsiteX1" y="connsiteY1"/>
                  </a:cxn>
                </a:cxnLst>
                <a:rect l="l" t="t" r="r" b="b"/>
                <a:pathLst>
                  <a:path w="243840" h="243840">
                    <a:moveTo>
                      <a:pt x="0" y="0"/>
                    </a:moveTo>
                    <a:lnTo>
                      <a:pt x="243840" y="243840"/>
                    </a:lnTo>
                  </a:path>
                </a:pathLst>
              </a:custGeom>
              <a:noFill/>
              <a:ln w="6350" cap="flat" cmpd="sng" algn="ctr">
                <a:solidFill>
                  <a:srgbClr val="FFFFFF"/>
                </a:solidFill>
                <a:prstDash val="sysDash"/>
                <a:headEnd type="none" w="med" len="med"/>
                <a:tailEnd type="none" w="med" len="med"/>
              </a:ln>
              <a:effectLst/>
            </p:spPr>
            <p:txBody>
              <a:bodyPr rtlCol="0" anchor="ctr"/>
              <a:lstStyle/>
              <a:p>
                <a:pPr algn="ctr" defTabSz="913859">
                  <a:defRPr/>
                </a:pPr>
                <a:endParaRPr lang="en-US" sz="1372" kern="0">
                  <a:solidFill>
                    <a:srgbClr val="EFEFEF"/>
                  </a:solidFill>
                  <a:latin typeface="Segoe UI"/>
                </a:endParaRPr>
              </a:p>
            </p:txBody>
          </p:sp>
          <p:sp>
            <p:nvSpPr>
              <p:cNvPr id="284" name="Freeform 23"/>
              <p:cNvSpPr>
                <a:spLocks/>
              </p:cNvSpPr>
              <p:nvPr/>
            </p:nvSpPr>
            <p:spPr bwMode="auto">
              <a:xfrm>
                <a:off x="1861781" y="1733977"/>
                <a:ext cx="257076" cy="305108"/>
              </a:xfrm>
              <a:custGeom>
                <a:avLst/>
                <a:gdLst>
                  <a:gd name="T0" fmla="*/ 925 w 925"/>
                  <a:gd name="T1" fmla="*/ 1097 h 1097"/>
                  <a:gd name="T2" fmla="*/ 854 w 925"/>
                  <a:gd name="T3" fmla="*/ 770 h 1097"/>
                  <a:gd name="T4" fmla="*/ 701 w 925"/>
                  <a:gd name="T5" fmla="*/ 666 h 1097"/>
                  <a:gd name="T6" fmla="*/ 608 w 925"/>
                  <a:gd name="T7" fmla="*/ 622 h 1097"/>
                  <a:gd name="T8" fmla="*/ 602 w 925"/>
                  <a:gd name="T9" fmla="*/ 584 h 1097"/>
                  <a:gd name="T10" fmla="*/ 569 w 925"/>
                  <a:gd name="T11" fmla="*/ 579 h 1097"/>
                  <a:gd name="T12" fmla="*/ 564 w 925"/>
                  <a:gd name="T13" fmla="*/ 535 h 1097"/>
                  <a:gd name="T14" fmla="*/ 602 w 925"/>
                  <a:gd name="T15" fmla="*/ 448 h 1097"/>
                  <a:gd name="T16" fmla="*/ 641 w 925"/>
                  <a:gd name="T17" fmla="*/ 398 h 1097"/>
                  <a:gd name="T18" fmla="*/ 624 w 925"/>
                  <a:gd name="T19" fmla="*/ 322 h 1097"/>
                  <a:gd name="T20" fmla="*/ 624 w 925"/>
                  <a:gd name="T21" fmla="*/ 169 h 1097"/>
                  <a:gd name="T22" fmla="*/ 351 w 925"/>
                  <a:gd name="T23" fmla="*/ 98 h 1097"/>
                  <a:gd name="T24" fmla="*/ 285 w 925"/>
                  <a:gd name="T25" fmla="*/ 278 h 1097"/>
                  <a:gd name="T26" fmla="*/ 301 w 925"/>
                  <a:gd name="T27" fmla="*/ 327 h 1097"/>
                  <a:gd name="T28" fmla="*/ 296 w 925"/>
                  <a:gd name="T29" fmla="*/ 409 h 1097"/>
                  <a:gd name="T30" fmla="*/ 323 w 925"/>
                  <a:gd name="T31" fmla="*/ 448 h 1097"/>
                  <a:gd name="T32" fmla="*/ 367 w 925"/>
                  <a:gd name="T33" fmla="*/ 535 h 1097"/>
                  <a:gd name="T34" fmla="*/ 367 w 925"/>
                  <a:gd name="T35" fmla="*/ 579 h 1097"/>
                  <a:gd name="T36" fmla="*/ 334 w 925"/>
                  <a:gd name="T37" fmla="*/ 584 h 1097"/>
                  <a:gd name="T38" fmla="*/ 329 w 925"/>
                  <a:gd name="T39" fmla="*/ 617 h 1097"/>
                  <a:gd name="T40" fmla="*/ 241 w 925"/>
                  <a:gd name="T41" fmla="*/ 660 h 1097"/>
                  <a:gd name="T42" fmla="*/ 61 w 925"/>
                  <a:gd name="T43" fmla="*/ 802 h 1097"/>
                  <a:gd name="T44" fmla="*/ 0 w 925"/>
                  <a:gd name="T45" fmla="*/ 1097 h 1097"/>
                  <a:gd name="T46" fmla="*/ 925 w 925"/>
                  <a:gd name="T47" fmla="*/ 1097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25" h="1097">
                    <a:moveTo>
                      <a:pt x="925" y="1097"/>
                    </a:moveTo>
                    <a:cubicBezTo>
                      <a:pt x="925" y="1037"/>
                      <a:pt x="854" y="770"/>
                      <a:pt x="854" y="770"/>
                    </a:cubicBezTo>
                    <a:cubicBezTo>
                      <a:pt x="854" y="731"/>
                      <a:pt x="799" y="688"/>
                      <a:pt x="701" y="666"/>
                    </a:cubicBezTo>
                    <a:cubicBezTo>
                      <a:pt x="651" y="650"/>
                      <a:pt x="608" y="622"/>
                      <a:pt x="608" y="622"/>
                    </a:cubicBezTo>
                    <a:cubicBezTo>
                      <a:pt x="597" y="617"/>
                      <a:pt x="602" y="584"/>
                      <a:pt x="602" y="584"/>
                    </a:cubicBezTo>
                    <a:cubicBezTo>
                      <a:pt x="569" y="579"/>
                      <a:pt x="569" y="579"/>
                      <a:pt x="569" y="579"/>
                    </a:cubicBezTo>
                    <a:cubicBezTo>
                      <a:pt x="569" y="573"/>
                      <a:pt x="564" y="535"/>
                      <a:pt x="564" y="535"/>
                    </a:cubicBezTo>
                    <a:cubicBezTo>
                      <a:pt x="602" y="524"/>
                      <a:pt x="602" y="448"/>
                      <a:pt x="602" y="448"/>
                    </a:cubicBezTo>
                    <a:cubicBezTo>
                      <a:pt x="624" y="458"/>
                      <a:pt x="641" y="398"/>
                      <a:pt x="641" y="398"/>
                    </a:cubicBezTo>
                    <a:cubicBezTo>
                      <a:pt x="668" y="316"/>
                      <a:pt x="624" y="322"/>
                      <a:pt x="624" y="322"/>
                    </a:cubicBezTo>
                    <a:cubicBezTo>
                      <a:pt x="641" y="262"/>
                      <a:pt x="624" y="169"/>
                      <a:pt x="624" y="169"/>
                    </a:cubicBezTo>
                    <a:cubicBezTo>
                      <a:pt x="608" y="0"/>
                      <a:pt x="318" y="43"/>
                      <a:pt x="351" y="98"/>
                    </a:cubicBezTo>
                    <a:cubicBezTo>
                      <a:pt x="263" y="87"/>
                      <a:pt x="285" y="278"/>
                      <a:pt x="285" y="278"/>
                    </a:cubicBezTo>
                    <a:cubicBezTo>
                      <a:pt x="301" y="327"/>
                      <a:pt x="301" y="327"/>
                      <a:pt x="301" y="327"/>
                    </a:cubicBezTo>
                    <a:cubicBezTo>
                      <a:pt x="269" y="349"/>
                      <a:pt x="290" y="377"/>
                      <a:pt x="296" y="409"/>
                    </a:cubicBezTo>
                    <a:cubicBezTo>
                      <a:pt x="296" y="458"/>
                      <a:pt x="323" y="448"/>
                      <a:pt x="323" y="448"/>
                    </a:cubicBezTo>
                    <a:cubicBezTo>
                      <a:pt x="329" y="529"/>
                      <a:pt x="367" y="535"/>
                      <a:pt x="367" y="535"/>
                    </a:cubicBezTo>
                    <a:cubicBezTo>
                      <a:pt x="372" y="584"/>
                      <a:pt x="367" y="579"/>
                      <a:pt x="367" y="579"/>
                    </a:cubicBezTo>
                    <a:cubicBezTo>
                      <a:pt x="334" y="584"/>
                      <a:pt x="334" y="584"/>
                      <a:pt x="334" y="584"/>
                    </a:cubicBezTo>
                    <a:cubicBezTo>
                      <a:pt x="334" y="595"/>
                      <a:pt x="329" y="617"/>
                      <a:pt x="329" y="617"/>
                    </a:cubicBezTo>
                    <a:cubicBezTo>
                      <a:pt x="290" y="633"/>
                      <a:pt x="279" y="644"/>
                      <a:pt x="241" y="660"/>
                    </a:cubicBezTo>
                    <a:cubicBezTo>
                      <a:pt x="159" y="699"/>
                      <a:pt x="77" y="742"/>
                      <a:pt x="61" y="802"/>
                    </a:cubicBezTo>
                    <a:cubicBezTo>
                      <a:pt x="44" y="862"/>
                      <a:pt x="0" y="1097"/>
                      <a:pt x="0" y="1097"/>
                    </a:cubicBezTo>
                    <a:cubicBezTo>
                      <a:pt x="925" y="1097"/>
                      <a:pt x="925" y="1097"/>
                      <a:pt x="925" y="1097"/>
                    </a:cubicBezTo>
                    <a:close/>
                  </a:path>
                </a:pathLst>
              </a:custGeom>
              <a:solidFill>
                <a:srgbClr val="FFFFFF"/>
              </a:solidFill>
              <a:ln w="9525">
                <a:solidFill>
                  <a:srgbClr val="000000"/>
                </a:solidFill>
                <a:round/>
                <a:headEnd/>
                <a:tailEnd/>
              </a:ln>
              <a:extLst/>
            </p:spPr>
            <p:txBody>
              <a:bodyPr vert="horz" wrap="square" lIns="89619" tIns="44809" rIns="89619" bIns="44809" numCol="1" anchor="t" anchorCtr="0" compatLnSpc="1">
                <a:prstTxWarp prst="textNoShape">
                  <a:avLst/>
                </a:prstTxWarp>
              </a:bodyPr>
              <a:lstStyle/>
              <a:p>
                <a:pPr defTabSz="913859">
                  <a:defRPr/>
                </a:pPr>
                <a:endParaRPr lang="en-US" sz="1372" kern="0">
                  <a:solidFill>
                    <a:srgbClr val="505050"/>
                  </a:solidFill>
                </a:endParaRPr>
              </a:p>
            </p:txBody>
          </p:sp>
          <p:sp>
            <p:nvSpPr>
              <p:cNvPr id="285" name="Freeform 23"/>
              <p:cNvSpPr>
                <a:spLocks/>
              </p:cNvSpPr>
              <p:nvPr/>
            </p:nvSpPr>
            <p:spPr bwMode="auto">
              <a:xfrm>
                <a:off x="1117228" y="1736456"/>
                <a:ext cx="257076" cy="305108"/>
              </a:xfrm>
              <a:custGeom>
                <a:avLst/>
                <a:gdLst>
                  <a:gd name="T0" fmla="*/ 925 w 925"/>
                  <a:gd name="T1" fmla="*/ 1097 h 1097"/>
                  <a:gd name="T2" fmla="*/ 854 w 925"/>
                  <a:gd name="T3" fmla="*/ 770 h 1097"/>
                  <a:gd name="T4" fmla="*/ 701 w 925"/>
                  <a:gd name="T5" fmla="*/ 666 h 1097"/>
                  <a:gd name="T6" fmla="*/ 608 w 925"/>
                  <a:gd name="T7" fmla="*/ 622 h 1097"/>
                  <a:gd name="T8" fmla="*/ 602 w 925"/>
                  <a:gd name="T9" fmla="*/ 584 h 1097"/>
                  <a:gd name="T10" fmla="*/ 569 w 925"/>
                  <a:gd name="T11" fmla="*/ 579 h 1097"/>
                  <a:gd name="T12" fmla="*/ 564 w 925"/>
                  <a:gd name="T13" fmla="*/ 535 h 1097"/>
                  <a:gd name="T14" fmla="*/ 602 w 925"/>
                  <a:gd name="T15" fmla="*/ 448 h 1097"/>
                  <a:gd name="T16" fmla="*/ 641 w 925"/>
                  <a:gd name="T17" fmla="*/ 398 h 1097"/>
                  <a:gd name="T18" fmla="*/ 624 w 925"/>
                  <a:gd name="T19" fmla="*/ 322 h 1097"/>
                  <a:gd name="T20" fmla="*/ 624 w 925"/>
                  <a:gd name="T21" fmla="*/ 169 h 1097"/>
                  <a:gd name="T22" fmla="*/ 351 w 925"/>
                  <a:gd name="T23" fmla="*/ 98 h 1097"/>
                  <a:gd name="T24" fmla="*/ 285 w 925"/>
                  <a:gd name="T25" fmla="*/ 278 h 1097"/>
                  <a:gd name="T26" fmla="*/ 301 w 925"/>
                  <a:gd name="T27" fmla="*/ 327 h 1097"/>
                  <a:gd name="T28" fmla="*/ 296 w 925"/>
                  <a:gd name="T29" fmla="*/ 409 h 1097"/>
                  <a:gd name="T30" fmla="*/ 323 w 925"/>
                  <a:gd name="T31" fmla="*/ 448 h 1097"/>
                  <a:gd name="T32" fmla="*/ 367 w 925"/>
                  <a:gd name="T33" fmla="*/ 535 h 1097"/>
                  <a:gd name="T34" fmla="*/ 367 w 925"/>
                  <a:gd name="T35" fmla="*/ 579 h 1097"/>
                  <a:gd name="T36" fmla="*/ 334 w 925"/>
                  <a:gd name="T37" fmla="*/ 584 h 1097"/>
                  <a:gd name="T38" fmla="*/ 329 w 925"/>
                  <a:gd name="T39" fmla="*/ 617 h 1097"/>
                  <a:gd name="T40" fmla="*/ 241 w 925"/>
                  <a:gd name="T41" fmla="*/ 660 h 1097"/>
                  <a:gd name="T42" fmla="*/ 61 w 925"/>
                  <a:gd name="T43" fmla="*/ 802 h 1097"/>
                  <a:gd name="T44" fmla="*/ 0 w 925"/>
                  <a:gd name="T45" fmla="*/ 1097 h 1097"/>
                  <a:gd name="T46" fmla="*/ 925 w 925"/>
                  <a:gd name="T47" fmla="*/ 1097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25" h="1097">
                    <a:moveTo>
                      <a:pt x="925" y="1097"/>
                    </a:moveTo>
                    <a:cubicBezTo>
                      <a:pt x="925" y="1037"/>
                      <a:pt x="854" y="770"/>
                      <a:pt x="854" y="770"/>
                    </a:cubicBezTo>
                    <a:cubicBezTo>
                      <a:pt x="854" y="731"/>
                      <a:pt x="799" y="688"/>
                      <a:pt x="701" y="666"/>
                    </a:cubicBezTo>
                    <a:cubicBezTo>
                      <a:pt x="651" y="650"/>
                      <a:pt x="608" y="622"/>
                      <a:pt x="608" y="622"/>
                    </a:cubicBezTo>
                    <a:cubicBezTo>
                      <a:pt x="597" y="617"/>
                      <a:pt x="602" y="584"/>
                      <a:pt x="602" y="584"/>
                    </a:cubicBezTo>
                    <a:cubicBezTo>
                      <a:pt x="569" y="579"/>
                      <a:pt x="569" y="579"/>
                      <a:pt x="569" y="579"/>
                    </a:cubicBezTo>
                    <a:cubicBezTo>
                      <a:pt x="569" y="573"/>
                      <a:pt x="564" y="535"/>
                      <a:pt x="564" y="535"/>
                    </a:cubicBezTo>
                    <a:cubicBezTo>
                      <a:pt x="602" y="524"/>
                      <a:pt x="602" y="448"/>
                      <a:pt x="602" y="448"/>
                    </a:cubicBezTo>
                    <a:cubicBezTo>
                      <a:pt x="624" y="458"/>
                      <a:pt x="641" y="398"/>
                      <a:pt x="641" y="398"/>
                    </a:cubicBezTo>
                    <a:cubicBezTo>
                      <a:pt x="668" y="316"/>
                      <a:pt x="624" y="322"/>
                      <a:pt x="624" y="322"/>
                    </a:cubicBezTo>
                    <a:cubicBezTo>
                      <a:pt x="641" y="262"/>
                      <a:pt x="624" y="169"/>
                      <a:pt x="624" y="169"/>
                    </a:cubicBezTo>
                    <a:cubicBezTo>
                      <a:pt x="608" y="0"/>
                      <a:pt x="318" y="43"/>
                      <a:pt x="351" y="98"/>
                    </a:cubicBezTo>
                    <a:cubicBezTo>
                      <a:pt x="263" y="87"/>
                      <a:pt x="285" y="278"/>
                      <a:pt x="285" y="278"/>
                    </a:cubicBezTo>
                    <a:cubicBezTo>
                      <a:pt x="301" y="327"/>
                      <a:pt x="301" y="327"/>
                      <a:pt x="301" y="327"/>
                    </a:cubicBezTo>
                    <a:cubicBezTo>
                      <a:pt x="269" y="349"/>
                      <a:pt x="290" y="377"/>
                      <a:pt x="296" y="409"/>
                    </a:cubicBezTo>
                    <a:cubicBezTo>
                      <a:pt x="296" y="458"/>
                      <a:pt x="323" y="448"/>
                      <a:pt x="323" y="448"/>
                    </a:cubicBezTo>
                    <a:cubicBezTo>
                      <a:pt x="329" y="529"/>
                      <a:pt x="367" y="535"/>
                      <a:pt x="367" y="535"/>
                    </a:cubicBezTo>
                    <a:cubicBezTo>
                      <a:pt x="372" y="584"/>
                      <a:pt x="367" y="579"/>
                      <a:pt x="367" y="579"/>
                    </a:cubicBezTo>
                    <a:cubicBezTo>
                      <a:pt x="334" y="584"/>
                      <a:pt x="334" y="584"/>
                      <a:pt x="334" y="584"/>
                    </a:cubicBezTo>
                    <a:cubicBezTo>
                      <a:pt x="334" y="595"/>
                      <a:pt x="329" y="617"/>
                      <a:pt x="329" y="617"/>
                    </a:cubicBezTo>
                    <a:cubicBezTo>
                      <a:pt x="290" y="633"/>
                      <a:pt x="279" y="644"/>
                      <a:pt x="241" y="660"/>
                    </a:cubicBezTo>
                    <a:cubicBezTo>
                      <a:pt x="159" y="699"/>
                      <a:pt x="77" y="742"/>
                      <a:pt x="61" y="802"/>
                    </a:cubicBezTo>
                    <a:cubicBezTo>
                      <a:pt x="44" y="862"/>
                      <a:pt x="0" y="1097"/>
                      <a:pt x="0" y="1097"/>
                    </a:cubicBezTo>
                    <a:cubicBezTo>
                      <a:pt x="925" y="1097"/>
                      <a:pt x="925" y="1097"/>
                      <a:pt x="925" y="1097"/>
                    </a:cubicBezTo>
                    <a:close/>
                  </a:path>
                </a:pathLst>
              </a:custGeom>
              <a:solidFill>
                <a:srgbClr val="FFFFFF"/>
              </a:solidFill>
              <a:ln w="9525">
                <a:solidFill>
                  <a:srgbClr val="000000"/>
                </a:solidFill>
                <a:round/>
                <a:headEnd/>
                <a:tailEnd/>
              </a:ln>
              <a:extLst/>
            </p:spPr>
            <p:txBody>
              <a:bodyPr vert="horz" wrap="square" lIns="89619" tIns="44809" rIns="89619" bIns="44809" numCol="1" anchor="t" anchorCtr="0" compatLnSpc="1">
                <a:prstTxWarp prst="textNoShape">
                  <a:avLst/>
                </a:prstTxWarp>
              </a:bodyPr>
              <a:lstStyle/>
              <a:p>
                <a:pPr defTabSz="913859">
                  <a:defRPr/>
                </a:pPr>
                <a:endParaRPr lang="en-US" sz="1372" kern="0">
                  <a:solidFill>
                    <a:srgbClr val="505050"/>
                  </a:solidFill>
                </a:endParaRPr>
              </a:p>
            </p:txBody>
          </p:sp>
        </p:grpSp>
      </p:grpSp>
      <p:sp>
        <p:nvSpPr>
          <p:cNvPr id="268" name="Freeform 267"/>
          <p:cNvSpPr/>
          <p:nvPr/>
        </p:nvSpPr>
        <p:spPr bwMode="auto">
          <a:xfrm rot="5400000" flipH="1" flipV="1">
            <a:off x="1617585" y="3046366"/>
            <a:ext cx="518010" cy="704457"/>
          </a:xfrm>
          <a:custGeom>
            <a:avLst/>
            <a:gdLst>
              <a:gd name="connsiteX0" fmla="*/ 0 w 2238375"/>
              <a:gd name="connsiteY0" fmla="*/ 0 h 0"/>
              <a:gd name="connsiteX1" fmla="*/ 2238375 w 2238375"/>
              <a:gd name="connsiteY1" fmla="*/ 0 h 0"/>
            </a:gdLst>
            <a:ahLst/>
            <a:cxnLst>
              <a:cxn ang="0">
                <a:pos x="connsiteX0" y="connsiteY0"/>
              </a:cxn>
              <a:cxn ang="0">
                <a:pos x="connsiteX1" y="connsiteY1"/>
              </a:cxn>
            </a:cxnLst>
            <a:rect l="l" t="t" r="r" b="b"/>
            <a:pathLst>
              <a:path w="2238375">
                <a:moveTo>
                  <a:pt x="0" y="0"/>
                </a:moveTo>
                <a:lnTo>
                  <a:pt x="2238375" y="0"/>
                </a:lnTo>
              </a:path>
            </a:pathLst>
          </a:custGeom>
          <a:noFill/>
          <a:ln w="57150" cap="rnd" cmpd="sng" algn="ctr">
            <a:solidFill>
              <a:srgbClr val="7FBA00"/>
            </a:solidFill>
            <a:prstDash val="sysDot"/>
            <a:headEnd type="triangle" w="med" len="med"/>
            <a:tailEnd type="triangle" w="med" len="med"/>
          </a:ln>
          <a:effectLst/>
        </p:spPr>
        <p:txBody>
          <a:bodyPr rtlCol="0" anchor="ctr"/>
          <a:lstStyle/>
          <a:p>
            <a:pPr algn="ctr" defTabSz="913859">
              <a:defRPr/>
            </a:pPr>
            <a:endParaRPr lang="en-US" sz="1764" kern="0">
              <a:solidFill>
                <a:srgbClr val="EFEFEF"/>
              </a:solidFill>
              <a:latin typeface="Segoe UI"/>
            </a:endParaRPr>
          </a:p>
        </p:txBody>
      </p:sp>
      <p:sp>
        <p:nvSpPr>
          <p:cNvPr id="269" name="Freeform 268"/>
          <p:cNvSpPr/>
          <p:nvPr/>
        </p:nvSpPr>
        <p:spPr bwMode="auto">
          <a:xfrm flipH="1" flipV="1">
            <a:off x="2710037" y="2411221"/>
            <a:ext cx="518171" cy="133380"/>
          </a:xfrm>
          <a:custGeom>
            <a:avLst/>
            <a:gdLst>
              <a:gd name="connsiteX0" fmla="*/ 0 w 2238375"/>
              <a:gd name="connsiteY0" fmla="*/ 0 h 0"/>
              <a:gd name="connsiteX1" fmla="*/ 2238375 w 2238375"/>
              <a:gd name="connsiteY1" fmla="*/ 0 h 0"/>
            </a:gdLst>
            <a:ahLst/>
            <a:cxnLst>
              <a:cxn ang="0">
                <a:pos x="connsiteX0" y="connsiteY0"/>
              </a:cxn>
              <a:cxn ang="0">
                <a:pos x="connsiteX1" y="connsiteY1"/>
              </a:cxn>
            </a:cxnLst>
            <a:rect l="l" t="t" r="r" b="b"/>
            <a:pathLst>
              <a:path w="2238375">
                <a:moveTo>
                  <a:pt x="0" y="0"/>
                </a:moveTo>
                <a:lnTo>
                  <a:pt x="2238375" y="0"/>
                </a:lnTo>
              </a:path>
            </a:pathLst>
          </a:custGeom>
          <a:noFill/>
          <a:ln w="57150" cap="rnd" cmpd="sng" algn="ctr">
            <a:solidFill>
              <a:srgbClr val="7FBA00"/>
            </a:solidFill>
            <a:prstDash val="sysDot"/>
            <a:headEnd type="none" w="med" len="med"/>
            <a:tailEnd type="triangle" w="med" len="med"/>
          </a:ln>
          <a:effectLst/>
        </p:spPr>
        <p:txBody>
          <a:bodyPr rtlCol="0" anchor="ctr"/>
          <a:lstStyle/>
          <a:p>
            <a:pPr algn="ctr" defTabSz="913859">
              <a:defRPr/>
            </a:pPr>
            <a:endParaRPr lang="en-US" sz="1764" kern="0">
              <a:solidFill>
                <a:srgbClr val="EFEFEF"/>
              </a:solidFill>
              <a:latin typeface="Segoe UI"/>
            </a:endParaRPr>
          </a:p>
        </p:txBody>
      </p:sp>
      <p:sp>
        <p:nvSpPr>
          <p:cNvPr id="270" name="TextBox 269"/>
          <p:cNvSpPr txBox="1"/>
          <p:nvPr/>
        </p:nvSpPr>
        <p:spPr>
          <a:xfrm>
            <a:off x="3207736" y="2455294"/>
            <a:ext cx="498186" cy="190003"/>
          </a:xfrm>
          <a:prstGeom prst="rect">
            <a:avLst/>
          </a:prstGeom>
          <a:noFill/>
        </p:spPr>
        <p:txBody>
          <a:bodyPr wrap="square" lIns="0" tIns="0" rIns="0" bIns="0" rtlCol="0">
            <a:spAutoFit/>
          </a:bodyPr>
          <a:lstStyle/>
          <a:p>
            <a:pPr algn="ctr" defTabSz="1218184">
              <a:lnSpc>
                <a:spcPct val="90000"/>
              </a:lnSpc>
              <a:spcBef>
                <a:spcPct val="20000"/>
              </a:spcBef>
              <a:buSzPct val="80000"/>
              <a:defRPr/>
            </a:pPr>
            <a:r>
              <a:rPr lang="en-US" sz="1372" kern="0" dirty="0">
                <a:solidFill>
                  <a:srgbClr val="646464"/>
                </a:solidFill>
              </a:rPr>
              <a:t>HR</a:t>
            </a:r>
          </a:p>
        </p:txBody>
      </p:sp>
      <p:sp>
        <p:nvSpPr>
          <p:cNvPr id="290" name="Freeform 289"/>
          <p:cNvSpPr/>
          <p:nvPr/>
        </p:nvSpPr>
        <p:spPr bwMode="auto">
          <a:xfrm rot="2559076" flipH="1" flipV="1">
            <a:off x="2707465" y="3160814"/>
            <a:ext cx="577549" cy="128343"/>
          </a:xfrm>
          <a:custGeom>
            <a:avLst/>
            <a:gdLst>
              <a:gd name="connsiteX0" fmla="*/ 0 w 2238375"/>
              <a:gd name="connsiteY0" fmla="*/ 0 h 0"/>
              <a:gd name="connsiteX1" fmla="*/ 2238375 w 2238375"/>
              <a:gd name="connsiteY1" fmla="*/ 0 h 0"/>
            </a:gdLst>
            <a:ahLst/>
            <a:cxnLst>
              <a:cxn ang="0">
                <a:pos x="connsiteX0" y="connsiteY0"/>
              </a:cxn>
              <a:cxn ang="0">
                <a:pos x="connsiteX1" y="connsiteY1"/>
              </a:cxn>
            </a:cxnLst>
            <a:rect l="l" t="t" r="r" b="b"/>
            <a:pathLst>
              <a:path w="2238375">
                <a:moveTo>
                  <a:pt x="0" y="0"/>
                </a:moveTo>
                <a:lnTo>
                  <a:pt x="2238375" y="0"/>
                </a:lnTo>
              </a:path>
            </a:pathLst>
          </a:custGeom>
          <a:noFill/>
          <a:ln w="57150" cap="rnd" cmpd="sng" algn="ctr">
            <a:solidFill>
              <a:srgbClr val="7FBA00"/>
            </a:solidFill>
            <a:prstDash val="sysDot"/>
            <a:headEnd type="triangle" w="med" len="med"/>
            <a:tailEnd type="triangle" w="med" len="med"/>
          </a:ln>
          <a:effectLst/>
        </p:spPr>
        <p:txBody>
          <a:bodyPr rtlCol="0" anchor="ctr"/>
          <a:lstStyle/>
          <a:p>
            <a:pPr algn="ctr" defTabSz="913859">
              <a:defRPr/>
            </a:pPr>
            <a:endParaRPr lang="en-US" sz="1764" kern="0">
              <a:solidFill>
                <a:srgbClr val="EFEFEF"/>
              </a:solidFill>
              <a:latin typeface="Segoe UI"/>
            </a:endParaRPr>
          </a:p>
        </p:txBody>
      </p:sp>
      <p:sp>
        <p:nvSpPr>
          <p:cNvPr id="68" name="Rectangle 67"/>
          <p:cNvSpPr/>
          <p:nvPr/>
        </p:nvSpPr>
        <p:spPr bwMode="auto">
          <a:xfrm>
            <a:off x="4136992" y="2193492"/>
            <a:ext cx="1476211" cy="3722844"/>
          </a:xfrm>
          <a:prstGeom prst="rect">
            <a:avLst/>
          </a:prstGeom>
          <a:noFill/>
          <a:ln w="19050" cap="flat" cmpd="sng" algn="ctr">
            <a:solidFill>
              <a:srgbClr val="646464"/>
            </a:solidFill>
            <a:prstDash val="dash"/>
            <a:headEnd type="none" w="med" len="med"/>
            <a:tailEnd type="none" w="med" len="med"/>
          </a:ln>
          <a:effectLst/>
        </p:spPr>
        <p:txBody>
          <a:bodyPr rot="0" spcFirstLastPara="0" vertOverflow="overflow" horzOverflow="overflow" vert="horz" wrap="square" lIns="182832" tIns="146266" rIns="182832" bIns="146266" numCol="1" spcCol="0" rtlCol="0" fromWordArt="0" anchor="t" anchorCtr="0" forceAA="0" compatLnSpc="1">
            <a:prstTxWarp prst="textNoShape">
              <a:avLst/>
            </a:prstTxWarp>
            <a:noAutofit/>
          </a:bodyPr>
          <a:lstStyle/>
          <a:p>
            <a:pPr algn="ctr" defTabSz="913825" fontAlgn="base">
              <a:lnSpc>
                <a:spcPct val="90000"/>
              </a:lnSpc>
              <a:spcBef>
                <a:spcPct val="0"/>
              </a:spcBef>
              <a:spcAft>
                <a:spcPct val="0"/>
              </a:spcAft>
              <a:defRPr/>
            </a:pPr>
            <a:endParaRPr lang="en-US" sz="1999" kern="0" spc="-50" dirty="0">
              <a:gradFill>
                <a:gsLst>
                  <a:gs pos="1250">
                    <a:srgbClr val="EFEFEF"/>
                  </a:gs>
                  <a:gs pos="10417">
                    <a:srgbClr val="EFEFEF"/>
                  </a:gs>
                </a:gsLst>
                <a:lin ang="5400000" scaled="0"/>
              </a:gradFill>
              <a:latin typeface="Segoe UI"/>
            </a:endParaRPr>
          </a:p>
        </p:txBody>
      </p:sp>
      <p:grpSp>
        <p:nvGrpSpPr>
          <p:cNvPr id="70" name="Group 69"/>
          <p:cNvGrpSpPr/>
          <p:nvPr/>
        </p:nvGrpSpPr>
        <p:grpSpPr>
          <a:xfrm>
            <a:off x="4718076" y="3761908"/>
            <a:ext cx="426881" cy="488090"/>
            <a:chOff x="3337766" y="1428258"/>
            <a:chExt cx="426992" cy="488217"/>
          </a:xfrm>
          <a:solidFill>
            <a:srgbClr val="00188F"/>
          </a:solidFill>
        </p:grpSpPr>
        <p:sp>
          <p:nvSpPr>
            <p:cNvPr id="71" name="Freeform 99"/>
            <p:cNvSpPr>
              <a:spLocks/>
            </p:cNvSpPr>
            <p:nvPr/>
          </p:nvSpPr>
          <p:spPr bwMode="black">
            <a:xfrm>
              <a:off x="3372248" y="1628835"/>
              <a:ext cx="392510" cy="287640"/>
            </a:xfrm>
            <a:custGeom>
              <a:avLst/>
              <a:gdLst>
                <a:gd name="T0" fmla="*/ 86 w 131"/>
                <a:gd name="T1" fmla="*/ 35 h 96"/>
                <a:gd name="T2" fmla="*/ 48 w 131"/>
                <a:gd name="T3" fmla="*/ 0 h 96"/>
                <a:gd name="T4" fmla="*/ 79 w 131"/>
                <a:gd name="T5" fmla="*/ 0 h 96"/>
                <a:gd name="T6" fmla="*/ 131 w 131"/>
                <a:gd name="T7" fmla="*/ 48 h 96"/>
                <a:gd name="T8" fmla="*/ 79 w 131"/>
                <a:gd name="T9" fmla="*/ 96 h 96"/>
                <a:gd name="T10" fmla="*/ 48 w 131"/>
                <a:gd name="T11" fmla="*/ 96 h 96"/>
                <a:gd name="T12" fmla="*/ 86 w 131"/>
                <a:gd name="T13" fmla="*/ 60 h 96"/>
                <a:gd name="T14" fmla="*/ 0 w 131"/>
                <a:gd name="T15" fmla="*/ 60 h 96"/>
                <a:gd name="T16" fmla="*/ 0 w 131"/>
                <a:gd name="T17" fmla="*/ 35 h 96"/>
                <a:gd name="T18" fmla="*/ 86 w 131"/>
                <a:gd name="T19"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96">
                  <a:moveTo>
                    <a:pt x="86" y="35"/>
                  </a:moveTo>
                  <a:lnTo>
                    <a:pt x="48" y="0"/>
                  </a:lnTo>
                  <a:lnTo>
                    <a:pt x="79" y="0"/>
                  </a:lnTo>
                  <a:lnTo>
                    <a:pt x="131" y="48"/>
                  </a:lnTo>
                  <a:lnTo>
                    <a:pt x="79" y="96"/>
                  </a:lnTo>
                  <a:lnTo>
                    <a:pt x="48" y="96"/>
                  </a:lnTo>
                  <a:lnTo>
                    <a:pt x="86" y="60"/>
                  </a:lnTo>
                  <a:lnTo>
                    <a:pt x="0" y="60"/>
                  </a:lnTo>
                  <a:lnTo>
                    <a:pt x="0" y="35"/>
                  </a:lnTo>
                  <a:lnTo>
                    <a:pt x="86" y="35"/>
                  </a:lnTo>
                  <a:close/>
                </a:path>
              </a:pathLst>
            </a:custGeom>
            <a:grpFill/>
            <a:ln>
              <a:noFill/>
            </a:ln>
            <a:extLst/>
          </p:spPr>
          <p:txBody>
            <a:bodyPr vert="horz" wrap="square" lIns="91416" tIns="45708" rIns="91416" bIns="45708" numCol="1" anchor="t" anchorCtr="0" compatLnSpc="1">
              <a:prstTxWarp prst="textNoShape">
                <a:avLst/>
              </a:prstTxWarp>
            </a:bodyPr>
            <a:lstStyle/>
            <a:p>
              <a:endParaRPr lang="en-US" sz="1899"/>
            </a:p>
          </p:txBody>
        </p:sp>
        <p:sp>
          <p:nvSpPr>
            <p:cNvPr id="72" name="Freeform 99"/>
            <p:cNvSpPr>
              <a:spLocks/>
            </p:cNvSpPr>
            <p:nvPr/>
          </p:nvSpPr>
          <p:spPr bwMode="black">
            <a:xfrm rot="10800000">
              <a:off x="3337766" y="1428258"/>
              <a:ext cx="392510" cy="287640"/>
            </a:xfrm>
            <a:custGeom>
              <a:avLst/>
              <a:gdLst>
                <a:gd name="T0" fmla="*/ 86 w 131"/>
                <a:gd name="T1" fmla="*/ 35 h 96"/>
                <a:gd name="T2" fmla="*/ 48 w 131"/>
                <a:gd name="T3" fmla="*/ 0 h 96"/>
                <a:gd name="T4" fmla="*/ 79 w 131"/>
                <a:gd name="T5" fmla="*/ 0 h 96"/>
                <a:gd name="T6" fmla="*/ 131 w 131"/>
                <a:gd name="T7" fmla="*/ 48 h 96"/>
                <a:gd name="T8" fmla="*/ 79 w 131"/>
                <a:gd name="T9" fmla="*/ 96 h 96"/>
                <a:gd name="T10" fmla="*/ 48 w 131"/>
                <a:gd name="T11" fmla="*/ 96 h 96"/>
                <a:gd name="T12" fmla="*/ 86 w 131"/>
                <a:gd name="T13" fmla="*/ 60 h 96"/>
                <a:gd name="T14" fmla="*/ 0 w 131"/>
                <a:gd name="T15" fmla="*/ 60 h 96"/>
                <a:gd name="T16" fmla="*/ 0 w 131"/>
                <a:gd name="T17" fmla="*/ 35 h 96"/>
                <a:gd name="T18" fmla="*/ 86 w 131"/>
                <a:gd name="T19"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96">
                  <a:moveTo>
                    <a:pt x="86" y="35"/>
                  </a:moveTo>
                  <a:lnTo>
                    <a:pt x="48" y="0"/>
                  </a:lnTo>
                  <a:lnTo>
                    <a:pt x="79" y="0"/>
                  </a:lnTo>
                  <a:lnTo>
                    <a:pt x="131" y="48"/>
                  </a:lnTo>
                  <a:lnTo>
                    <a:pt x="79" y="96"/>
                  </a:lnTo>
                  <a:lnTo>
                    <a:pt x="48" y="96"/>
                  </a:lnTo>
                  <a:lnTo>
                    <a:pt x="86" y="60"/>
                  </a:lnTo>
                  <a:lnTo>
                    <a:pt x="0" y="60"/>
                  </a:lnTo>
                  <a:lnTo>
                    <a:pt x="0" y="35"/>
                  </a:lnTo>
                  <a:lnTo>
                    <a:pt x="86" y="35"/>
                  </a:lnTo>
                  <a:close/>
                </a:path>
              </a:pathLst>
            </a:custGeom>
            <a:grpFill/>
            <a:ln>
              <a:noFill/>
            </a:ln>
            <a:extLst/>
          </p:spPr>
          <p:txBody>
            <a:bodyPr vert="horz" wrap="square" lIns="91416" tIns="45708" rIns="91416" bIns="45708" numCol="1" anchor="t" anchorCtr="0" compatLnSpc="1">
              <a:prstTxWarp prst="textNoShape">
                <a:avLst/>
              </a:prstTxWarp>
            </a:bodyPr>
            <a:lstStyle/>
            <a:p>
              <a:endParaRPr lang="en-US" sz="1899"/>
            </a:p>
          </p:txBody>
        </p:sp>
      </p:grpSp>
      <p:sp>
        <p:nvSpPr>
          <p:cNvPr id="73" name="TextBox 72"/>
          <p:cNvSpPr txBox="1"/>
          <p:nvPr/>
        </p:nvSpPr>
        <p:spPr>
          <a:xfrm>
            <a:off x="4014852" y="1850827"/>
            <a:ext cx="1730831" cy="276871"/>
          </a:xfrm>
          <a:prstGeom prst="rect">
            <a:avLst/>
          </a:prstGeom>
          <a:noFill/>
        </p:spPr>
        <p:txBody>
          <a:bodyPr wrap="square" lIns="0" tIns="0" rIns="0" bIns="0" rtlCol="0">
            <a:spAutoFit/>
          </a:bodyPr>
          <a:lstStyle/>
          <a:p>
            <a:pPr algn="ctr" defTabSz="913951">
              <a:lnSpc>
                <a:spcPct val="90000"/>
              </a:lnSpc>
              <a:spcBef>
                <a:spcPct val="20000"/>
              </a:spcBef>
              <a:buSzPct val="80000"/>
            </a:pPr>
            <a:r>
              <a:rPr lang="en-US" sz="1999" dirty="0">
                <a:solidFill>
                  <a:srgbClr val="646464">
                    <a:alpha val="99000"/>
                  </a:srgbClr>
                </a:solidFill>
              </a:rPr>
              <a:t>Identity bridge</a:t>
            </a:r>
          </a:p>
        </p:txBody>
      </p:sp>
      <p:sp>
        <p:nvSpPr>
          <p:cNvPr id="74" name="TextBox 73"/>
          <p:cNvSpPr txBox="1"/>
          <p:nvPr/>
        </p:nvSpPr>
        <p:spPr>
          <a:xfrm>
            <a:off x="4295836" y="2549447"/>
            <a:ext cx="1189510" cy="667875"/>
          </a:xfrm>
          <a:prstGeom prst="rect">
            <a:avLst/>
          </a:prstGeom>
          <a:noFill/>
        </p:spPr>
        <p:txBody>
          <a:bodyPr wrap="square" lIns="0" tIns="0" rIns="0" bIns="0" rtlCol="0">
            <a:spAutoFit/>
          </a:bodyPr>
          <a:lstStyle/>
          <a:p>
            <a:pPr algn="ctr" defTabSz="913951">
              <a:lnSpc>
                <a:spcPct val="90000"/>
              </a:lnSpc>
              <a:spcBef>
                <a:spcPct val="20000"/>
              </a:spcBef>
              <a:buSzPct val="80000"/>
            </a:pPr>
            <a:r>
              <a:rPr lang="en-US" sz="1400" b="1" dirty="0" err="1">
                <a:solidFill>
                  <a:srgbClr val="646464"/>
                </a:solidFill>
              </a:rPr>
              <a:t>DirSync</a:t>
            </a:r>
            <a:r>
              <a:rPr lang="en-US" sz="1400" b="1" dirty="0">
                <a:solidFill>
                  <a:srgbClr val="646464"/>
                </a:solidFill>
              </a:rPr>
              <a:t> and</a:t>
            </a:r>
          </a:p>
          <a:p>
            <a:pPr algn="ctr" defTabSz="913951">
              <a:lnSpc>
                <a:spcPct val="90000"/>
              </a:lnSpc>
              <a:spcBef>
                <a:spcPct val="20000"/>
              </a:spcBef>
              <a:buSzPct val="80000"/>
            </a:pPr>
            <a:r>
              <a:rPr lang="en-US" sz="1400" b="1" strike="sngStrike" dirty="0">
                <a:solidFill>
                  <a:srgbClr val="646464"/>
                </a:solidFill>
              </a:rPr>
              <a:t>FIM Sync</a:t>
            </a:r>
          </a:p>
          <a:p>
            <a:pPr algn="ctr" defTabSz="913951">
              <a:lnSpc>
                <a:spcPct val="90000"/>
              </a:lnSpc>
              <a:spcBef>
                <a:spcPct val="20000"/>
              </a:spcBef>
              <a:buSzPct val="80000"/>
            </a:pPr>
            <a:r>
              <a:rPr lang="en-US" sz="1400" b="1" dirty="0">
                <a:solidFill>
                  <a:srgbClr val="646464"/>
                </a:solidFill>
              </a:rPr>
              <a:t>AAD Sync</a:t>
            </a:r>
          </a:p>
        </p:txBody>
      </p:sp>
      <p:sp>
        <p:nvSpPr>
          <p:cNvPr id="75" name="Freeform 74"/>
          <p:cNvSpPr/>
          <p:nvPr/>
        </p:nvSpPr>
        <p:spPr bwMode="auto">
          <a:xfrm rot="20996919" flipH="1" flipV="1">
            <a:off x="2511228" y="4163419"/>
            <a:ext cx="2065820" cy="146409"/>
          </a:xfrm>
          <a:custGeom>
            <a:avLst/>
            <a:gdLst>
              <a:gd name="connsiteX0" fmla="*/ 0 w 2238375"/>
              <a:gd name="connsiteY0" fmla="*/ 0 h 0"/>
              <a:gd name="connsiteX1" fmla="*/ 2238375 w 2238375"/>
              <a:gd name="connsiteY1" fmla="*/ 0 h 0"/>
            </a:gdLst>
            <a:ahLst/>
            <a:cxnLst>
              <a:cxn ang="0">
                <a:pos x="connsiteX0" y="connsiteY0"/>
              </a:cxn>
              <a:cxn ang="0">
                <a:pos x="connsiteX1" y="connsiteY1"/>
              </a:cxn>
            </a:cxnLst>
            <a:rect l="l" t="t" r="r" b="b"/>
            <a:pathLst>
              <a:path w="2238375">
                <a:moveTo>
                  <a:pt x="0" y="0"/>
                </a:moveTo>
                <a:lnTo>
                  <a:pt x="2238375" y="0"/>
                </a:lnTo>
              </a:path>
            </a:pathLst>
          </a:custGeom>
          <a:noFill/>
          <a:ln w="57150" cap="rnd" cmpd="sng" algn="ctr">
            <a:solidFill>
              <a:srgbClr val="7FBA00"/>
            </a:solidFill>
            <a:prstDash val="sysDot"/>
            <a:headEnd type="triangle" w="med" len="med"/>
            <a:tailEnd type="triangle" w="med" len="med"/>
          </a:ln>
          <a:effectLst/>
        </p:spPr>
        <p:txBody>
          <a:bodyPr rtlCol="0" anchor="ctr"/>
          <a:lstStyle/>
          <a:p>
            <a:pPr algn="ctr" defTabSz="913859">
              <a:defRPr/>
            </a:pPr>
            <a:endParaRPr lang="en-US" sz="1764" kern="0">
              <a:solidFill>
                <a:srgbClr val="EFEFEF"/>
              </a:solidFill>
              <a:latin typeface="Segoe UI"/>
            </a:endParaRPr>
          </a:p>
        </p:txBody>
      </p:sp>
      <p:sp>
        <p:nvSpPr>
          <p:cNvPr id="76" name="Freeform 75"/>
          <p:cNvSpPr/>
          <p:nvPr/>
        </p:nvSpPr>
        <p:spPr bwMode="auto">
          <a:xfrm rot="1089687" flipH="1" flipV="1">
            <a:off x="3671069" y="3647760"/>
            <a:ext cx="958520" cy="70431"/>
          </a:xfrm>
          <a:custGeom>
            <a:avLst/>
            <a:gdLst>
              <a:gd name="connsiteX0" fmla="*/ 0 w 2238375"/>
              <a:gd name="connsiteY0" fmla="*/ 0 h 0"/>
              <a:gd name="connsiteX1" fmla="*/ 2238375 w 2238375"/>
              <a:gd name="connsiteY1" fmla="*/ 0 h 0"/>
            </a:gdLst>
            <a:ahLst/>
            <a:cxnLst>
              <a:cxn ang="0">
                <a:pos x="connsiteX0" y="connsiteY0"/>
              </a:cxn>
              <a:cxn ang="0">
                <a:pos x="connsiteX1" y="connsiteY1"/>
              </a:cxn>
            </a:cxnLst>
            <a:rect l="l" t="t" r="r" b="b"/>
            <a:pathLst>
              <a:path w="2238375">
                <a:moveTo>
                  <a:pt x="0" y="0"/>
                </a:moveTo>
                <a:lnTo>
                  <a:pt x="2238375" y="0"/>
                </a:lnTo>
              </a:path>
            </a:pathLst>
          </a:custGeom>
          <a:noFill/>
          <a:ln w="57150" cap="rnd" cmpd="sng" algn="ctr">
            <a:solidFill>
              <a:srgbClr val="7FBA00"/>
            </a:solidFill>
            <a:prstDash val="sysDot"/>
            <a:headEnd type="triangle" w="med" len="med"/>
            <a:tailEnd type="triangle" w="med" len="med"/>
          </a:ln>
          <a:effectLst/>
        </p:spPr>
        <p:txBody>
          <a:bodyPr rtlCol="0" anchor="ctr"/>
          <a:lstStyle/>
          <a:p>
            <a:pPr algn="ctr" defTabSz="913859">
              <a:defRPr/>
            </a:pPr>
            <a:endParaRPr lang="en-US" sz="1764" kern="0">
              <a:solidFill>
                <a:srgbClr val="EFEFEF"/>
              </a:solidFill>
              <a:latin typeface="Segoe UI"/>
            </a:endParaRPr>
          </a:p>
        </p:txBody>
      </p:sp>
      <p:sp>
        <p:nvSpPr>
          <p:cNvPr id="77" name="Freeform 76"/>
          <p:cNvSpPr/>
          <p:nvPr/>
        </p:nvSpPr>
        <p:spPr bwMode="auto">
          <a:xfrm rot="2569494" flipH="1" flipV="1">
            <a:off x="3447755" y="2980546"/>
            <a:ext cx="1459381" cy="298197"/>
          </a:xfrm>
          <a:custGeom>
            <a:avLst/>
            <a:gdLst>
              <a:gd name="connsiteX0" fmla="*/ 0 w 2238375"/>
              <a:gd name="connsiteY0" fmla="*/ 0 h 0"/>
              <a:gd name="connsiteX1" fmla="*/ 2238375 w 2238375"/>
              <a:gd name="connsiteY1" fmla="*/ 0 h 0"/>
            </a:gdLst>
            <a:ahLst/>
            <a:cxnLst>
              <a:cxn ang="0">
                <a:pos x="connsiteX0" y="connsiteY0"/>
              </a:cxn>
              <a:cxn ang="0">
                <a:pos x="connsiteX1" y="connsiteY1"/>
              </a:cxn>
            </a:cxnLst>
            <a:rect l="l" t="t" r="r" b="b"/>
            <a:pathLst>
              <a:path w="2238375">
                <a:moveTo>
                  <a:pt x="0" y="0"/>
                </a:moveTo>
                <a:lnTo>
                  <a:pt x="2238375" y="0"/>
                </a:lnTo>
              </a:path>
            </a:pathLst>
          </a:custGeom>
          <a:noFill/>
          <a:ln w="57150" cap="rnd" cmpd="sng" algn="ctr">
            <a:solidFill>
              <a:srgbClr val="7FBA00"/>
            </a:solidFill>
            <a:prstDash val="sysDot"/>
            <a:headEnd type="triangle" w="med" len="med"/>
            <a:tailEnd type="triangle" w="med" len="med"/>
          </a:ln>
          <a:effectLst/>
        </p:spPr>
        <p:txBody>
          <a:bodyPr rtlCol="0" anchor="ctr"/>
          <a:lstStyle/>
          <a:p>
            <a:pPr algn="ctr" defTabSz="913859">
              <a:defRPr/>
            </a:pPr>
            <a:endParaRPr lang="en-US" sz="1764" kern="0">
              <a:solidFill>
                <a:srgbClr val="EFEFEF"/>
              </a:solidFill>
              <a:latin typeface="Segoe UI"/>
            </a:endParaRPr>
          </a:p>
        </p:txBody>
      </p:sp>
      <p:grpSp>
        <p:nvGrpSpPr>
          <p:cNvPr id="50" name="Group 49"/>
          <p:cNvGrpSpPr/>
          <p:nvPr/>
        </p:nvGrpSpPr>
        <p:grpSpPr>
          <a:xfrm>
            <a:off x="9307394" y="3216373"/>
            <a:ext cx="2546729" cy="1406848"/>
            <a:chOff x="9110693" y="4209939"/>
            <a:chExt cx="2546729" cy="1406848"/>
          </a:xfrm>
        </p:grpSpPr>
        <p:sp>
          <p:nvSpPr>
            <p:cNvPr id="51" name="Freeform 128"/>
            <p:cNvSpPr>
              <a:spLocks noChangeAspect="1"/>
            </p:cNvSpPr>
            <p:nvPr/>
          </p:nvSpPr>
          <p:spPr bwMode="black">
            <a:xfrm>
              <a:off x="9110693" y="4209939"/>
              <a:ext cx="2546729" cy="1406848"/>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solidFill>
              <a:schemeClr val="bg1"/>
            </a:solidFill>
            <a:ln w="76200">
              <a:solidFill>
                <a:srgbClr val="00188F"/>
              </a:solidFill>
            </a:ln>
            <a:extLst/>
          </p:spPr>
          <p:txBody>
            <a:bodyPr vert="horz" wrap="square" lIns="89619" tIns="44809" rIns="89619" bIns="44809" numCol="1" anchor="t" anchorCtr="0" compatLnSpc="1">
              <a:prstTxWarp prst="textNoShape">
                <a:avLst/>
              </a:prstTxWarp>
            </a:bodyPr>
            <a:lstStyle/>
            <a:p>
              <a:pPr defTabSz="913859">
                <a:defRPr/>
              </a:pPr>
              <a:endParaRPr lang="en-US" sz="1372" kern="0">
                <a:solidFill>
                  <a:srgbClr val="505050"/>
                </a:solidFill>
              </a:endParaRPr>
            </a:p>
          </p:txBody>
        </p:sp>
        <p:sp>
          <p:nvSpPr>
            <p:cNvPr id="52" name="TextBox 51"/>
            <p:cNvSpPr txBox="1"/>
            <p:nvPr/>
          </p:nvSpPr>
          <p:spPr>
            <a:xfrm>
              <a:off x="9979593" y="5154060"/>
              <a:ext cx="652033" cy="253384"/>
            </a:xfrm>
            <a:prstGeom prst="rect">
              <a:avLst/>
            </a:prstGeom>
            <a:noFill/>
          </p:spPr>
          <p:txBody>
            <a:bodyPr wrap="square" lIns="0" tIns="0" rIns="0" bIns="0" rtlCol="0">
              <a:spAutoFit/>
            </a:bodyPr>
            <a:lstStyle/>
            <a:p>
              <a:pPr algn="ctr" defTabSz="1218184">
                <a:lnSpc>
                  <a:spcPct val="80000"/>
                </a:lnSpc>
                <a:buSzPct val="80000"/>
                <a:defRPr/>
              </a:pPr>
              <a:r>
                <a:rPr lang="en-US" sz="1029" kern="0" dirty="0">
                  <a:solidFill>
                    <a:srgbClr val="646464"/>
                  </a:solidFill>
                </a:rPr>
                <a:t>SaaS</a:t>
              </a:r>
              <a:br>
                <a:rPr lang="en-US" sz="1029" kern="0" dirty="0">
                  <a:solidFill>
                    <a:srgbClr val="646464"/>
                  </a:solidFill>
                </a:rPr>
              </a:br>
              <a:r>
                <a:rPr lang="en-US" sz="1029" kern="0" dirty="0">
                  <a:solidFill>
                    <a:srgbClr val="646464"/>
                  </a:solidFill>
                </a:rPr>
                <a:t>apps</a:t>
              </a:r>
            </a:p>
          </p:txBody>
        </p:sp>
        <p:sp>
          <p:nvSpPr>
            <p:cNvPr id="53" name="Rectangle 52"/>
            <p:cNvSpPr/>
            <p:nvPr/>
          </p:nvSpPr>
          <p:spPr bwMode="auto">
            <a:xfrm>
              <a:off x="9991943" y="4649438"/>
              <a:ext cx="627334" cy="801216"/>
            </a:xfrm>
            <a:prstGeom prst="rect">
              <a:avLst/>
            </a:prstGeom>
            <a:noFill/>
            <a:ln w="28575" cap="flat" cmpd="sng" algn="ctr">
              <a:solidFill>
                <a:srgbClr val="EFEFEF">
                  <a:lumMod val="75000"/>
                </a:srgbClr>
              </a:solidFill>
              <a:prstDash val="solid"/>
              <a:headEnd type="none" w="med" len="med"/>
              <a:tailEnd type="none" w="med" len="med"/>
            </a:ln>
            <a:effectLst/>
          </p:spPr>
          <p:txBody>
            <a:bodyPr rot="0" spcFirstLastPara="0" vertOverflow="overflow" horzOverflow="overflow" vert="horz" wrap="square" lIns="179238" tIns="143391" rIns="179238" bIns="143391" numCol="1" spcCol="0" rtlCol="0" fromWordArt="0" anchor="t" anchorCtr="0" forceAA="0" compatLnSpc="1">
              <a:prstTxWarp prst="textNoShape">
                <a:avLst/>
              </a:prstTxWarp>
              <a:noAutofit/>
            </a:bodyPr>
            <a:lstStyle/>
            <a:p>
              <a:pPr algn="ctr" defTabSz="895822" fontAlgn="base">
                <a:lnSpc>
                  <a:spcPct val="90000"/>
                </a:lnSpc>
                <a:spcBef>
                  <a:spcPct val="0"/>
                </a:spcBef>
                <a:spcAft>
                  <a:spcPct val="0"/>
                </a:spcAft>
                <a:defRPr/>
              </a:pPr>
              <a:endParaRPr lang="en-US" sz="1568" kern="0" spc="-49" dirty="0">
                <a:gradFill>
                  <a:gsLst>
                    <a:gs pos="1250">
                      <a:srgbClr val="EFEFEF"/>
                    </a:gs>
                    <a:gs pos="10417">
                      <a:srgbClr val="EFEFEF"/>
                    </a:gs>
                  </a:gsLst>
                  <a:lin ang="5400000" scaled="0"/>
                </a:gradFill>
                <a:latin typeface="Segoe UI"/>
              </a:endParaRPr>
            </a:p>
          </p:txBody>
        </p:sp>
        <p:grpSp>
          <p:nvGrpSpPr>
            <p:cNvPr id="54" name="Group 53"/>
            <p:cNvGrpSpPr/>
            <p:nvPr/>
          </p:nvGrpSpPr>
          <p:grpSpPr>
            <a:xfrm>
              <a:off x="10083114" y="4709740"/>
              <a:ext cx="429429" cy="389211"/>
              <a:chOff x="-2614613" y="549275"/>
              <a:chExt cx="1576388" cy="1428751"/>
            </a:xfrm>
            <a:solidFill>
              <a:schemeClr val="accent5">
                <a:lumMod val="40000"/>
                <a:lumOff val="60000"/>
              </a:schemeClr>
            </a:solidFill>
          </p:grpSpPr>
          <p:sp>
            <p:nvSpPr>
              <p:cNvPr id="55" name="Freeform 5"/>
              <p:cNvSpPr>
                <a:spLocks/>
              </p:cNvSpPr>
              <p:nvPr/>
            </p:nvSpPr>
            <p:spPr bwMode="auto">
              <a:xfrm>
                <a:off x="-2614613" y="549275"/>
                <a:ext cx="1298575" cy="979488"/>
              </a:xfrm>
              <a:custGeom>
                <a:avLst/>
                <a:gdLst>
                  <a:gd name="T0" fmla="*/ 188 w 1773"/>
                  <a:gd name="T1" fmla="*/ 393 h 1335"/>
                  <a:gd name="T2" fmla="*/ 188 w 1773"/>
                  <a:gd name="T3" fmla="*/ 1335 h 1335"/>
                  <a:gd name="T4" fmla="*/ 48 w 1773"/>
                  <a:gd name="T5" fmla="*/ 1335 h 1335"/>
                  <a:gd name="T6" fmla="*/ 0 w 1773"/>
                  <a:gd name="T7" fmla="*/ 1287 h 1335"/>
                  <a:gd name="T8" fmla="*/ 0 w 1773"/>
                  <a:gd name="T9" fmla="*/ 70 h 1335"/>
                  <a:gd name="T10" fmla="*/ 70 w 1773"/>
                  <a:gd name="T11" fmla="*/ 0 h 1335"/>
                  <a:gd name="T12" fmla="*/ 693 w 1773"/>
                  <a:gd name="T13" fmla="*/ 0 h 1335"/>
                  <a:gd name="T14" fmla="*/ 763 w 1773"/>
                  <a:gd name="T15" fmla="*/ 70 h 1335"/>
                  <a:gd name="T16" fmla="*/ 763 w 1773"/>
                  <a:gd name="T17" fmla="*/ 146 h 1335"/>
                  <a:gd name="T18" fmla="*/ 1725 w 1773"/>
                  <a:gd name="T19" fmla="*/ 146 h 1335"/>
                  <a:gd name="T20" fmla="*/ 1773 w 1773"/>
                  <a:gd name="T21" fmla="*/ 194 h 1335"/>
                  <a:gd name="T22" fmla="*/ 1773 w 1773"/>
                  <a:gd name="T23" fmla="*/ 463 h 1335"/>
                  <a:gd name="T24" fmla="*/ 951 w 1773"/>
                  <a:gd name="T25" fmla="*/ 463 h 1335"/>
                  <a:gd name="T26" fmla="*/ 951 w 1773"/>
                  <a:gd name="T27" fmla="*/ 393 h 1335"/>
                  <a:gd name="T28" fmla="*/ 881 w 1773"/>
                  <a:gd name="T29" fmla="*/ 318 h 1335"/>
                  <a:gd name="T30" fmla="*/ 263 w 1773"/>
                  <a:gd name="T31" fmla="*/ 318 h 1335"/>
                  <a:gd name="T32" fmla="*/ 188 w 1773"/>
                  <a:gd name="T33" fmla="*/ 393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3" h="1335">
                    <a:moveTo>
                      <a:pt x="188" y="393"/>
                    </a:moveTo>
                    <a:cubicBezTo>
                      <a:pt x="188" y="1335"/>
                      <a:pt x="188" y="1335"/>
                      <a:pt x="188" y="1335"/>
                    </a:cubicBezTo>
                    <a:cubicBezTo>
                      <a:pt x="48" y="1335"/>
                      <a:pt x="48" y="1335"/>
                      <a:pt x="48" y="1335"/>
                    </a:cubicBezTo>
                    <a:cubicBezTo>
                      <a:pt x="21" y="1335"/>
                      <a:pt x="0" y="1314"/>
                      <a:pt x="0" y="1287"/>
                    </a:cubicBezTo>
                    <a:cubicBezTo>
                      <a:pt x="0" y="70"/>
                      <a:pt x="0" y="70"/>
                      <a:pt x="0" y="70"/>
                    </a:cubicBezTo>
                    <a:cubicBezTo>
                      <a:pt x="0" y="33"/>
                      <a:pt x="32" y="0"/>
                      <a:pt x="70" y="0"/>
                    </a:cubicBezTo>
                    <a:cubicBezTo>
                      <a:pt x="693" y="0"/>
                      <a:pt x="693" y="0"/>
                      <a:pt x="693" y="0"/>
                    </a:cubicBezTo>
                    <a:cubicBezTo>
                      <a:pt x="736" y="0"/>
                      <a:pt x="763" y="33"/>
                      <a:pt x="763" y="70"/>
                    </a:cubicBezTo>
                    <a:cubicBezTo>
                      <a:pt x="763" y="146"/>
                      <a:pt x="763" y="146"/>
                      <a:pt x="763" y="146"/>
                    </a:cubicBezTo>
                    <a:cubicBezTo>
                      <a:pt x="1725" y="146"/>
                      <a:pt x="1725" y="146"/>
                      <a:pt x="1725" y="146"/>
                    </a:cubicBezTo>
                    <a:cubicBezTo>
                      <a:pt x="1751" y="146"/>
                      <a:pt x="1773" y="167"/>
                      <a:pt x="1773" y="194"/>
                    </a:cubicBezTo>
                    <a:cubicBezTo>
                      <a:pt x="1773" y="463"/>
                      <a:pt x="1773" y="463"/>
                      <a:pt x="1773" y="463"/>
                    </a:cubicBezTo>
                    <a:cubicBezTo>
                      <a:pt x="951" y="463"/>
                      <a:pt x="951" y="463"/>
                      <a:pt x="951" y="463"/>
                    </a:cubicBezTo>
                    <a:cubicBezTo>
                      <a:pt x="951" y="393"/>
                      <a:pt x="951" y="393"/>
                      <a:pt x="951" y="393"/>
                    </a:cubicBezTo>
                    <a:cubicBezTo>
                      <a:pt x="951" y="350"/>
                      <a:pt x="924" y="318"/>
                      <a:pt x="881" y="318"/>
                    </a:cubicBezTo>
                    <a:cubicBezTo>
                      <a:pt x="263" y="318"/>
                      <a:pt x="263" y="318"/>
                      <a:pt x="263" y="318"/>
                    </a:cubicBezTo>
                    <a:cubicBezTo>
                      <a:pt x="220" y="318"/>
                      <a:pt x="188" y="350"/>
                      <a:pt x="188" y="39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19" tIns="44809" rIns="89619" bIns="44809" numCol="1" anchor="t" anchorCtr="0" compatLnSpc="1">
                <a:prstTxWarp prst="textNoShape">
                  <a:avLst/>
                </a:prstTxWarp>
              </a:bodyPr>
              <a:lstStyle/>
              <a:p>
                <a:pPr defTabSz="913859">
                  <a:defRPr/>
                </a:pPr>
                <a:endParaRPr lang="en-US" sz="1764" kern="0">
                  <a:solidFill>
                    <a:srgbClr val="505050"/>
                  </a:solidFill>
                </a:endParaRPr>
              </a:p>
            </p:txBody>
          </p:sp>
          <p:sp>
            <p:nvSpPr>
              <p:cNvPr id="56" name="Freeform 6"/>
              <p:cNvSpPr>
                <a:spLocks/>
              </p:cNvSpPr>
              <p:nvPr/>
            </p:nvSpPr>
            <p:spPr bwMode="auto">
              <a:xfrm>
                <a:off x="-2338388" y="998538"/>
                <a:ext cx="1300163" cy="979488"/>
              </a:xfrm>
              <a:custGeom>
                <a:avLst/>
                <a:gdLst>
                  <a:gd name="T0" fmla="*/ 1724 w 1773"/>
                  <a:gd name="T1" fmla="*/ 145 h 1335"/>
                  <a:gd name="T2" fmla="*/ 768 w 1773"/>
                  <a:gd name="T3" fmla="*/ 145 h 1335"/>
                  <a:gd name="T4" fmla="*/ 768 w 1773"/>
                  <a:gd name="T5" fmla="*/ 75 h 1335"/>
                  <a:gd name="T6" fmla="*/ 693 w 1773"/>
                  <a:gd name="T7" fmla="*/ 0 h 1335"/>
                  <a:gd name="T8" fmla="*/ 75 w 1773"/>
                  <a:gd name="T9" fmla="*/ 0 h 1335"/>
                  <a:gd name="T10" fmla="*/ 0 w 1773"/>
                  <a:gd name="T11" fmla="*/ 75 h 1335"/>
                  <a:gd name="T12" fmla="*/ 0 w 1773"/>
                  <a:gd name="T13" fmla="*/ 1287 h 1335"/>
                  <a:gd name="T14" fmla="*/ 48 w 1773"/>
                  <a:gd name="T15" fmla="*/ 1335 h 1335"/>
                  <a:gd name="T16" fmla="*/ 188 w 1773"/>
                  <a:gd name="T17" fmla="*/ 1335 h 1335"/>
                  <a:gd name="T18" fmla="*/ 1724 w 1773"/>
                  <a:gd name="T19" fmla="*/ 1335 h 1335"/>
                  <a:gd name="T20" fmla="*/ 1773 w 1773"/>
                  <a:gd name="T21" fmla="*/ 1287 h 1335"/>
                  <a:gd name="T22" fmla="*/ 1773 w 1773"/>
                  <a:gd name="T23" fmla="*/ 194 h 1335"/>
                  <a:gd name="T24" fmla="*/ 1724 w 1773"/>
                  <a:gd name="T25" fmla="*/ 145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3" h="1335">
                    <a:moveTo>
                      <a:pt x="1724" y="145"/>
                    </a:moveTo>
                    <a:cubicBezTo>
                      <a:pt x="768" y="145"/>
                      <a:pt x="768" y="145"/>
                      <a:pt x="768" y="145"/>
                    </a:cubicBezTo>
                    <a:cubicBezTo>
                      <a:pt x="768" y="75"/>
                      <a:pt x="768" y="75"/>
                      <a:pt x="768" y="75"/>
                    </a:cubicBezTo>
                    <a:cubicBezTo>
                      <a:pt x="768" y="32"/>
                      <a:pt x="736" y="0"/>
                      <a:pt x="693" y="0"/>
                    </a:cubicBezTo>
                    <a:cubicBezTo>
                      <a:pt x="75" y="0"/>
                      <a:pt x="75" y="0"/>
                      <a:pt x="75" y="0"/>
                    </a:cubicBezTo>
                    <a:cubicBezTo>
                      <a:pt x="32" y="0"/>
                      <a:pt x="0" y="38"/>
                      <a:pt x="0" y="75"/>
                    </a:cubicBezTo>
                    <a:cubicBezTo>
                      <a:pt x="0" y="1287"/>
                      <a:pt x="0" y="1287"/>
                      <a:pt x="0" y="1287"/>
                    </a:cubicBezTo>
                    <a:cubicBezTo>
                      <a:pt x="0" y="1314"/>
                      <a:pt x="21" y="1335"/>
                      <a:pt x="48" y="1335"/>
                    </a:cubicBezTo>
                    <a:cubicBezTo>
                      <a:pt x="188" y="1335"/>
                      <a:pt x="188" y="1335"/>
                      <a:pt x="188" y="1335"/>
                    </a:cubicBezTo>
                    <a:cubicBezTo>
                      <a:pt x="1724" y="1335"/>
                      <a:pt x="1724" y="1335"/>
                      <a:pt x="1724" y="1335"/>
                    </a:cubicBezTo>
                    <a:cubicBezTo>
                      <a:pt x="1751" y="1335"/>
                      <a:pt x="1773" y="1314"/>
                      <a:pt x="1773" y="1287"/>
                    </a:cubicBezTo>
                    <a:cubicBezTo>
                      <a:pt x="1773" y="194"/>
                      <a:pt x="1773" y="194"/>
                      <a:pt x="1773" y="194"/>
                    </a:cubicBezTo>
                    <a:cubicBezTo>
                      <a:pt x="1773" y="167"/>
                      <a:pt x="1751" y="145"/>
                      <a:pt x="1724"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19" tIns="44809" rIns="89619" bIns="44809" numCol="1" anchor="t" anchorCtr="0" compatLnSpc="1">
                <a:prstTxWarp prst="textNoShape">
                  <a:avLst/>
                </a:prstTxWarp>
              </a:bodyPr>
              <a:lstStyle/>
              <a:p>
                <a:pPr defTabSz="913859">
                  <a:defRPr/>
                </a:pPr>
                <a:endParaRPr lang="en-US" sz="1764" kern="0">
                  <a:solidFill>
                    <a:srgbClr val="505050"/>
                  </a:solidFill>
                </a:endParaRPr>
              </a:p>
            </p:txBody>
          </p:sp>
        </p:grpSp>
      </p:grpSp>
      <p:cxnSp>
        <p:nvCxnSpPr>
          <p:cNvPr id="57" name="Straight Arrow Connector 56"/>
          <p:cNvCxnSpPr/>
          <p:nvPr/>
        </p:nvCxnSpPr>
        <p:spPr>
          <a:xfrm flipV="1">
            <a:off x="8402086" y="4199022"/>
            <a:ext cx="1538187" cy="29645"/>
          </a:xfrm>
          <a:prstGeom prst="straightConnector1">
            <a:avLst/>
          </a:prstGeom>
          <a:ln w="19050">
            <a:solidFill>
              <a:schemeClr val="bg1"/>
            </a:solidFill>
            <a:prstDash val="dash"/>
            <a:tailEnd type="triangle" w="lg" len="med"/>
          </a:ln>
        </p:spPr>
        <p:style>
          <a:lnRef idx="1">
            <a:schemeClr val="accent1"/>
          </a:lnRef>
          <a:fillRef idx="0">
            <a:schemeClr val="accent1"/>
          </a:fillRef>
          <a:effectRef idx="0">
            <a:schemeClr val="accent1"/>
          </a:effectRef>
          <a:fontRef idx="minor">
            <a:schemeClr val="tx1"/>
          </a:fontRef>
        </p:style>
      </p:cxnSp>
      <p:sp>
        <p:nvSpPr>
          <p:cNvPr id="58" name="Freeform 57"/>
          <p:cNvSpPr/>
          <p:nvPr/>
        </p:nvSpPr>
        <p:spPr bwMode="auto">
          <a:xfrm flipH="1" flipV="1">
            <a:off x="8087477" y="3875667"/>
            <a:ext cx="1953554" cy="137744"/>
          </a:xfrm>
          <a:custGeom>
            <a:avLst/>
            <a:gdLst>
              <a:gd name="connsiteX0" fmla="*/ 0 w 2238375"/>
              <a:gd name="connsiteY0" fmla="*/ 0 h 0"/>
              <a:gd name="connsiteX1" fmla="*/ 2238375 w 2238375"/>
              <a:gd name="connsiteY1" fmla="*/ 0 h 0"/>
            </a:gdLst>
            <a:ahLst/>
            <a:cxnLst>
              <a:cxn ang="0">
                <a:pos x="connsiteX0" y="connsiteY0"/>
              </a:cxn>
              <a:cxn ang="0">
                <a:pos x="connsiteX1" y="connsiteY1"/>
              </a:cxn>
            </a:cxnLst>
            <a:rect l="l" t="t" r="r" b="b"/>
            <a:pathLst>
              <a:path w="2238375">
                <a:moveTo>
                  <a:pt x="0" y="0"/>
                </a:moveTo>
                <a:lnTo>
                  <a:pt x="2238375" y="0"/>
                </a:lnTo>
              </a:path>
            </a:pathLst>
          </a:custGeom>
          <a:noFill/>
          <a:ln w="57150" cap="rnd" cmpd="sng" algn="ctr">
            <a:solidFill>
              <a:srgbClr val="7FBA00"/>
            </a:solidFill>
            <a:prstDash val="sysDot"/>
            <a:headEnd type="none" w="med" len="med"/>
            <a:tailEnd type="triangle" w="med" len="med"/>
          </a:ln>
          <a:effectLst/>
        </p:spPr>
        <p:txBody>
          <a:bodyPr rtlCol="0" anchor="ctr"/>
          <a:lstStyle/>
          <a:p>
            <a:pPr algn="ctr" defTabSz="913859">
              <a:defRPr/>
            </a:pPr>
            <a:endParaRPr lang="en-US" sz="1764" kern="0">
              <a:solidFill>
                <a:srgbClr val="EFEFEF"/>
              </a:solidFill>
              <a:latin typeface="Segoe UI"/>
            </a:endParaRPr>
          </a:p>
        </p:txBody>
      </p:sp>
      <p:sp>
        <p:nvSpPr>
          <p:cNvPr id="59" name="Freeform 58"/>
          <p:cNvSpPr/>
          <p:nvPr/>
        </p:nvSpPr>
        <p:spPr bwMode="auto">
          <a:xfrm flipH="1" flipV="1">
            <a:off x="8176308" y="4128431"/>
            <a:ext cx="1948378" cy="85423"/>
          </a:xfrm>
          <a:custGeom>
            <a:avLst/>
            <a:gdLst>
              <a:gd name="connsiteX0" fmla="*/ 0 w 2238375"/>
              <a:gd name="connsiteY0" fmla="*/ 0 h 0"/>
              <a:gd name="connsiteX1" fmla="*/ 2238375 w 2238375"/>
              <a:gd name="connsiteY1" fmla="*/ 0 h 0"/>
            </a:gdLst>
            <a:ahLst/>
            <a:cxnLst>
              <a:cxn ang="0">
                <a:pos x="connsiteX0" y="connsiteY0"/>
              </a:cxn>
              <a:cxn ang="0">
                <a:pos x="connsiteX1" y="connsiteY1"/>
              </a:cxn>
            </a:cxnLst>
            <a:rect l="l" t="t" r="r" b="b"/>
            <a:pathLst>
              <a:path w="2238375">
                <a:moveTo>
                  <a:pt x="0" y="0"/>
                </a:moveTo>
                <a:lnTo>
                  <a:pt x="2238375" y="0"/>
                </a:lnTo>
              </a:path>
            </a:pathLst>
          </a:custGeom>
          <a:noFill/>
          <a:ln w="57150" cap="rnd" cmpd="sng" algn="ctr">
            <a:solidFill>
              <a:srgbClr val="7FBA00"/>
            </a:solidFill>
            <a:prstDash val="sysDot"/>
            <a:headEnd type="triangle" w="med" len="med"/>
            <a:tailEnd type="none" w="med" len="med"/>
          </a:ln>
          <a:effectLst/>
        </p:spPr>
        <p:txBody>
          <a:bodyPr rtlCol="0" anchor="ctr"/>
          <a:lstStyle/>
          <a:p>
            <a:pPr algn="ctr" defTabSz="913859">
              <a:defRPr/>
            </a:pPr>
            <a:endParaRPr lang="en-US" sz="1764" kern="0">
              <a:solidFill>
                <a:srgbClr val="EFEFEF"/>
              </a:solidFill>
              <a:latin typeface="Segoe UI"/>
            </a:endParaRPr>
          </a:p>
        </p:txBody>
      </p:sp>
      <p:grpSp>
        <p:nvGrpSpPr>
          <p:cNvPr id="60" name="Group 59"/>
          <p:cNvGrpSpPr/>
          <p:nvPr/>
        </p:nvGrpSpPr>
        <p:grpSpPr>
          <a:xfrm>
            <a:off x="8869696" y="3862171"/>
            <a:ext cx="426881" cy="488090"/>
            <a:chOff x="3337766" y="1428258"/>
            <a:chExt cx="426992" cy="488217"/>
          </a:xfrm>
          <a:solidFill>
            <a:srgbClr val="00188F"/>
          </a:solidFill>
        </p:grpSpPr>
        <p:sp>
          <p:nvSpPr>
            <p:cNvPr id="61" name="Freeform 99"/>
            <p:cNvSpPr>
              <a:spLocks/>
            </p:cNvSpPr>
            <p:nvPr/>
          </p:nvSpPr>
          <p:spPr bwMode="black">
            <a:xfrm>
              <a:off x="3372248" y="1628835"/>
              <a:ext cx="392510" cy="287640"/>
            </a:xfrm>
            <a:custGeom>
              <a:avLst/>
              <a:gdLst>
                <a:gd name="T0" fmla="*/ 86 w 131"/>
                <a:gd name="T1" fmla="*/ 35 h 96"/>
                <a:gd name="T2" fmla="*/ 48 w 131"/>
                <a:gd name="T3" fmla="*/ 0 h 96"/>
                <a:gd name="T4" fmla="*/ 79 w 131"/>
                <a:gd name="T5" fmla="*/ 0 h 96"/>
                <a:gd name="T6" fmla="*/ 131 w 131"/>
                <a:gd name="T7" fmla="*/ 48 h 96"/>
                <a:gd name="T8" fmla="*/ 79 w 131"/>
                <a:gd name="T9" fmla="*/ 96 h 96"/>
                <a:gd name="T10" fmla="*/ 48 w 131"/>
                <a:gd name="T11" fmla="*/ 96 h 96"/>
                <a:gd name="T12" fmla="*/ 86 w 131"/>
                <a:gd name="T13" fmla="*/ 60 h 96"/>
                <a:gd name="T14" fmla="*/ 0 w 131"/>
                <a:gd name="T15" fmla="*/ 60 h 96"/>
                <a:gd name="T16" fmla="*/ 0 w 131"/>
                <a:gd name="T17" fmla="*/ 35 h 96"/>
                <a:gd name="T18" fmla="*/ 86 w 131"/>
                <a:gd name="T19"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96">
                  <a:moveTo>
                    <a:pt x="86" y="35"/>
                  </a:moveTo>
                  <a:lnTo>
                    <a:pt x="48" y="0"/>
                  </a:lnTo>
                  <a:lnTo>
                    <a:pt x="79" y="0"/>
                  </a:lnTo>
                  <a:lnTo>
                    <a:pt x="131" y="48"/>
                  </a:lnTo>
                  <a:lnTo>
                    <a:pt x="79" y="96"/>
                  </a:lnTo>
                  <a:lnTo>
                    <a:pt x="48" y="96"/>
                  </a:lnTo>
                  <a:lnTo>
                    <a:pt x="86" y="60"/>
                  </a:lnTo>
                  <a:lnTo>
                    <a:pt x="0" y="60"/>
                  </a:lnTo>
                  <a:lnTo>
                    <a:pt x="0" y="35"/>
                  </a:lnTo>
                  <a:lnTo>
                    <a:pt x="86" y="35"/>
                  </a:lnTo>
                  <a:close/>
                </a:path>
              </a:pathLst>
            </a:custGeom>
            <a:grpFill/>
            <a:ln>
              <a:noFill/>
            </a:ln>
            <a:extLst/>
          </p:spPr>
          <p:txBody>
            <a:bodyPr vert="horz" wrap="square" lIns="91416" tIns="45708" rIns="91416" bIns="45708" numCol="1" anchor="t" anchorCtr="0" compatLnSpc="1">
              <a:prstTxWarp prst="textNoShape">
                <a:avLst/>
              </a:prstTxWarp>
            </a:bodyPr>
            <a:lstStyle/>
            <a:p>
              <a:endParaRPr lang="en-US" sz="1899"/>
            </a:p>
          </p:txBody>
        </p:sp>
        <p:sp>
          <p:nvSpPr>
            <p:cNvPr id="63" name="Freeform 99"/>
            <p:cNvSpPr>
              <a:spLocks/>
            </p:cNvSpPr>
            <p:nvPr/>
          </p:nvSpPr>
          <p:spPr bwMode="black">
            <a:xfrm rot="10800000">
              <a:off x="3337766" y="1428258"/>
              <a:ext cx="392510" cy="287640"/>
            </a:xfrm>
            <a:custGeom>
              <a:avLst/>
              <a:gdLst>
                <a:gd name="T0" fmla="*/ 86 w 131"/>
                <a:gd name="T1" fmla="*/ 35 h 96"/>
                <a:gd name="T2" fmla="*/ 48 w 131"/>
                <a:gd name="T3" fmla="*/ 0 h 96"/>
                <a:gd name="T4" fmla="*/ 79 w 131"/>
                <a:gd name="T5" fmla="*/ 0 h 96"/>
                <a:gd name="T6" fmla="*/ 131 w 131"/>
                <a:gd name="T7" fmla="*/ 48 h 96"/>
                <a:gd name="T8" fmla="*/ 79 w 131"/>
                <a:gd name="T9" fmla="*/ 96 h 96"/>
                <a:gd name="T10" fmla="*/ 48 w 131"/>
                <a:gd name="T11" fmla="*/ 96 h 96"/>
                <a:gd name="T12" fmla="*/ 86 w 131"/>
                <a:gd name="T13" fmla="*/ 60 h 96"/>
                <a:gd name="T14" fmla="*/ 0 w 131"/>
                <a:gd name="T15" fmla="*/ 60 h 96"/>
                <a:gd name="T16" fmla="*/ 0 w 131"/>
                <a:gd name="T17" fmla="*/ 35 h 96"/>
                <a:gd name="T18" fmla="*/ 86 w 131"/>
                <a:gd name="T19"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96">
                  <a:moveTo>
                    <a:pt x="86" y="35"/>
                  </a:moveTo>
                  <a:lnTo>
                    <a:pt x="48" y="0"/>
                  </a:lnTo>
                  <a:lnTo>
                    <a:pt x="79" y="0"/>
                  </a:lnTo>
                  <a:lnTo>
                    <a:pt x="131" y="48"/>
                  </a:lnTo>
                  <a:lnTo>
                    <a:pt x="79" y="96"/>
                  </a:lnTo>
                  <a:lnTo>
                    <a:pt x="48" y="96"/>
                  </a:lnTo>
                  <a:lnTo>
                    <a:pt x="86" y="60"/>
                  </a:lnTo>
                  <a:lnTo>
                    <a:pt x="0" y="60"/>
                  </a:lnTo>
                  <a:lnTo>
                    <a:pt x="0" y="35"/>
                  </a:lnTo>
                  <a:lnTo>
                    <a:pt x="86" y="35"/>
                  </a:lnTo>
                  <a:close/>
                </a:path>
              </a:pathLst>
            </a:custGeom>
            <a:grpFill/>
            <a:ln>
              <a:noFill/>
            </a:ln>
            <a:extLst/>
          </p:spPr>
          <p:txBody>
            <a:bodyPr vert="horz" wrap="square" lIns="91416" tIns="45708" rIns="91416" bIns="45708" numCol="1" anchor="t" anchorCtr="0" compatLnSpc="1">
              <a:prstTxWarp prst="textNoShape">
                <a:avLst/>
              </a:prstTxWarp>
            </a:bodyPr>
            <a:lstStyle/>
            <a:p>
              <a:endParaRPr lang="en-US" sz="1899"/>
            </a:p>
          </p:txBody>
        </p:sp>
      </p:grpSp>
      <p:sp>
        <p:nvSpPr>
          <p:cNvPr id="65" name="Rectangle 64"/>
          <p:cNvSpPr/>
          <p:nvPr/>
        </p:nvSpPr>
        <p:spPr bwMode="auto">
          <a:xfrm>
            <a:off x="8489834" y="2096168"/>
            <a:ext cx="3471661" cy="3722844"/>
          </a:xfrm>
          <a:prstGeom prst="rect">
            <a:avLst/>
          </a:prstGeom>
          <a:noFill/>
          <a:ln w="19050" cap="flat" cmpd="sng" algn="ctr">
            <a:solidFill>
              <a:srgbClr val="646464"/>
            </a:solidFill>
            <a:prstDash val="dash"/>
            <a:headEnd type="none" w="med" len="med"/>
            <a:tailEnd type="none" w="med" len="med"/>
          </a:ln>
          <a:effectLst/>
        </p:spPr>
        <p:txBody>
          <a:bodyPr rot="0" spcFirstLastPara="0" vertOverflow="overflow" horzOverflow="overflow" vert="horz" wrap="square" lIns="182832" tIns="146266" rIns="182832" bIns="146266" numCol="1" spcCol="0" rtlCol="0" fromWordArt="0" anchor="t" anchorCtr="0" forceAA="0" compatLnSpc="1">
            <a:prstTxWarp prst="textNoShape">
              <a:avLst/>
            </a:prstTxWarp>
            <a:noAutofit/>
          </a:bodyPr>
          <a:lstStyle/>
          <a:p>
            <a:pPr algn="ctr" defTabSz="913825" fontAlgn="base">
              <a:lnSpc>
                <a:spcPct val="90000"/>
              </a:lnSpc>
              <a:spcBef>
                <a:spcPct val="0"/>
              </a:spcBef>
              <a:spcAft>
                <a:spcPct val="0"/>
              </a:spcAft>
              <a:defRPr/>
            </a:pPr>
            <a:endParaRPr lang="en-US" sz="1999" kern="0" spc="-50" dirty="0">
              <a:gradFill>
                <a:gsLst>
                  <a:gs pos="1250">
                    <a:srgbClr val="EFEFEF"/>
                  </a:gs>
                  <a:gs pos="10417">
                    <a:srgbClr val="EFEFEF"/>
                  </a:gs>
                </a:gsLst>
                <a:lin ang="5400000" scaled="0"/>
              </a:gradFill>
              <a:latin typeface="Segoe UI"/>
            </a:endParaRPr>
          </a:p>
        </p:txBody>
      </p:sp>
      <p:sp>
        <p:nvSpPr>
          <p:cNvPr id="66" name="TextBox 65"/>
          <p:cNvSpPr txBox="1"/>
          <p:nvPr/>
        </p:nvSpPr>
        <p:spPr>
          <a:xfrm>
            <a:off x="8532772" y="1765690"/>
            <a:ext cx="3428722" cy="276871"/>
          </a:xfrm>
          <a:prstGeom prst="rect">
            <a:avLst/>
          </a:prstGeom>
          <a:noFill/>
        </p:spPr>
        <p:txBody>
          <a:bodyPr wrap="square" lIns="0" tIns="0" rIns="0" bIns="0" rtlCol="0">
            <a:spAutoFit/>
          </a:bodyPr>
          <a:lstStyle/>
          <a:p>
            <a:pPr algn="ctr" defTabSz="913951">
              <a:lnSpc>
                <a:spcPct val="90000"/>
              </a:lnSpc>
              <a:spcBef>
                <a:spcPct val="20000"/>
              </a:spcBef>
              <a:buSzPct val="80000"/>
            </a:pPr>
            <a:r>
              <a:rPr lang="en-US" sz="1999" dirty="0">
                <a:solidFill>
                  <a:srgbClr val="646464">
                    <a:alpha val="99000"/>
                  </a:srgbClr>
                </a:solidFill>
              </a:rPr>
              <a:t>SaaS App Access </a:t>
            </a:r>
            <a:r>
              <a:rPr lang="en-US" sz="1999" dirty="0" err="1">
                <a:solidFill>
                  <a:srgbClr val="646464">
                    <a:alpha val="99000"/>
                  </a:srgbClr>
                </a:solidFill>
              </a:rPr>
              <a:t>Mgmt</a:t>
            </a:r>
            <a:endParaRPr lang="en-US" sz="1999" dirty="0">
              <a:solidFill>
                <a:srgbClr val="646464">
                  <a:alpha val="99000"/>
                </a:srgbClr>
              </a:solidFill>
            </a:endParaRPr>
          </a:p>
        </p:txBody>
      </p:sp>
      <p:sp>
        <p:nvSpPr>
          <p:cNvPr id="67" name="TextBox 66"/>
          <p:cNvSpPr txBox="1"/>
          <p:nvPr/>
        </p:nvSpPr>
        <p:spPr>
          <a:xfrm>
            <a:off x="4295836" y="5457983"/>
            <a:ext cx="1189510" cy="193899"/>
          </a:xfrm>
          <a:prstGeom prst="rect">
            <a:avLst/>
          </a:prstGeom>
          <a:noFill/>
        </p:spPr>
        <p:txBody>
          <a:bodyPr wrap="square" lIns="0" tIns="0" rIns="0" bIns="0" rtlCol="0">
            <a:spAutoFit/>
          </a:bodyPr>
          <a:lstStyle/>
          <a:p>
            <a:pPr algn="ctr" defTabSz="913951">
              <a:lnSpc>
                <a:spcPct val="90000"/>
              </a:lnSpc>
              <a:spcBef>
                <a:spcPct val="20000"/>
              </a:spcBef>
              <a:buSzPct val="80000"/>
            </a:pPr>
            <a:r>
              <a:rPr lang="en-US" sz="1400" b="1" dirty="0" smtClean="0">
                <a:solidFill>
                  <a:srgbClr val="646464"/>
                </a:solidFill>
              </a:rPr>
              <a:t>ADFS</a:t>
            </a:r>
          </a:p>
        </p:txBody>
      </p:sp>
    </p:spTree>
    <p:extLst>
      <p:ext uri="{BB962C8B-B14F-4D97-AF65-F5344CB8AC3E}">
        <p14:creationId xmlns:p14="http://schemas.microsoft.com/office/powerpoint/2010/main" val="413211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Provisioning Scenarios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“Classic” Identity Management</a:t>
            </a:r>
          </a:p>
          <a:p>
            <a:pPr lvl="1"/>
            <a:r>
              <a:rPr lang="en-US" dirty="0" smtClean="0"/>
              <a:t>Employee and contractor onboard and </a:t>
            </a:r>
            <a:r>
              <a:rPr lang="en-US" dirty="0" err="1" smtClean="0"/>
              <a:t>offboard</a:t>
            </a:r>
            <a:r>
              <a:rPr lang="en-US" dirty="0" smtClean="0"/>
              <a:t> and lifecycle changes</a:t>
            </a:r>
          </a:p>
          <a:p>
            <a:pPr lvl="1"/>
            <a:r>
              <a:rPr lang="en-US" dirty="0" smtClean="0"/>
              <a:t>Typically tied to HR source as a system-of-record authority</a:t>
            </a:r>
          </a:p>
          <a:p>
            <a:pPr lvl="1"/>
            <a:r>
              <a:rPr lang="en-US" dirty="0" smtClean="0"/>
              <a:t>Span of control includes on-premises applications</a:t>
            </a:r>
          </a:p>
          <a:p>
            <a:pPr marL="457200" lvl="1" indent="0">
              <a:buNone/>
            </a:pPr>
            <a:r>
              <a:rPr lang="en-US" dirty="0" smtClean="0"/>
              <a:t>-&gt; FIM2010</a:t>
            </a:r>
          </a:p>
          <a:p>
            <a:pPr marL="514350" indent="-514350">
              <a:buFont typeface="+mj-lt"/>
              <a:buAutoNum type="arabicPeriod"/>
            </a:pPr>
            <a:r>
              <a:rPr lang="en-US" dirty="0" smtClean="0"/>
              <a:t>Identity Bridge</a:t>
            </a:r>
          </a:p>
          <a:p>
            <a:pPr lvl="1"/>
            <a:r>
              <a:rPr lang="en-US" dirty="0" smtClean="0"/>
              <a:t>Provide identities from on-premises to a cloud directory for use by SaaS and cloud-hosted applications</a:t>
            </a:r>
          </a:p>
          <a:p>
            <a:pPr marL="457200" lvl="1" indent="0">
              <a:buNone/>
            </a:pPr>
            <a:r>
              <a:rPr lang="en-US" dirty="0" smtClean="0"/>
              <a:t>-&gt; </a:t>
            </a:r>
            <a:r>
              <a:rPr lang="en-US" dirty="0" err="1" smtClean="0"/>
              <a:t>AADSync</a:t>
            </a:r>
            <a:r>
              <a:rPr lang="en-US" dirty="0" smtClean="0"/>
              <a:t>/</a:t>
            </a:r>
            <a:r>
              <a:rPr lang="en-US" dirty="0" err="1" smtClean="0"/>
              <a:t>DirSync</a:t>
            </a:r>
            <a:endParaRPr lang="en-US" dirty="0" smtClean="0"/>
          </a:p>
          <a:p>
            <a:pPr marL="514350" indent="-514350">
              <a:buFont typeface="+mj-lt"/>
              <a:buAutoNum type="arabicPeriod"/>
            </a:pPr>
            <a:r>
              <a:rPr lang="en-US" dirty="0" smtClean="0"/>
              <a:t>SaaS Application Access Management</a:t>
            </a:r>
          </a:p>
          <a:p>
            <a:pPr lvl="1"/>
            <a:r>
              <a:rPr lang="en-US" dirty="0" smtClean="0"/>
              <a:t>Ensure SaaS applications have the identities they need for authorized users</a:t>
            </a:r>
          </a:p>
          <a:p>
            <a:pPr marL="457200" lvl="1" indent="0">
              <a:buNone/>
            </a:pPr>
            <a:r>
              <a:rPr lang="en-US" dirty="0" smtClean="0"/>
              <a:t>-&gt; Cloud Sync Fabric (CSF)</a:t>
            </a:r>
          </a:p>
          <a:p>
            <a:endParaRPr lang="en-US" dirty="0"/>
          </a:p>
        </p:txBody>
      </p:sp>
    </p:spTree>
    <p:extLst>
      <p:ext uri="{BB962C8B-B14F-4D97-AF65-F5344CB8AC3E}">
        <p14:creationId xmlns:p14="http://schemas.microsoft.com/office/powerpoint/2010/main" val="2208426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goals with </a:t>
            </a:r>
            <a:r>
              <a:rPr lang="en-US" dirty="0" err="1" smtClean="0"/>
              <a:t>AADSync</a:t>
            </a:r>
            <a:r>
              <a:rPr lang="en-US" dirty="0" smtClean="0"/>
              <a:t>?</a:t>
            </a:r>
            <a:endParaRPr lang="en-US" dirty="0"/>
          </a:p>
        </p:txBody>
      </p:sp>
      <p:sp>
        <p:nvSpPr>
          <p:cNvPr id="3" name="Content Placeholder 2"/>
          <p:cNvSpPr>
            <a:spLocks noGrp="1"/>
          </p:cNvSpPr>
          <p:nvPr>
            <p:ph idx="1"/>
          </p:nvPr>
        </p:nvSpPr>
        <p:spPr/>
        <p:txBody>
          <a:bodyPr/>
          <a:lstStyle/>
          <a:p>
            <a:r>
              <a:rPr lang="en-US" dirty="0" smtClean="0"/>
              <a:t>Make the Hybrid Enterprise a lot easier to actualize</a:t>
            </a:r>
          </a:p>
          <a:p>
            <a:r>
              <a:rPr lang="en-US" dirty="0" smtClean="0"/>
              <a:t>Make multi-forest and non-AD onboarding quick and predictive</a:t>
            </a:r>
          </a:p>
          <a:p>
            <a:r>
              <a:rPr lang="en-US" dirty="0" smtClean="0"/>
              <a:t>Support AAD Premium features in a Hybrid Enterprise</a:t>
            </a:r>
          </a:p>
          <a:p>
            <a:r>
              <a:rPr lang="en-US" dirty="0" smtClean="0"/>
              <a:t>Allow step-up from </a:t>
            </a:r>
            <a:r>
              <a:rPr lang="en-US" dirty="0" err="1" smtClean="0"/>
              <a:t>DirSync</a:t>
            </a:r>
            <a:r>
              <a:rPr lang="en-US" dirty="0" smtClean="0"/>
              <a:t> for more advanced configurations</a:t>
            </a:r>
          </a:p>
          <a:p>
            <a:endParaRPr lang="en-US" dirty="0" smtClean="0"/>
          </a:p>
        </p:txBody>
      </p:sp>
    </p:spTree>
    <p:extLst>
      <p:ext uri="{BB962C8B-B14F-4D97-AF65-F5344CB8AC3E}">
        <p14:creationId xmlns:p14="http://schemas.microsoft.com/office/powerpoint/2010/main" val="2615087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Right UI for right persona</a:t>
            </a:r>
          </a:p>
          <a:p>
            <a:pPr lvl="1"/>
            <a:r>
              <a:rPr lang="en-US" dirty="0" smtClean="0"/>
              <a:t>New wizard UI to configure common scenarios (80%).</a:t>
            </a:r>
          </a:p>
          <a:p>
            <a:pPr lvl="1"/>
            <a:r>
              <a:rPr lang="en-US" dirty="0" smtClean="0"/>
              <a:t>Only use the advanced UI when needed (20%)</a:t>
            </a:r>
          </a:p>
          <a:p>
            <a:r>
              <a:rPr lang="en-US" dirty="0" smtClean="0"/>
              <a:t>Use declarative provisioning</a:t>
            </a:r>
          </a:p>
          <a:p>
            <a:pPr lvl="1"/>
            <a:r>
              <a:rPr lang="en-US" dirty="0" smtClean="0"/>
              <a:t>Should be easier to understand and make changes for a non-expert.</a:t>
            </a:r>
          </a:p>
          <a:p>
            <a:pPr lvl="1"/>
            <a:r>
              <a:rPr lang="en-US" dirty="0" smtClean="0"/>
              <a:t>Configuration model which by its nature is modularized – configuration intent is more obvious.</a:t>
            </a:r>
          </a:p>
          <a:p>
            <a:pPr lvl="1"/>
            <a:r>
              <a:rPr lang="en-US" dirty="0" smtClean="0"/>
              <a:t>Allows adding an additional Connector without affecting other configuration in the system.</a:t>
            </a:r>
          </a:p>
          <a:p>
            <a:pPr lvl="1"/>
            <a:r>
              <a:rPr lang="en-US" dirty="0" smtClean="0"/>
              <a:t>No need for Visual Studio and compiled code.</a:t>
            </a:r>
          </a:p>
          <a:p>
            <a:pPr lvl="1"/>
            <a:r>
              <a:rPr lang="en-US" dirty="0" smtClean="0"/>
              <a:t>Do not require FIM Service/Portal for configuration.</a:t>
            </a:r>
          </a:p>
          <a:p>
            <a:r>
              <a:rPr lang="en-US" dirty="0" smtClean="0"/>
              <a:t>Provide templates for common configuration</a:t>
            </a:r>
          </a:p>
          <a:p>
            <a:pPr lvl="1"/>
            <a:r>
              <a:rPr lang="en-US" dirty="0" smtClean="0"/>
              <a:t>Ship pre-defined sync rules with attribute flows.</a:t>
            </a:r>
          </a:p>
          <a:p>
            <a:endParaRPr lang="en-US" dirty="0"/>
          </a:p>
        </p:txBody>
      </p:sp>
    </p:spTree>
    <p:extLst>
      <p:ext uri="{BB962C8B-B14F-4D97-AF65-F5344CB8AC3E}">
        <p14:creationId xmlns:p14="http://schemas.microsoft.com/office/powerpoint/2010/main" val="1321492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Step-up approach</a:t>
            </a:r>
            <a:endParaRPr lang="en-US" dirty="0"/>
          </a:p>
        </p:txBody>
      </p:sp>
      <p:sp>
        <p:nvSpPr>
          <p:cNvPr id="4" name="Rectangle 3"/>
          <p:cNvSpPr/>
          <p:nvPr/>
        </p:nvSpPr>
        <p:spPr>
          <a:xfrm>
            <a:off x="1635367" y="1922593"/>
            <a:ext cx="2633785" cy="648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DirSync</a:t>
            </a:r>
            <a:endParaRPr lang="en-US" dirty="0"/>
          </a:p>
        </p:txBody>
      </p:sp>
      <p:sp>
        <p:nvSpPr>
          <p:cNvPr id="5" name="Rectangle 4"/>
          <p:cNvSpPr/>
          <p:nvPr/>
        </p:nvSpPr>
        <p:spPr>
          <a:xfrm>
            <a:off x="4710721" y="1922593"/>
            <a:ext cx="2633785" cy="648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AAD Sync</a:t>
            </a:r>
          </a:p>
          <a:p>
            <a:pPr algn="ctr"/>
            <a:r>
              <a:rPr lang="en-US" dirty="0" smtClean="0"/>
              <a:t>Using Wizard Only</a:t>
            </a:r>
            <a:endParaRPr lang="en-US" dirty="0"/>
          </a:p>
        </p:txBody>
      </p:sp>
      <p:sp>
        <p:nvSpPr>
          <p:cNvPr id="6" name="Rectangle 5"/>
          <p:cNvSpPr/>
          <p:nvPr/>
        </p:nvSpPr>
        <p:spPr>
          <a:xfrm>
            <a:off x="7786075" y="1922593"/>
            <a:ext cx="2633785" cy="648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AAD Sync</a:t>
            </a:r>
          </a:p>
          <a:p>
            <a:pPr algn="ctr"/>
            <a:r>
              <a:rPr lang="en-US" dirty="0" smtClean="0"/>
              <a:t>Advanced </a:t>
            </a:r>
            <a:r>
              <a:rPr lang="en-US" dirty="0" err="1" smtClean="0"/>
              <a:t>config</a:t>
            </a:r>
            <a:endParaRPr lang="en-US" dirty="0"/>
          </a:p>
        </p:txBody>
      </p:sp>
      <p:sp>
        <p:nvSpPr>
          <p:cNvPr id="13" name="Content Placeholder 2"/>
          <p:cNvSpPr txBox="1">
            <a:spLocks/>
          </p:cNvSpPr>
          <p:nvPr/>
        </p:nvSpPr>
        <p:spPr>
          <a:xfrm>
            <a:off x="838200" y="4087446"/>
            <a:ext cx="10515600" cy="22586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80% of MF customers should only require the wizard for their </a:t>
            </a:r>
            <a:r>
              <a:rPr lang="en-US" dirty="0" err="1" smtClean="0"/>
              <a:t>config</a:t>
            </a:r>
            <a:endParaRPr lang="en-US" dirty="0" smtClean="0"/>
          </a:p>
          <a:p>
            <a:r>
              <a:rPr lang="en-US" dirty="0" smtClean="0"/>
              <a:t>For advanced customers, start with the wizard and step-up to make changes to the defaults</a:t>
            </a:r>
          </a:p>
        </p:txBody>
      </p:sp>
      <p:cxnSp>
        <p:nvCxnSpPr>
          <p:cNvPr id="14" name="Straight Arrow Connector 13"/>
          <p:cNvCxnSpPr/>
          <p:nvPr/>
        </p:nvCxnSpPr>
        <p:spPr>
          <a:xfrm>
            <a:off x="1635367" y="2883877"/>
            <a:ext cx="8784493" cy="23446"/>
          </a:xfrm>
          <a:prstGeom prst="straightConnector1">
            <a:avLst/>
          </a:prstGeom>
          <a:ln w="38100">
            <a:headEnd w="lg" len="med"/>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339385" y="2912153"/>
            <a:ext cx="1004314" cy="307777"/>
          </a:xfrm>
          <a:prstGeom prst="rect">
            <a:avLst/>
          </a:prstGeom>
          <a:noFill/>
        </p:spPr>
        <p:txBody>
          <a:bodyPr wrap="none" rtlCol="0">
            <a:spAutoFit/>
          </a:bodyPr>
          <a:lstStyle/>
          <a:p>
            <a:r>
              <a:rPr lang="en-US" sz="1400" dirty="0" smtClean="0"/>
              <a:t>Complexity</a:t>
            </a:r>
            <a:endParaRPr lang="en-US" sz="1400" dirty="0"/>
          </a:p>
        </p:txBody>
      </p:sp>
    </p:spTree>
    <p:extLst>
      <p:ext uri="{BB962C8B-B14F-4D97-AF65-F5344CB8AC3E}">
        <p14:creationId xmlns:p14="http://schemas.microsoft.com/office/powerpoint/2010/main" val="1954877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
        <p:nvSpPr>
          <p:cNvPr id="5" name="Text Placeholder 4"/>
          <p:cNvSpPr>
            <a:spLocks noGrp="1"/>
          </p:cNvSpPr>
          <p:nvPr>
            <p:ph type="body" idx="1"/>
          </p:nvPr>
        </p:nvSpPr>
        <p:spPr/>
        <p:txBody>
          <a:bodyPr/>
          <a:lstStyle/>
          <a:p>
            <a:r>
              <a:rPr lang="en-US" dirty="0" smtClean="0"/>
              <a:t>Install and configure </a:t>
            </a:r>
            <a:r>
              <a:rPr lang="en-US" dirty="0" err="1" smtClean="0"/>
              <a:t>AADSync</a:t>
            </a:r>
            <a:endParaRPr lang="en-US" dirty="0"/>
          </a:p>
        </p:txBody>
      </p:sp>
    </p:spTree>
    <p:extLst>
      <p:ext uri="{BB962C8B-B14F-4D97-AF65-F5344CB8AC3E}">
        <p14:creationId xmlns:p14="http://schemas.microsoft.com/office/powerpoint/2010/main" val="1725917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TotalTime>
  <Words>1269</Words>
  <Application>Microsoft Office PowerPoint</Application>
  <PresentationFormat>Widescreen</PresentationFormat>
  <Paragraphs>212</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Segoe UI</vt:lpstr>
      <vt:lpstr>Segoe UI Light</vt:lpstr>
      <vt:lpstr>Office Theme</vt:lpstr>
      <vt:lpstr>Microsoft Azure  Active Directory Sync Services</vt:lpstr>
      <vt:lpstr>Summary: What was “announced” on April 14?</vt:lpstr>
      <vt:lpstr>Agenda</vt:lpstr>
      <vt:lpstr>The Hybrid Enterprise – Synchronization landscape</vt:lpstr>
      <vt:lpstr>Provisioning Scenarios</vt:lpstr>
      <vt:lpstr>What are the goals with AADSync?</vt:lpstr>
      <vt:lpstr>Our approach</vt:lpstr>
      <vt:lpstr>Step-up approach</vt:lpstr>
      <vt:lpstr>Demo</vt:lpstr>
      <vt:lpstr>Declarative Provisioning</vt:lpstr>
      <vt:lpstr>Attribute flow expression language</vt:lpstr>
      <vt:lpstr>Attribute flow – Operators</vt:lpstr>
      <vt:lpstr>Attribute flow – Functions</vt:lpstr>
      <vt:lpstr>More about the preview</vt:lpstr>
      <vt:lpstr>Call to action for the preview</vt:lpstr>
      <vt:lpstr>AADSync vs FIM</vt:lpstr>
      <vt:lpstr>AADSync vs FIM</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Azure  Active Directory Sync Services</dc:title>
  <dc:creator>Andreas Kjellman</dc:creator>
  <cp:lastModifiedBy>Andreas Kjellman</cp:lastModifiedBy>
  <cp:revision>37</cp:revision>
  <dcterms:created xsi:type="dcterms:W3CDTF">2014-04-01T16:31:14Z</dcterms:created>
  <dcterms:modified xsi:type="dcterms:W3CDTF">2014-04-16T15:23:57Z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mpact">
    <vt:lpwstr>3000</vt:lpwstr>
  </property>
</Properties>
</file>