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1" r:id="rId7"/>
    <p:sldMasterId id="2147484449" r:id="rId8"/>
    <p:sldMasterId id="2147484462" r:id="rId9"/>
    <p:sldMasterId id="2147484476" r:id="rId10"/>
    <p:sldMasterId id="2147484490" r:id="rId11"/>
  </p:sldMasterIdLst>
  <p:notesMasterIdLst>
    <p:notesMasterId r:id="rId29"/>
  </p:notesMasterIdLst>
  <p:handoutMasterIdLst>
    <p:handoutMasterId r:id="rId30"/>
  </p:handoutMasterIdLst>
  <p:sldIdLst>
    <p:sldId id="258" r:id="rId12"/>
    <p:sldId id="259" r:id="rId13"/>
    <p:sldId id="260" r:id="rId14"/>
    <p:sldId id="261" r:id="rId15"/>
    <p:sldId id="262" r:id="rId16"/>
    <p:sldId id="263" r:id="rId17"/>
    <p:sldId id="264" r:id="rId18"/>
    <p:sldId id="265" r:id="rId19"/>
    <p:sldId id="276" r:id="rId20"/>
    <p:sldId id="291" r:id="rId21"/>
    <p:sldId id="292" r:id="rId22"/>
    <p:sldId id="293" r:id="rId23"/>
    <p:sldId id="294" r:id="rId24"/>
    <p:sldId id="296" r:id="rId25"/>
    <p:sldId id="297" r:id="rId26"/>
    <p:sldId id="288" r:id="rId27"/>
    <p:sldId id="290" r:id="rId2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0135" autoAdjust="0"/>
  </p:normalViewPr>
  <p:slideViewPr>
    <p:cSldViewPr>
      <p:cViewPr varScale="1">
        <p:scale>
          <a:sx n="73" d="100"/>
          <a:sy n="73" d="100"/>
        </p:scale>
        <p:origin x="396" y="6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B6093-4CBC-432E-A463-F7063C4D6F2F}" type="doc">
      <dgm:prSet loTypeId="urn:microsoft.com/office/officeart/2005/8/layout/equation2" loCatId="process" qsTypeId="urn:microsoft.com/office/officeart/2005/8/quickstyle/3d9" qsCatId="3D" csTypeId="urn:microsoft.com/office/officeart/2005/8/colors/accent1_5" csCatId="accent1" phldr="1"/>
      <dgm:spPr/>
    </dgm:pt>
    <dgm:pt modelId="{1B5C2A1D-91EE-450E-9715-D8B32C72E3CE}">
      <dgm:prSet phldrT="[Text]"/>
      <dgm:spPr/>
      <dgm:t>
        <a:bodyPr/>
        <a:lstStyle/>
        <a:p>
          <a:r>
            <a:rPr lang="en-US" dirty="0" smtClean="0"/>
            <a:t>What We know</a:t>
          </a:r>
          <a:endParaRPr lang="en-US" dirty="0"/>
        </a:p>
      </dgm:t>
    </dgm:pt>
    <dgm:pt modelId="{1574FD90-C731-48CB-AB01-F7DE65F01DF6}" type="parTrans" cxnId="{BDD0D58C-5265-481A-8ADD-290542E3580C}">
      <dgm:prSet/>
      <dgm:spPr/>
      <dgm:t>
        <a:bodyPr/>
        <a:lstStyle/>
        <a:p>
          <a:endParaRPr lang="en-US"/>
        </a:p>
      </dgm:t>
    </dgm:pt>
    <dgm:pt modelId="{0A78A4D1-1F4A-4A74-AC84-749E0BAE6BDF}" type="sibTrans" cxnId="{BDD0D58C-5265-481A-8ADD-290542E3580C}">
      <dgm:prSet/>
      <dgm:spPr/>
      <dgm:t>
        <a:bodyPr/>
        <a:lstStyle/>
        <a:p>
          <a:endParaRPr lang="en-US"/>
        </a:p>
      </dgm:t>
    </dgm:pt>
    <dgm:pt modelId="{8587ADDD-A8C4-48D7-89BB-C7935B362C07}">
      <dgm:prSet phldrT="[Text]"/>
      <dgm:spPr/>
      <dgm:t>
        <a:bodyPr/>
        <a:lstStyle/>
        <a:p>
          <a:r>
            <a:rPr lang="en-US" dirty="0" smtClean="0"/>
            <a:t>What we have</a:t>
          </a:r>
          <a:endParaRPr lang="en-US" dirty="0"/>
        </a:p>
      </dgm:t>
    </dgm:pt>
    <dgm:pt modelId="{893DCB73-F316-4CCC-9C55-7AD59A6E8055}" type="parTrans" cxnId="{BCCEB286-1008-447F-9590-C7024B1D7BAF}">
      <dgm:prSet/>
      <dgm:spPr/>
      <dgm:t>
        <a:bodyPr/>
        <a:lstStyle/>
        <a:p>
          <a:endParaRPr lang="en-US"/>
        </a:p>
      </dgm:t>
    </dgm:pt>
    <dgm:pt modelId="{BCCB3E13-260D-453D-8D6A-B98AFE6E35A2}" type="sibTrans" cxnId="{BCCEB286-1008-447F-9590-C7024B1D7BAF}">
      <dgm:prSet/>
      <dgm:spPr/>
      <dgm:t>
        <a:bodyPr/>
        <a:lstStyle/>
        <a:p>
          <a:endParaRPr lang="en-US"/>
        </a:p>
      </dgm:t>
    </dgm:pt>
    <dgm:pt modelId="{D4072EB0-5919-4D52-AE89-EE3213BE4A22}">
      <dgm:prSet phldrT="[Text]"/>
      <dgm:spPr/>
      <dgm:t>
        <a:bodyPr/>
        <a:lstStyle/>
        <a:p>
          <a:r>
            <a:rPr lang="en-US" dirty="0" smtClean="0"/>
            <a:t>2 Factor Authentication</a:t>
          </a:r>
          <a:endParaRPr lang="en-US" dirty="0"/>
        </a:p>
      </dgm:t>
    </dgm:pt>
    <dgm:pt modelId="{E1C2AF25-232F-4656-BD31-B374581522F0}" type="parTrans" cxnId="{88945256-974D-465F-862B-0613D006F530}">
      <dgm:prSet/>
      <dgm:spPr/>
      <dgm:t>
        <a:bodyPr/>
        <a:lstStyle/>
        <a:p>
          <a:endParaRPr lang="en-US"/>
        </a:p>
      </dgm:t>
    </dgm:pt>
    <dgm:pt modelId="{9532D03D-5871-4D97-BF31-895DB2F75985}" type="sibTrans" cxnId="{88945256-974D-465F-862B-0613D006F530}">
      <dgm:prSet/>
      <dgm:spPr/>
      <dgm:t>
        <a:bodyPr/>
        <a:lstStyle/>
        <a:p>
          <a:endParaRPr lang="en-US"/>
        </a:p>
      </dgm:t>
    </dgm:pt>
    <dgm:pt modelId="{AC19A198-9499-47F0-BF25-87567431300B}" type="pres">
      <dgm:prSet presAssocID="{B40B6093-4CBC-432E-A463-F7063C4D6F2F}" presName="Name0" presStyleCnt="0">
        <dgm:presLayoutVars>
          <dgm:dir/>
          <dgm:resizeHandles val="exact"/>
        </dgm:presLayoutVars>
      </dgm:prSet>
      <dgm:spPr/>
    </dgm:pt>
    <dgm:pt modelId="{CE1FA84A-70BE-4396-8142-F3AAD3F844DF}" type="pres">
      <dgm:prSet presAssocID="{B40B6093-4CBC-432E-A463-F7063C4D6F2F}" presName="vNodes" presStyleCnt="0"/>
      <dgm:spPr/>
    </dgm:pt>
    <dgm:pt modelId="{EECEC98E-F185-4973-92EC-22C95F20C80A}" type="pres">
      <dgm:prSet presAssocID="{1B5C2A1D-91EE-450E-9715-D8B32C72E3CE}" presName="node" presStyleLbl="node1" presStyleIdx="0" presStyleCnt="3">
        <dgm:presLayoutVars>
          <dgm:bulletEnabled val="1"/>
        </dgm:presLayoutVars>
      </dgm:prSet>
      <dgm:spPr/>
      <dgm:t>
        <a:bodyPr/>
        <a:lstStyle/>
        <a:p>
          <a:endParaRPr lang="en-US"/>
        </a:p>
      </dgm:t>
    </dgm:pt>
    <dgm:pt modelId="{790CC5FB-5EDA-42FB-99C7-2FDF5C1320FC}" type="pres">
      <dgm:prSet presAssocID="{0A78A4D1-1F4A-4A74-AC84-749E0BAE6BDF}" presName="spacerT" presStyleCnt="0"/>
      <dgm:spPr/>
    </dgm:pt>
    <dgm:pt modelId="{56573EE3-ECCD-494E-BA46-34F043B4CC05}" type="pres">
      <dgm:prSet presAssocID="{0A78A4D1-1F4A-4A74-AC84-749E0BAE6BDF}" presName="sibTrans" presStyleLbl="sibTrans2D1" presStyleIdx="0" presStyleCnt="2"/>
      <dgm:spPr/>
      <dgm:t>
        <a:bodyPr/>
        <a:lstStyle/>
        <a:p>
          <a:endParaRPr lang="en-US"/>
        </a:p>
      </dgm:t>
    </dgm:pt>
    <dgm:pt modelId="{868AC65B-77E2-458A-8386-E225EC54E39D}" type="pres">
      <dgm:prSet presAssocID="{0A78A4D1-1F4A-4A74-AC84-749E0BAE6BDF}" presName="spacerB" presStyleCnt="0"/>
      <dgm:spPr/>
    </dgm:pt>
    <dgm:pt modelId="{54D33AFC-20E0-439D-B37E-95D67E2B2834}" type="pres">
      <dgm:prSet presAssocID="{8587ADDD-A8C4-48D7-89BB-C7935B362C07}" presName="node" presStyleLbl="node1" presStyleIdx="1" presStyleCnt="3">
        <dgm:presLayoutVars>
          <dgm:bulletEnabled val="1"/>
        </dgm:presLayoutVars>
      </dgm:prSet>
      <dgm:spPr/>
      <dgm:t>
        <a:bodyPr/>
        <a:lstStyle/>
        <a:p>
          <a:endParaRPr lang="en-US"/>
        </a:p>
      </dgm:t>
    </dgm:pt>
    <dgm:pt modelId="{375EC7AC-FBC2-4034-B5A2-1201AE5C3E41}" type="pres">
      <dgm:prSet presAssocID="{B40B6093-4CBC-432E-A463-F7063C4D6F2F}" presName="sibTransLast" presStyleLbl="sibTrans2D1" presStyleIdx="1" presStyleCnt="2"/>
      <dgm:spPr/>
      <dgm:t>
        <a:bodyPr/>
        <a:lstStyle/>
        <a:p>
          <a:endParaRPr lang="en-US"/>
        </a:p>
      </dgm:t>
    </dgm:pt>
    <dgm:pt modelId="{49D83BB9-D08F-4EE9-959C-3D12FEF431A8}" type="pres">
      <dgm:prSet presAssocID="{B40B6093-4CBC-432E-A463-F7063C4D6F2F}" presName="connectorText" presStyleLbl="sibTrans2D1" presStyleIdx="1" presStyleCnt="2"/>
      <dgm:spPr/>
      <dgm:t>
        <a:bodyPr/>
        <a:lstStyle/>
        <a:p>
          <a:endParaRPr lang="en-US"/>
        </a:p>
      </dgm:t>
    </dgm:pt>
    <dgm:pt modelId="{55491F49-CFE5-450D-B71C-B01271105F20}" type="pres">
      <dgm:prSet presAssocID="{B40B6093-4CBC-432E-A463-F7063C4D6F2F}" presName="lastNode" presStyleLbl="node1" presStyleIdx="2" presStyleCnt="3">
        <dgm:presLayoutVars>
          <dgm:bulletEnabled val="1"/>
        </dgm:presLayoutVars>
      </dgm:prSet>
      <dgm:spPr/>
      <dgm:t>
        <a:bodyPr/>
        <a:lstStyle/>
        <a:p>
          <a:endParaRPr lang="en-US"/>
        </a:p>
      </dgm:t>
    </dgm:pt>
  </dgm:ptLst>
  <dgm:cxnLst>
    <dgm:cxn modelId="{BCCEB286-1008-447F-9590-C7024B1D7BAF}" srcId="{B40B6093-4CBC-432E-A463-F7063C4D6F2F}" destId="{8587ADDD-A8C4-48D7-89BB-C7935B362C07}" srcOrd="1" destOrd="0" parTransId="{893DCB73-F316-4CCC-9C55-7AD59A6E8055}" sibTransId="{BCCB3E13-260D-453D-8D6A-B98AFE6E35A2}"/>
    <dgm:cxn modelId="{B11A7933-A8B0-4A30-B8F3-54DB7B9FEF1F}" type="presOf" srcId="{BCCB3E13-260D-453D-8D6A-B98AFE6E35A2}" destId="{375EC7AC-FBC2-4034-B5A2-1201AE5C3E41}" srcOrd="0" destOrd="0" presId="urn:microsoft.com/office/officeart/2005/8/layout/equation2"/>
    <dgm:cxn modelId="{BBC6F550-7EE2-4246-8A42-393430D061BD}" type="presOf" srcId="{B40B6093-4CBC-432E-A463-F7063C4D6F2F}" destId="{AC19A198-9499-47F0-BF25-87567431300B}" srcOrd="0" destOrd="0" presId="urn:microsoft.com/office/officeart/2005/8/layout/equation2"/>
    <dgm:cxn modelId="{9A9558B6-0066-4B09-A774-BD94295C35FD}" type="presOf" srcId="{8587ADDD-A8C4-48D7-89BB-C7935B362C07}" destId="{54D33AFC-20E0-439D-B37E-95D67E2B2834}" srcOrd="0" destOrd="0" presId="urn:microsoft.com/office/officeart/2005/8/layout/equation2"/>
    <dgm:cxn modelId="{BDD0D58C-5265-481A-8ADD-290542E3580C}" srcId="{B40B6093-4CBC-432E-A463-F7063C4D6F2F}" destId="{1B5C2A1D-91EE-450E-9715-D8B32C72E3CE}" srcOrd="0" destOrd="0" parTransId="{1574FD90-C731-48CB-AB01-F7DE65F01DF6}" sibTransId="{0A78A4D1-1F4A-4A74-AC84-749E0BAE6BDF}"/>
    <dgm:cxn modelId="{8AE8B75E-B3C8-4364-8F60-BE276C26BAD7}" type="presOf" srcId="{BCCB3E13-260D-453D-8D6A-B98AFE6E35A2}" destId="{49D83BB9-D08F-4EE9-959C-3D12FEF431A8}" srcOrd="1" destOrd="0" presId="urn:microsoft.com/office/officeart/2005/8/layout/equation2"/>
    <dgm:cxn modelId="{88945256-974D-465F-862B-0613D006F530}" srcId="{B40B6093-4CBC-432E-A463-F7063C4D6F2F}" destId="{D4072EB0-5919-4D52-AE89-EE3213BE4A22}" srcOrd="2" destOrd="0" parTransId="{E1C2AF25-232F-4656-BD31-B374581522F0}" sibTransId="{9532D03D-5871-4D97-BF31-895DB2F75985}"/>
    <dgm:cxn modelId="{E11DD74F-1CBD-44F2-A9A8-2ABF3CE2EB2A}" type="presOf" srcId="{1B5C2A1D-91EE-450E-9715-D8B32C72E3CE}" destId="{EECEC98E-F185-4973-92EC-22C95F20C80A}" srcOrd="0" destOrd="0" presId="urn:microsoft.com/office/officeart/2005/8/layout/equation2"/>
    <dgm:cxn modelId="{50CC96F7-2D04-4464-B33E-5927F97866D4}" type="presOf" srcId="{D4072EB0-5919-4D52-AE89-EE3213BE4A22}" destId="{55491F49-CFE5-450D-B71C-B01271105F20}" srcOrd="0" destOrd="0" presId="urn:microsoft.com/office/officeart/2005/8/layout/equation2"/>
    <dgm:cxn modelId="{A2F10653-7B13-41CF-9119-FBDDB423FC5B}" type="presOf" srcId="{0A78A4D1-1F4A-4A74-AC84-749E0BAE6BDF}" destId="{56573EE3-ECCD-494E-BA46-34F043B4CC05}" srcOrd="0" destOrd="0" presId="urn:microsoft.com/office/officeart/2005/8/layout/equation2"/>
    <dgm:cxn modelId="{EF353B38-1B00-47AC-8BCD-195355DAEAF3}" type="presParOf" srcId="{AC19A198-9499-47F0-BF25-87567431300B}" destId="{CE1FA84A-70BE-4396-8142-F3AAD3F844DF}" srcOrd="0" destOrd="0" presId="urn:microsoft.com/office/officeart/2005/8/layout/equation2"/>
    <dgm:cxn modelId="{F2D9E734-E28E-4454-8AA0-9F6CA6B605ED}" type="presParOf" srcId="{CE1FA84A-70BE-4396-8142-F3AAD3F844DF}" destId="{EECEC98E-F185-4973-92EC-22C95F20C80A}" srcOrd="0" destOrd="0" presId="urn:microsoft.com/office/officeart/2005/8/layout/equation2"/>
    <dgm:cxn modelId="{D0BF6F9A-E134-4F4B-A32C-C84D7D56971C}" type="presParOf" srcId="{CE1FA84A-70BE-4396-8142-F3AAD3F844DF}" destId="{790CC5FB-5EDA-42FB-99C7-2FDF5C1320FC}" srcOrd="1" destOrd="0" presId="urn:microsoft.com/office/officeart/2005/8/layout/equation2"/>
    <dgm:cxn modelId="{0D34FC37-8B93-4087-9F6E-ABA162FC7051}" type="presParOf" srcId="{CE1FA84A-70BE-4396-8142-F3AAD3F844DF}" destId="{56573EE3-ECCD-494E-BA46-34F043B4CC05}" srcOrd="2" destOrd="0" presId="urn:microsoft.com/office/officeart/2005/8/layout/equation2"/>
    <dgm:cxn modelId="{CD4B65CB-E592-4099-842B-24146930602A}" type="presParOf" srcId="{CE1FA84A-70BE-4396-8142-F3AAD3F844DF}" destId="{868AC65B-77E2-458A-8386-E225EC54E39D}" srcOrd="3" destOrd="0" presId="urn:microsoft.com/office/officeart/2005/8/layout/equation2"/>
    <dgm:cxn modelId="{D95463DB-64A1-4316-982C-5CF7A8290B21}" type="presParOf" srcId="{CE1FA84A-70BE-4396-8142-F3AAD3F844DF}" destId="{54D33AFC-20E0-439D-B37E-95D67E2B2834}" srcOrd="4" destOrd="0" presId="urn:microsoft.com/office/officeart/2005/8/layout/equation2"/>
    <dgm:cxn modelId="{84FF89E6-A41D-49DE-92E9-6644E50914AC}" type="presParOf" srcId="{AC19A198-9499-47F0-BF25-87567431300B}" destId="{375EC7AC-FBC2-4034-B5A2-1201AE5C3E41}" srcOrd="1" destOrd="0" presId="urn:microsoft.com/office/officeart/2005/8/layout/equation2"/>
    <dgm:cxn modelId="{81E48860-7E4D-4470-9DBD-ACF8CAEC43B8}" type="presParOf" srcId="{375EC7AC-FBC2-4034-B5A2-1201AE5C3E41}" destId="{49D83BB9-D08F-4EE9-959C-3D12FEF431A8}" srcOrd="0" destOrd="0" presId="urn:microsoft.com/office/officeart/2005/8/layout/equation2"/>
    <dgm:cxn modelId="{75DF8B02-7C4F-4082-8A8B-D5506A4066BD}" type="presParOf" srcId="{AC19A198-9499-47F0-BF25-87567431300B}" destId="{55491F49-CFE5-450D-B71C-B01271105F2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12/18/2013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12/18/2013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A9D0CA4-6579-4A26-A09C-709017611FCF}" type="datetime1">
              <a:rPr lang="en-US" smtClean="0">
                <a:solidFill>
                  <a:prstClr val="black"/>
                </a:solidFill>
              </a:rPr>
              <a:pPr/>
              <a:t>12/18/2013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32674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474788" y="654050"/>
            <a:ext cx="4270375" cy="24034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smtClean="0"/>
          </a:p>
        </p:txBody>
      </p:sp>
    </p:spTree>
    <p:extLst>
      <p:ext uri="{BB962C8B-B14F-4D97-AF65-F5344CB8AC3E}">
        <p14:creationId xmlns:p14="http://schemas.microsoft.com/office/powerpoint/2010/main" val="194663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474788" y="654050"/>
            <a:ext cx="4270375" cy="24034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dirty="0" smtClean="0"/>
          </a:p>
        </p:txBody>
      </p:sp>
    </p:spTree>
    <p:extLst>
      <p:ext uri="{BB962C8B-B14F-4D97-AF65-F5344CB8AC3E}">
        <p14:creationId xmlns:p14="http://schemas.microsoft.com/office/powerpoint/2010/main" val="114116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474788" y="654050"/>
            <a:ext cx="4270375" cy="2403475"/>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smtClean="0"/>
          </a:p>
        </p:txBody>
      </p:sp>
    </p:spTree>
    <p:extLst>
      <p:ext uri="{BB962C8B-B14F-4D97-AF65-F5344CB8AC3E}">
        <p14:creationId xmlns:p14="http://schemas.microsoft.com/office/powerpoint/2010/main" val="224416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CD94A5-B9B0-45AE-BA5E-399565C2ADD5}" type="datetime1">
              <a:rPr lang="en-US" smtClean="0">
                <a:solidFill>
                  <a:prstClr val="black"/>
                </a:solidFill>
              </a:rPr>
              <a:pPr/>
              <a:t>12/18/2013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1962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EF2E183-F052-4CBF-8EC7-9BEEE427D57E}" type="datetime1">
              <a:rPr lang="en-US" smtClean="0">
                <a:solidFill>
                  <a:prstClr val="black"/>
                </a:solidFill>
              </a:rPr>
              <a:pPr/>
              <a:t>12/18/2013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4688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34E45D8-3E7C-4A4F-A31C-E70A934C2048}" type="datetime1">
              <a:rPr lang="en-US" smtClean="0">
                <a:solidFill>
                  <a:prstClr val="black"/>
                </a:solidFill>
              </a:rPr>
              <a:pPr/>
              <a:t>12/18/2013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105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F042316-89FD-4116-8115-F384807109E2}" type="datetime1">
              <a:rPr lang="en-US" smtClean="0">
                <a:solidFill>
                  <a:prstClr val="black"/>
                </a:solidFill>
              </a:rPr>
              <a:pPr/>
              <a:t>12/18/2013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6581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933F765-0A00-4AD2-B93F-04E0B79AF4DF}" type="datetime1">
              <a:rPr lang="en-US" smtClean="0">
                <a:solidFill>
                  <a:prstClr val="black"/>
                </a:solidFill>
              </a:rPr>
              <a:pPr/>
              <a:t>12/18/2013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4348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474788" y="654050"/>
            <a:ext cx="4270375" cy="2403475"/>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Narrow" pitchFamily="34" charset="0"/>
              </a:defRPr>
            </a:lvl1pPr>
            <a:lvl2pPr marL="785372" indent="-302066">
              <a:defRPr b="1">
                <a:solidFill>
                  <a:schemeClr val="tx1"/>
                </a:solidFill>
                <a:latin typeface="Arial Narrow" pitchFamily="34" charset="0"/>
              </a:defRPr>
            </a:lvl2pPr>
            <a:lvl3pPr marL="1208265" indent="-241653">
              <a:defRPr b="1">
                <a:solidFill>
                  <a:schemeClr val="tx1"/>
                </a:solidFill>
                <a:latin typeface="Arial Narrow" pitchFamily="34" charset="0"/>
              </a:defRPr>
            </a:lvl3pPr>
            <a:lvl4pPr marL="1691571" indent="-241653">
              <a:defRPr b="1">
                <a:solidFill>
                  <a:schemeClr val="tx1"/>
                </a:solidFill>
                <a:latin typeface="Arial Narrow" pitchFamily="34" charset="0"/>
              </a:defRPr>
            </a:lvl4pPr>
            <a:lvl5pPr marL="2174878" indent="-241653">
              <a:defRPr b="1">
                <a:solidFill>
                  <a:schemeClr val="tx1"/>
                </a:solidFill>
                <a:latin typeface="Arial Narrow" pitchFamily="34" charset="0"/>
              </a:defRPr>
            </a:lvl5pPr>
            <a:lvl6pPr marL="2658184" indent="-241653" algn="ctr" eaLnBrk="0" fontAlgn="base" hangingPunct="0">
              <a:spcBef>
                <a:spcPct val="0"/>
              </a:spcBef>
              <a:spcAft>
                <a:spcPct val="0"/>
              </a:spcAft>
              <a:defRPr b="1">
                <a:solidFill>
                  <a:schemeClr val="tx1"/>
                </a:solidFill>
                <a:latin typeface="Arial Narrow" pitchFamily="34" charset="0"/>
              </a:defRPr>
            </a:lvl6pPr>
            <a:lvl7pPr marL="3141490" indent="-241653" algn="ctr" eaLnBrk="0" fontAlgn="base" hangingPunct="0">
              <a:spcBef>
                <a:spcPct val="0"/>
              </a:spcBef>
              <a:spcAft>
                <a:spcPct val="0"/>
              </a:spcAft>
              <a:defRPr b="1">
                <a:solidFill>
                  <a:schemeClr val="tx1"/>
                </a:solidFill>
                <a:latin typeface="Arial Narrow" pitchFamily="34" charset="0"/>
              </a:defRPr>
            </a:lvl7pPr>
            <a:lvl8pPr marL="3624796" indent="-241653" algn="ctr" eaLnBrk="0" fontAlgn="base" hangingPunct="0">
              <a:spcBef>
                <a:spcPct val="0"/>
              </a:spcBef>
              <a:spcAft>
                <a:spcPct val="0"/>
              </a:spcAft>
              <a:defRPr b="1">
                <a:solidFill>
                  <a:schemeClr val="tx1"/>
                </a:solidFill>
                <a:latin typeface="Arial Narrow" pitchFamily="34" charset="0"/>
              </a:defRPr>
            </a:lvl8pPr>
            <a:lvl9pPr marL="4108102" indent="-241653" algn="ctr" eaLnBrk="0" fontAlgn="base" hangingPunct="0">
              <a:spcBef>
                <a:spcPct val="0"/>
              </a:spcBef>
              <a:spcAft>
                <a:spcPct val="0"/>
              </a:spcAft>
              <a:defRPr b="1">
                <a:solidFill>
                  <a:schemeClr val="tx1"/>
                </a:solidFill>
                <a:latin typeface="Arial Narrow" pitchFamily="34" charset="0"/>
              </a:defRPr>
            </a:lvl9pPr>
          </a:lstStyle>
          <a:p>
            <a:fld id="{7979D2E1-5789-4B5F-9AD4-71BCFEC40907}" type="slidenum">
              <a:rPr lang="en-US" b="0" smtClean="0">
                <a:solidFill>
                  <a:srgbClr val="000000"/>
                </a:solidFill>
                <a:latin typeface="Times New Roman" pitchFamily="18" charset="0"/>
              </a:rPr>
              <a:pPr/>
              <a:t>10</a:t>
            </a:fld>
            <a:endParaRPr lang="en-US" b="0" smtClean="0">
              <a:solidFill>
                <a:srgbClr val="000000"/>
              </a:solidFill>
              <a:latin typeface="Times New Roman" pitchFamily="18" charset="0"/>
            </a:endParaRPr>
          </a:p>
        </p:txBody>
      </p:sp>
    </p:spTree>
    <p:extLst>
      <p:ext uri="{BB962C8B-B14F-4D97-AF65-F5344CB8AC3E}">
        <p14:creationId xmlns:p14="http://schemas.microsoft.com/office/powerpoint/2010/main" val="1277095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474788" y="654050"/>
            <a:ext cx="4270375" cy="24034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dirty="0" smtClean="0"/>
          </a:p>
        </p:txBody>
      </p:sp>
    </p:spTree>
    <p:extLst>
      <p:ext uri="{BB962C8B-B14F-4D97-AF65-F5344CB8AC3E}">
        <p14:creationId xmlns:p14="http://schemas.microsoft.com/office/powerpoint/2010/main" val="21299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474788" y="654050"/>
            <a:ext cx="4270375" cy="2403475"/>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dirty="0" smtClean="0"/>
          </a:p>
        </p:txBody>
      </p:sp>
    </p:spTree>
    <p:extLst>
      <p:ext uri="{BB962C8B-B14F-4D97-AF65-F5344CB8AC3E}">
        <p14:creationId xmlns:p14="http://schemas.microsoft.com/office/powerpoint/2010/main" val="117198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6.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11_Two Content">
    <p:spTree>
      <p:nvGrpSpPr>
        <p:cNvPr id="1" name=""/>
        <p:cNvGrpSpPr/>
        <p:nvPr/>
      </p:nvGrpSpPr>
      <p:grpSpPr>
        <a:xfrm>
          <a:off x="0" y="0"/>
          <a:ext cx="0" cy="0"/>
          <a:chOff x="0" y="0"/>
          <a:chExt cx="0" cy="0"/>
        </a:xfrm>
      </p:grpSpPr>
      <p:pic>
        <p:nvPicPr>
          <p:cNvPr id="1229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14549" y="932603"/>
            <a:ext cx="5596414" cy="5517903"/>
          </a:xfrm>
        </p:spPr>
        <p:txBody>
          <a:bodyPr>
            <a:normAutofit/>
          </a:bodyPr>
          <a:lstStyle>
            <a:lvl1pPr>
              <a:defRPr sz="2040"/>
            </a:lvl1pPr>
            <a:lvl2pPr>
              <a:defRPr sz="1836"/>
            </a:lvl2pPr>
            <a:lvl3pPr>
              <a:defRPr sz="1632"/>
            </a:lvl3pPr>
            <a:lvl4pPr>
              <a:defRPr sz="1428"/>
            </a:lvl4pPr>
            <a:lvl5pPr>
              <a:defRPr sz="1428"/>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25512" y="932603"/>
            <a:ext cx="5596414" cy="5517903"/>
          </a:xfrm>
        </p:spPr>
        <p:txBody>
          <a:bodyPr>
            <a:normAutofit/>
          </a:bodyPr>
          <a:lstStyle>
            <a:lvl1pPr>
              <a:defRPr sz="2040"/>
            </a:lvl1pPr>
            <a:lvl2pPr>
              <a:defRPr sz="1836"/>
            </a:lvl2pPr>
            <a:lvl3pPr>
              <a:defRPr sz="1632"/>
            </a:lvl3pPr>
            <a:lvl4pPr>
              <a:defRPr sz="1428"/>
            </a:lvl4pPr>
            <a:lvl5pPr>
              <a:defRPr sz="1428"/>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3ACE4-9F6C-41B8-9EC9-5BCACC8CCA88}" type="datetime1">
              <a:rPr lang="en-US" smtClean="0">
                <a:solidFill>
                  <a:prstClr val="white"/>
                </a:solidFill>
              </a:rPr>
              <a:pPr/>
              <a:t>12/18/2013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11"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38252"/>
      </p:ext>
    </p:extLst>
  </p:cSld>
  <p:clrMapOvr>
    <a:masterClrMapping/>
  </p:clrMapOvr>
  <p:transition>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2_Two Content with sub heading">
    <p:spTree>
      <p:nvGrpSpPr>
        <p:cNvPr id="1" name=""/>
        <p:cNvGrpSpPr/>
        <p:nvPr/>
      </p:nvGrpSpPr>
      <p:grpSpPr>
        <a:xfrm>
          <a:off x="0" y="0"/>
          <a:ext cx="0" cy="0"/>
          <a:chOff x="0" y="0"/>
          <a:chExt cx="0" cy="0"/>
        </a:xfrm>
      </p:grpSpPr>
      <p:pic>
        <p:nvPicPr>
          <p:cNvPr id="1331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a:xfrm>
            <a:off x="414549" y="233151"/>
            <a:ext cx="11607377" cy="621736"/>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14549" y="1240363"/>
            <a:ext cx="5596414" cy="5210143"/>
          </a:xfrm>
        </p:spPr>
        <p:txBody>
          <a:bodyPr>
            <a:normAutofit/>
          </a:bodyPr>
          <a:lstStyle>
            <a:lvl1pPr>
              <a:defRPr sz="2040"/>
            </a:lvl1pPr>
            <a:lvl2pPr>
              <a:defRPr sz="1836"/>
            </a:lvl2pPr>
            <a:lvl3pPr>
              <a:defRPr sz="1632"/>
            </a:lvl3pPr>
            <a:lvl4pPr>
              <a:defRPr sz="1428"/>
            </a:lvl4pPr>
            <a:lvl5pPr>
              <a:defRPr sz="1428"/>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25512" y="1240363"/>
            <a:ext cx="5596414" cy="5210143"/>
          </a:xfrm>
        </p:spPr>
        <p:txBody>
          <a:bodyPr>
            <a:normAutofit/>
          </a:bodyPr>
          <a:lstStyle>
            <a:lvl1pPr>
              <a:defRPr sz="2040"/>
            </a:lvl1pPr>
            <a:lvl2pPr>
              <a:defRPr sz="1836"/>
            </a:lvl2pPr>
            <a:lvl3pPr>
              <a:defRPr sz="1632"/>
            </a:lvl3pPr>
            <a:lvl4pPr>
              <a:defRPr sz="1428"/>
            </a:lvl4pPr>
            <a:lvl5pPr>
              <a:defRPr sz="1428"/>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5511F-4326-493B-A601-D4FC60EA4651}" type="datetime1">
              <a:rPr lang="en-US" smtClean="0">
                <a:solidFill>
                  <a:prstClr val="white"/>
                </a:solidFill>
              </a:rPr>
              <a:pPr/>
              <a:t>12/18/2013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sp>
        <p:nvSpPr>
          <p:cNvPr id="10" name="Text Placeholder 9"/>
          <p:cNvSpPr>
            <a:spLocks noGrp="1"/>
          </p:cNvSpPr>
          <p:nvPr>
            <p:ph type="body" sz="quarter" idx="14"/>
          </p:nvPr>
        </p:nvSpPr>
        <p:spPr>
          <a:xfrm>
            <a:off x="414549" y="648898"/>
            <a:ext cx="11607377" cy="516855"/>
          </a:xfrm>
        </p:spPr>
        <p:txBody>
          <a:bodyPr>
            <a:noAutofit/>
          </a:bodyPr>
          <a:lstStyle>
            <a:lvl1pPr>
              <a:buFont typeface="Arial" pitchFamily="34" charset="0"/>
              <a:buNone/>
              <a:defRPr sz="2652">
                <a:solidFill>
                  <a:schemeClr val="bg2"/>
                </a:solidFill>
                <a:latin typeface="+mj-lt"/>
              </a:defRPr>
            </a:lvl1pPr>
          </a:lstStyle>
          <a:p>
            <a:pPr lvl="0"/>
            <a:r>
              <a:rPr lang="en-US" smtClean="0"/>
              <a:t>Click to edit Master text styles</a:t>
            </a:r>
          </a:p>
        </p:txBody>
      </p:sp>
      <p:pic>
        <p:nvPicPr>
          <p:cNvPr id="12"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09979"/>
      </p:ext>
    </p:extLst>
  </p:cSld>
  <p:clrMapOvr>
    <a:masterClrMapping/>
  </p:clrMapOvr>
  <p:transition>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13_Two content with column sub headings">
    <p:spTree>
      <p:nvGrpSpPr>
        <p:cNvPr id="1" name=""/>
        <p:cNvGrpSpPr/>
        <p:nvPr/>
      </p:nvGrpSpPr>
      <p:grpSpPr>
        <a:xfrm>
          <a:off x="0" y="0"/>
          <a:ext cx="0" cy="0"/>
          <a:chOff x="0" y="0"/>
          <a:chExt cx="0" cy="0"/>
        </a:xfrm>
      </p:grpSpPr>
      <p:pic>
        <p:nvPicPr>
          <p:cNvPr id="1433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14549" y="932603"/>
            <a:ext cx="5598533" cy="544019"/>
          </a:xfrm>
        </p:spPr>
        <p:txBody>
          <a:bodyPr anchor="t" anchorCtr="0">
            <a:normAutofit/>
          </a:bodyPr>
          <a:lstStyle>
            <a:lvl1pPr marL="0" indent="0">
              <a:buNone/>
              <a:defRPr sz="2652" b="1">
                <a:solidFill>
                  <a:schemeClr val="bg2"/>
                </a:solidFill>
                <a:latin typeface="+mj-lt"/>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414549" y="1476622"/>
            <a:ext cx="5598533" cy="4973884"/>
          </a:xfrm>
        </p:spPr>
        <p:txBody>
          <a:bodyPr>
            <a:normAutofit/>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21195" y="932603"/>
            <a:ext cx="5600732" cy="544019"/>
          </a:xfrm>
        </p:spPr>
        <p:txBody>
          <a:bodyPr anchor="t" anchorCtr="0">
            <a:normAutofit/>
          </a:bodyPr>
          <a:lstStyle>
            <a:lvl1pPr marL="0" indent="0">
              <a:buNone/>
              <a:defRPr sz="2652" b="1">
                <a:solidFill>
                  <a:schemeClr val="bg2"/>
                </a:solidFill>
                <a:latin typeface="+mj-lt"/>
              </a:defRPr>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421195" y="1476622"/>
            <a:ext cx="5600732" cy="4973884"/>
          </a:xfrm>
        </p:spPr>
        <p:txBody>
          <a:bodyPr>
            <a:normAutofit/>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829D3E-DEEA-465F-82F9-7F49F9B82F32}" type="datetime1">
              <a:rPr lang="en-US" smtClean="0">
                <a:solidFill>
                  <a:prstClr val="white"/>
                </a:solidFill>
              </a:rPr>
              <a:pPr/>
              <a:t>12/18/2013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13"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629941"/>
      </p:ext>
    </p:extLst>
  </p:cSld>
  <p:clrMapOvr>
    <a:masterClrMapping/>
  </p:clrMapOvr>
  <p:transition>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pic>
        <p:nvPicPr>
          <p:cNvPr id="1536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3AE956-BB56-4164-9F92-DF81A5AC3696}" type="datetime1">
              <a:rPr lang="en-US" smtClean="0">
                <a:solidFill>
                  <a:prstClr val="white"/>
                </a:solidFill>
              </a:rPr>
              <a:pPr/>
              <a:t>12/18/2013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9"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644991"/>
      </p:ext>
    </p:extLst>
  </p:cSld>
  <p:clrMapOvr>
    <a:masterClrMapping/>
  </p:clrMapOvr>
  <p:transition>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5_Title and sub title only">
    <p:spTree>
      <p:nvGrpSpPr>
        <p:cNvPr id="1" name=""/>
        <p:cNvGrpSpPr/>
        <p:nvPr/>
      </p:nvGrpSpPr>
      <p:grpSpPr>
        <a:xfrm>
          <a:off x="0" y="0"/>
          <a:ext cx="0" cy="0"/>
          <a:chOff x="0" y="0"/>
          <a:chExt cx="0" cy="0"/>
        </a:xfrm>
      </p:grpSpPr>
      <p:pic>
        <p:nvPicPr>
          <p:cNvPr id="9" name="Picture 8" descr="SMSGR-Inside-top.jpg"/>
          <p:cNvPicPr>
            <a:picLocks noChangeAspect="1"/>
          </p:cNvPicPr>
          <p:nvPr/>
        </p:nvPicPr>
        <p:blipFill>
          <a:blip r:embed="rId2" cstate="print"/>
          <a:stretch>
            <a:fillRect/>
          </a:stretch>
        </p:blipFill>
        <p:spPr>
          <a:xfrm>
            <a:off x="0" y="0"/>
            <a:ext cx="12436475" cy="139978"/>
          </a:xfrm>
          <a:prstGeom prst="rect">
            <a:avLst/>
          </a:prstGeom>
        </p:spPr>
      </p:pic>
      <p:sp>
        <p:nvSpPr>
          <p:cNvPr id="2" name="Title 1"/>
          <p:cNvSpPr>
            <a:spLocks noGrp="1"/>
          </p:cNvSpPr>
          <p:nvPr>
            <p:ph type="title"/>
          </p:nvPr>
        </p:nvSpPr>
        <p:spPr>
          <a:xfrm>
            <a:off x="414549" y="233151"/>
            <a:ext cx="11607377" cy="544019"/>
          </a:xfrm>
        </p:spPr>
        <p:txBody>
          <a:bodyPr/>
          <a:lstStyle>
            <a:lvl1pPr>
              <a:defRPr>
                <a:solidFill>
                  <a:schemeClr val="tx2"/>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72062A-FE04-475A-85AC-27D7B793786D}" type="datetime1">
              <a:rPr lang="en-US" smtClean="0">
                <a:solidFill>
                  <a:prstClr val="white"/>
                </a:solidFill>
              </a:rPr>
              <a:pPr/>
              <a:t>12/18/2013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sp>
        <p:nvSpPr>
          <p:cNvPr id="8" name="Text Placeholder 9"/>
          <p:cNvSpPr>
            <a:spLocks noGrp="1"/>
          </p:cNvSpPr>
          <p:nvPr>
            <p:ph type="body" sz="quarter" idx="14"/>
          </p:nvPr>
        </p:nvSpPr>
        <p:spPr>
          <a:xfrm>
            <a:off x="414549" y="648898"/>
            <a:ext cx="11607377" cy="516855"/>
          </a:xfrm>
        </p:spPr>
        <p:txBody>
          <a:bodyPr>
            <a:noAutofit/>
          </a:bodyPr>
          <a:lstStyle>
            <a:lvl1pPr>
              <a:buFont typeface="Arial" pitchFamily="34" charset="0"/>
              <a:buNone/>
              <a:defRPr sz="2652">
                <a:solidFill>
                  <a:schemeClr val="bg2"/>
                </a:solidFill>
                <a:latin typeface="+mj-lt"/>
              </a:defRPr>
            </a:lvl1pPr>
          </a:lstStyle>
          <a:p>
            <a:pPr lvl="0"/>
            <a:r>
              <a:rPr lang="en-US" smtClean="0"/>
              <a:t>Click to edit Master text styles</a:t>
            </a:r>
          </a:p>
        </p:txBody>
      </p:sp>
      <p:pic>
        <p:nvPicPr>
          <p:cNvPr id="1638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58144"/>
      </p:ext>
    </p:extLst>
  </p:cSld>
  <p:clrMapOvr>
    <a:masterClrMapping/>
  </p:clrMapOvr>
  <p:transition>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pic>
        <p:nvPicPr>
          <p:cNvPr id="7" name="Picture 6" descr="SMSGR-Inside-top.jpg"/>
          <p:cNvPicPr>
            <a:picLocks noChangeAspect="1"/>
          </p:cNvPicPr>
          <p:nvPr/>
        </p:nvPicPr>
        <p:blipFill>
          <a:blip r:embed="rId2" cstate="print"/>
          <a:stretch>
            <a:fillRect/>
          </a:stretch>
        </p:blipFill>
        <p:spPr>
          <a:xfrm>
            <a:off x="0" y="0"/>
            <a:ext cx="12436475" cy="139978"/>
          </a:xfrm>
          <a:prstGeom prst="rect">
            <a:avLst/>
          </a:prstGeom>
        </p:spPr>
      </p:pic>
      <p:sp>
        <p:nvSpPr>
          <p:cNvPr id="2" name="Date Placeholder 1"/>
          <p:cNvSpPr>
            <a:spLocks noGrp="1"/>
          </p:cNvSpPr>
          <p:nvPr>
            <p:ph type="dt" sz="half" idx="10"/>
          </p:nvPr>
        </p:nvSpPr>
        <p:spPr/>
        <p:txBody>
          <a:bodyPr/>
          <a:lstStyle/>
          <a:p>
            <a:fld id="{FC362362-194E-49CF-BAE7-8ADE906E8C44}" type="datetime1">
              <a:rPr lang="en-US" smtClean="0">
                <a:solidFill>
                  <a:prstClr val="white"/>
                </a:solidFill>
              </a:rPr>
              <a:pPr/>
              <a:t>12/18/2013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174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517782"/>
      </p:ext>
    </p:extLst>
  </p:cSld>
  <p:clrMapOvr>
    <a:masterClrMapping/>
  </p:clrMapOvr>
  <p:transition>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17_Content with Caption">
    <p:spTree>
      <p:nvGrpSpPr>
        <p:cNvPr id="1" name=""/>
        <p:cNvGrpSpPr/>
        <p:nvPr/>
      </p:nvGrpSpPr>
      <p:grpSpPr>
        <a:xfrm>
          <a:off x="0" y="0"/>
          <a:ext cx="0" cy="0"/>
          <a:chOff x="0" y="0"/>
          <a:chExt cx="0" cy="0"/>
        </a:xfrm>
      </p:grpSpPr>
      <p:pic>
        <p:nvPicPr>
          <p:cNvPr id="1843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a:xfrm>
            <a:off x="414549" y="278485"/>
            <a:ext cx="4352766" cy="731835"/>
          </a:xfrm>
        </p:spPr>
        <p:txBody>
          <a:bodyPr anchor="t" anchorCtr="0"/>
          <a:lstStyle>
            <a:lvl1pPr algn="l">
              <a:defRPr sz="204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62316" y="278486"/>
            <a:ext cx="6952335" cy="6094304"/>
          </a:xfrm>
        </p:spPr>
        <p:txBody>
          <a:bodyPr>
            <a:normAutofit/>
          </a:bodyPr>
          <a:lstStyle>
            <a:lvl1pPr>
              <a:defRPr sz="2448"/>
            </a:lvl1pPr>
            <a:lvl2pPr>
              <a:defRPr sz="2040"/>
            </a:lvl2pPr>
            <a:lvl3pPr>
              <a:defRPr sz="1836"/>
            </a:lvl3pPr>
            <a:lvl4pPr>
              <a:defRPr sz="1632"/>
            </a:lvl4pPr>
            <a:lvl5pPr>
              <a:defRPr sz="1632"/>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4549" y="1088038"/>
            <a:ext cx="4352766" cy="5267845"/>
          </a:xfrm>
        </p:spPr>
        <p:txBody>
          <a:bodyPr/>
          <a:lstStyle>
            <a:lvl1pPr marL="233149" indent="-233149">
              <a:buFontTx/>
              <a:buBlip>
                <a:blip r:embed="rId4"/>
              </a:buBlip>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4E8BC-2ED1-45A7-8566-F81BB6CA85D0}" type="datetime1">
              <a:rPr lang="en-US" smtClean="0">
                <a:solidFill>
                  <a:prstClr val="white"/>
                </a:solidFill>
              </a:rPr>
              <a:pPr/>
              <a:t>12/18/2013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11" name="Picture 2" descr="C:\Users\fcima\Downloads\Forefront_h_bL_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607711"/>
      </p:ext>
    </p:extLst>
  </p:cSld>
  <p:clrMapOvr>
    <a:masterClrMapping/>
  </p:clrMapOvr>
  <p:transition>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18_Picture with Caption">
    <p:spTree>
      <p:nvGrpSpPr>
        <p:cNvPr id="1" name=""/>
        <p:cNvGrpSpPr/>
        <p:nvPr/>
      </p:nvGrpSpPr>
      <p:grpSpPr>
        <a:xfrm>
          <a:off x="0" y="0"/>
          <a:ext cx="0" cy="0"/>
          <a:chOff x="0" y="0"/>
          <a:chExt cx="0" cy="0"/>
        </a:xfrm>
      </p:grpSpPr>
      <p:pic>
        <p:nvPicPr>
          <p:cNvPr id="1945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a:xfrm>
            <a:off x="2437636" y="4896168"/>
            <a:ext cx="7461885" cy="578020"/>
          </a:xfrm>
        </p:spPr>
        <p:txBody>
          <a:bodyPr anchor="b"/>
          <a:lstStyle>
            <a:lvl1pPr algn="l">
              <a:defRPr sz="204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437636" y="624974"/>
            <a:ext cx="7461885" cy="4196715"/>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smtClean="0"/>
              <a:t>Click icon to add picture</a:t>
            </a:r>
            <a:endParaRPr lang="en-US"/>
          </a:p>
        </p:txBody>
      </p:sp>
      <p:sp>
        <p:nvSpPr>
          <p:cNvPr id="4" name="Text Placeholder 3"/>
          <p:cNvSpPr>
            <a:spLocks noGrp="1"/>
          </p:cNvSpPr>
          <p:nvPr>
            <p:ph type="body" sz="half" idx="2"/>
          </p:nvPr>
        </p:nvSpPr>
        <p:spPr>
          <a:xfrm>
            <a:off x="2437636" y="5474188"/>
            <a:ext cx="7461885" cy="820885"/>
          </a:xfrm>
        </p:spPr>
        <p:txBody>
          <a:bodyPr/>
          <a:lstStyle>
            <a:lvl1pPr marL="0" indent="0">
              <a:buNone/>
              <a:defRPr sz="1428"/>
            </a:lvl1pPr>
            <a:lvl2pPr marL="466298" indent="0">
              <a:buNone/>
              <a:defRPr sz="1224"/>
            </a:lvl2pPr>
            <a:lvl3pPr marL="932597" indent="0">
              <a:buNone/>
              <a:defRPr sz="1020"/>
            </a:lvl3pPr>
            <a:lvl4pPr marL="1398895" indent="0">
              <a:buNone/>
              <a:defRPr sz="918"/>
            </a:lvl4pPr>
            <a:lvl5pPr marL="1865193" indent="0">
              <a:buNone/>
              <a:defRPr sz="918"/>
            </a:lvl5pPr>
            <a:lvl6pPr marL="2331491" indent="0">
              <a:buNone/>
              <a:defRPr sz="918"/>
            </a:lvl6pPr>
            <a:lvl7pPr marL="2797790" indent="0">
              <a:buNone/>
              <a:defRPr sz="918"/>
            </a:lvl7pPr>
            <a:lvl8pPr marL="3264088" indent="0">
              <a:buNone/>
              <a:defRPr sz="918"/>
            </a:lvl8pPr>
            <a:lvl9pPr marL="3730386" indent="0">
              <a:buNone/>
              <a:defRPr sz="91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5443C-7A7E-438B-AE19-58B32C5C4109}" type="datetime1">
              <a:rPr lang="en-US" smtClean="0">
                <a:solidFill>
                  <a:prstClr val="white"/>
                </a:solidFill>
              </a:rPr>
              <a:pPr/>
              <a:t>12/18/2013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11"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21006"/>
      </p:ext>
    </p:extLst>
  </p:cSld>
  <p:clrMapOvr>
    <a:masterClrMapping/>
  </p:clrMapOvr>
  <p:transition>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26_Title Slide-pic8">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5461" y="2541992"/>
            <a:ext cx="10571004" cy="955271"/>
          </a:xfrm>
        </p:spPr>
        <p:txBody>
          <a:bodyPr>
            <a:normAutofit/>
          </a:bodyPr>
          <a:lstStyle>
            <a:lvl1pPr algn="l">
              <a:defRPr sz="306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25461" y="3497263"/>
            <a:ext cx="10571004" cy="1321188"/>
          </a:xfrm>
        </p:spPr>
        <p:txBody>
          <a:bodyPr/>
          <a:lstStyle>
            <a:lvl1pPr marL="0" indent="0" algn="l">
              <a:buNone/>
              <a:defRPr>
                <a:solidFill>
                  <a:schemeClr val="bg2"/>
                </a:solidFill>
                <a:latin typeface="+mj-lt"/>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534631" y="6466698"/>
            <a:ext cx="2383658" cy="372394"/>
          </a:xfrm>
        </p:spPr>
        <p:txBody>
          <a:bodyPr vert="horz" lIns="91440" tIns="45720" rIns="91440" bIns="45720" rtlCol="0" anchor="ctr"/>
          <a:lstStyle>
            <a:lvl1pPr marL="0" algn="r" defTabSz="932597" rtl="0" eaLnBrk="1" latinLnBrk="0" hangingPunct="1">
              <a:defRPr lang="en-US" sz="918" kern="1200" smtClean="0">
                <a:solidFill>
                  <a:schemeClr val="bg1">
                    <a:lumMod val="50000"/>
                  </a:schemeClr>
                </a:solidFill>
                <a:latin typeface="+mn-lt"/>
                <a:ea typeface="+mn-ea"/>
                <a:cs typeface="+mn-cs"/>
              </a:defRPr>
            </a:lvl1pPr>
          </a:lstStyle>
          <a:p>
            <a:r>
              <a:rPr>
                <a:solidFill>
                  <a:prstClr val="white">
                    <a:lumMod val="50000"/>
                  </a:prstClr>
                </a:solidFill>
              </a:rPr>
              <a:t>Date: </a:t>
            </a:r>
            <a:fld id="{49919B10-6E65-48FA-8E34-F890CCB64545}" type="datetime1">
              <a:rPr lang="en-US">
                <a:solidFill>
                  <a:prstClr val="white">
                    <a:lumMod val="50000"/>
                  </a:prstClr>
                </a:solidFill>
              </a:rPr>
              <a:pPr/>
              <a:t>12/18/2013</a:t>
            </a:fld>
            <a:endParaRPr dirty="0">
              <a:solidFill>
                <a:prstClr val="white">
                  <a:lumMod val="50000"/>
                </a:prstClr>
              </a:solidFill>
            </a:endParaRPr>
          </a:p>
        </p:txBody>
      </p:sp>
      <p:sp>
        <p:nvSpPr>
          <p:cNvPr id="5" name="Footer Placeholder 4"/>
          <p:cNvSpPr>
            <a:spLocks noGrp="1"/>
          </p:cNvSpPr>
          <p:nvPr>
            <p:ph type="ftr" sz="quarter" idx="11"/>
          </p:nvPr>
        </p:nvSpPr>
        <p:spPr>
          <a:xfrm>
            <a:off x="5285502" y="6450507"/>
            <a:ext cx="3938217" cy="372394"/>
          </a:xfrm>
        </p:spPr>
        <p:txBody>
          <a:bodyPr/>
          <a:lstStyle>
            <a:lvl1pPr>
              <a:defRPr>
                <a:solidFill>
                  <a:schemeClr val="bg2"/>
                </a:solidFill>
              </a:defRPr>
            </a:lvl1pPr>
          </a:lstStyle>
          <a:p>
            <a:endParaRPr lang="en-US" dirty="0">
              <a:solidFill>
                <a:srgbClr val="277EB5"/>
              </a:solidFill>
            </a:endParaRP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29377"/>
            <a:ext cx="12436475" cy="1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3831" y="160917"/>
            <a:ext cx="4167061" cy="120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MSGR-Inside-top.jpg"/>
          <p:cNvPicPr>
            <a:picLocks noChangeAspect="1"/>
          </p:cNvPicPr>
          <p:nvPr userDrawn="1"/>
        </p:nvPicPr>
        <p:blipFill>
          <a:blip r:embed="rId4" cstate="print"/>
          <a:stretch>
            <a:fillRect/>
          </a:stretch>
        </p:blipFill>
        <p:spPr>
          <a:xfrm>
            <a:off x="0" y="0"/>
            <a:ext cx="12436475" cy="139978"/>
          </a:xfrm>
          <a:prstGeom prst="rect">
            <a:avLst/>
          </a:prstGeom>
        </p:spPr>
      </p:pic>
    </p:spTree>
    <p:extLst>
      <p:ext uri="{BB962C8B-B14F-4D97-AF65-F5344CB8AC3E}">
        <p14:creationId xmlns:p14="http://schemas.microsoft.com/office/powerpoint/2010/main" val="2922791428"/>
      </p:ext>
    </p:extLst>
  </p:cSld>
  <p:clrMapOvr>
    <a:masterClrMapping/>
  </p:clrMapOvr>
  <p:transition>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27" name="Rectangle 3"/>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416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664221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053262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398043226"/>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560300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90846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3872042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1914173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5504265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0260464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11334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846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3945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584780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1872975"/>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191888232"/>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508563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7045971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1336572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336754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767191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3903878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896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22284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11736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65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149690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966483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366604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821937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2288661"/>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950955504"/>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5543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567813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94552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343305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5429137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6461010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0044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344597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23896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36629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4741004"/>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909772749"/>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975194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56830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341513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014475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0896693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3415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6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3224501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0916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2230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008084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73082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4531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260769879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4091515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324351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748495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4359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284355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8218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3463967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37107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82283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4_Title Slide-pic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5461" y="3940897"/>
            <a:ext cx="10571004" cy="955271"/>
          </a:xfrm>
        </p:spPr>
        <p:txBody>
          <a:bodyPr>
            <a:normAutofit/>
          </a:bodyPr>
          <a:lstStyle>
            <a:lvl1pPr algn="l">
              <a:defRPr sz="306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25461" y="4896168"/>
            <a:ext cx="10571004" cy="1321188"/>
          </a:xfrm>
        </p:spPr>
        <p:txBody>
          <a:bodyPr/>
          <a:lstStyle>
            <a:lvl1pPr marL="0" indent="0" algn="l">
              <a:buNone/>
              <a:defRPr>
                <a:solidFill>
                  <a:schemeClr val="bg2"/>
                </a:solidFill>
                <a:latin typeface="+mj-lt"/>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534631" y="6466698"/>
            <a:ext cx="2383658" cy="372394"/>
          </a:xfrm>
        </p:spPr>
        <p:txBody>
          <a:bodyPr/>
          <a:lstStyle>
            <a:lvl1pPr algn="r">
              <a:defRPr sz="1428">
                <a:solidFill>
                  <a:schemeClr val="bg2"/>
                </a:solidFill>
                <a:latin typeface="+mj-lt"/>
              </a:defRPr>
            </a:lvl1pPr>
          </a:lstStyle>
          <a:p>
            <a:r>
              <a:rPr lang="en-US" dirty="0" smtClean="0">
                <a:solidFill>
                  <a:srgbClr val="277EB5"/>
                </a:solidFill>
              </a:rPr>
              <a:t>Date</a:t>
            </a:r>
            <a:r>
              <a:rPr lang="en-US" smtClean="0">
                <a:solidFill>
                  <a:srgbClr val="277EB5"/>
                </a:solidFill>
              </a:rPr>
              <a:t>: </a:t>
            </a:r>
            <a:fld id="{5DB01662-D7E4-4EC9-B31A-936F1BD3E369}" type="datetime1">
              <a:rPr lang="en-US" smtClean="0">
                <a:solidFill>
                  <a:srgbClr val="277EB5"/>
                </a:solidFill>
              </a:rPr>
              <a:pPr/>
              <a:t>12/18/2013</a:t>
            </a:fld>
            <a:endParaRPr lang="en-US" dirty="0">
              <a:solidFill>
                <a:srgbClr val="277EB5"/>
              </a:solidFill>
            </a:endParaRPr>
          </a:p>
        </p:txBody>
      </p:sp>
      <p:sp>
        <p:nvSpPr>
          <p:cNvPr id="5" name="Footer Placeholder 4"/>
          <p:cNvSpPr>
            <a:spLocks noGrp="1"/>
          </p:cNvSpPr>
          <p:nvPr>
            <p:ph type="ftr" sz="quarter" idx="11"/>
          </p:nvPr>
        </p:nvSpPr>
        <p:spPr>
          <a:xfrm>
            <a:off x="4456404" y="6450507"/>
            <a:ext cx="3938217" cy="372394"/>
          </a:xfrm>
        </p:spPr>
        <p:txBody>
          <a:bodyPr/>
          <a:lstStyle>
            <a:lvl1pPr>
              <a:defRPr>
                <a:solidFill>
                  <a:schemeClr val="bg2"/>
                </a:solidFill>
              </a:defRPr>
            </a:lvl1pPr>
          </a:lstStyle>
          <a:p>
            <a:endParaRPr lang="en-US" dirty="0">
              <a:solidFill>
                <a:srgbClr val="277EB5"/>
              </a:solidFill>
            </a:endParaRP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972" y="384664"/>
            <a:ext cx="4475655" cy="274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829377"/>
            <a:ext cx="12436475" cy="1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MSGR-Inside-top.jpg"/>
          <p:cNvPicPr>
            <a:picLocks noChangeAspect="1"/>
          </p:cNvPicPr>
          <p:nvPr userDrawn="1"/>
        </p:nvPicPr>
        <p:blipFill>
          <a:blip r:embed="rId4" cstate="print"/>
          <a:stretch>
            <a:fillRect/>
          </a:stretch>
        </p:blipFill>
        <p:spPr>
          <a:xfrm>
            <a:off x="0" y="0"/>
            <a:ext cx="12436475" cy="139978"/>
          </a:xfrm>
          <a:prstGeom prst="rect">
            <a:avLst/>
          </a:prstGeom>
        </p:spPr>
      </p:pic>
    </p:spTree>
    <p:extLst>
      <p:ext uri="{BB962C8B-B14F-4D97-AF65-F5344CB8AC3E}">
        <p14:creationId xmlns:p14="http://schemas.microsoft.com/office/powerpoint/2010/main" val="1940133870"/>
      </p:ext>
    </p:extLst>
  </p:cSld>
  <p:clrMapOvr>
    <a:masterClrMapping/>
  </p:clrMapOvr>
  <p:transition>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6_Title Slide-pic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5461" y="3940897"/>
            <a:ext cx="10571004" cy="955271"/>
          </a:xfrm>
        </p:spPr>
        <p:txBody>
          <a:bodyPr>
            <a:normAutofit/>
          </a:bodyPr>
          <a:lstStyle>
            <a:lvl1pPr algn="l">
              <a:defRPr sz="3060">
                <a:solidFill>
                  <a:schemeClr val="tx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25461" y="4896168"/>
            <a:ext cx="10571004" cy="1321188"/>
          </a:xfrm>
        </p:spPr>
        <p:txBody>
          <a:bodyPr/>
          <a:lstStyle>
            <a:lvl1pPr marL="0" indent="0" algn="l">
              <a:buNone/>
              <a:defRPr>
                <a:solidFill>
                  <a:schemeClr val="bg2"/>
                </a:solidFill>
                <a:latin typeface="+mj-lt"/>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534631" y="6466698"/>
            <a:ext cx="2383658" cy="372394"/>
          </a:xfrm>
        </p:spPr>
        <p:txBody>
          <a:bodyPr/>
          <a:lstStyle>
            <a:lvl1pPr algn="r">
              <a:defRPr sz="1428">
                <a:solidFill>
                  <a:schemeClr val="bg2"/>
                </a:solidFill>
                <a:latin typeface="+mj-lt"/>
              </a:defRPr>
            </a:lvl1pPr>
          </a:lstStyle>
          <a:p>
            <a:r>
              <a:rPr lang="en-US" dirty="0" smtClean="0">
                <a:solidFill>
                  <a:srgbClr val="277EB5"/>
                </a:solidFill>
              </a:rPr>
              <a:t>Date</a:t>
            </a:r>
            <a:r>
              <a:rPr lang="en-US" smtClean="0">
                <a:solidFill>
                  <a:srgbClr val="277EB5"/>
                </a:solidFill>
              </a:rPr>
              <a:t>: </a:t>
            </a:r>
            <a:fld id="{C1B1544F-00DB-4F3C-B59B-B013C92FC55A}" type="datetime1">
              <a:rPr lang="en-US" smtClean="0">
                <a:solidFill>
                  <a:srgbClr val="277EB5"/>
                </a:solidFill>
              </a:rPr>
              <a:pPr/>
              <a:t>12/18/2013</a:t>
            </a:fld>
            <a:endParaRPr lang="en-US" dirty="0">
              <a:solidFill>
                <a:srgbClr val="277EB5"/>
              </a:solidFill>
            </a:endParaRPr>
          </a:p>
        </p:txBody>
      </p:sp>
      <p:sp>
        <p:nvSpPr>
          <p:cNvPr id="5" name="Footer Placeholder 4"/>
          <p:cNvSpPr>
            <a:spLocks noGrp="1"/>
          </p:cNvSpPr>
          <p:nvPr>
            <p:ph type="ftr" sz="quarter" idx="11"/>
          </p:nvPr>
        </p:nvSpPr>
        <p:spPr>
          <a:xfrm>
            <a:off x="4456404" y="6450507"/>
            <a:ext cx="3938217" cy="372394"/>
          </a:xfrm>
        </p:spPr>
        <p:txBody>
          <a:bodyPr/>
          <a:lstStyle>
            <a:lvl1pPr>
              <a:defRPr>
                <a:solidFill>
                  <a:schemeClr val="bg2"/>
                </a:solidFill>
              </a:defRPr>
            </a:lvl1pPr>
          </a:lstStyle>
          <a:p>
            <a:endParaRPr lang="en-US" dirty="0">
              <a:solidFill>
                <a:srgbClr val="277EB5"/>
              </a:solidFill>
            </a:endParaRPr>
          </a:p>
        </p:txBody>
      </p:sp>
      <p:pic>
        <p:nvPicPr>
          <p:cNvPr id="921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972" y="384664"/>
            <a:ext cx="4475655" cy="274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829377"/>
            <a:ext cx="12436475" cy="1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SMSGR-Inside-top.jpg"/>
          <p:cNvPicPr>
            <a:picLocks noChangeAspect="1"/>
          </p:cNvPicPr>
          <p:nvPr userDrawn="1"/>
        </p:nvPicPr>
        <p:blipFill>
          <a:blip r:embed="rId4" cstate="print"/>
          <a:stretch>
            <a:fillRect/>
          </a:stretch>
        </p:blipFill>
        <p:spPr>
          <a:xfrm>
            <a:off x="0" y="0"/>
            <a:ext cx="12436475" cy="139978"/>
          </a:xfrm>
          <a:prstGeom prst="rect">
            <a:avLst/>
          </a:prstGeom>
        </p:spPr>
      </p:pic>
    </p:spTree>
    <p:extLst>
      <p:ext uri="{BB962C8B-B14F-4D97-AF65-F5344CB8AC3E}">
        <p14:creationId xmlns:p14="http://schemas.microsoft.com/office/powerpoint/2010/main" val="4164020662"/>
      </p:ext>
    </p:extLst>
  </p:cSld>
  <p:clrMapOvr>
    <a:masterClrMapping/>
  </p:clrMapOvr>
  <p:transition>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024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49A82F-1DBA-4CFB-A9B6-B31CACEC1ED1}" type="datetime1">
              <a:rPr lang="en-US" smtClean="0">
                <a:solidFill>
                  <a:prstClr val="white"/>
                </a:solidFill>
              </a:rPr>
              <a:pPr/>
              <a:t>12/18/2013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pic>
        <p:nvPicPr>
          <p:cNvPr id="9218"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56009"/>
      </p:ext>
    </p:extLst>
  </p:cSld>
  <p:clrMapOvr>
    <a:masterClrMapping/>
  </p:clrMapOvr>
  <p:transition>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0_Title, sub title and content">
    <p:spTree>
      <p:nvGrpSpPr>
        <p:cNvPr id="1" name=""/>
        <p:cNvGrpSpPr/>
        <p:nvPr/>
      </p:nvGrpSpPr>
      <p:grpSpPr>
        <a:xfrm>
          <a:off x="0" y="0"/>
          <a:ext cx="0" cy="0"/>
          <a:chOff x="0" y="0"/>
          <a:chExt cx="0" cy="0"/>
        </a:xfrm>
      </p:grpSpPr>
      <p:pic>
        <p:nvPicPr>
          <p:cNvPr id="1126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47653"/>
            <a:ext cx="12436475" cy="4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SMSGR-Inside-top.jpg"/>
          <p:cNvPicPr>
            <a:picLocks noChangeAspect="1"/>
          </p:cNvPicPr>
          <p:nvPr/>
        </p:nvPicPr>
        <p:blipFill>
          <a:blip r:embed="rId3" cstate="print"/>
          <a:stretch>
            <a:fillRect/>
          </a:stretch>
        </p:blipFill>
        <p:spPr>
          <a:xfrm>
            <a:off x="0" y="0"/>
            <a:ext cx="12436475" cy="139978"/>
          </a:xfrm>
          <a:prstGeom prst="rect">
            <a:avLst/>
          </a:prstGeom>
        </p:spPr>
      </p:pic>
      <p:sp>
        <p:nvSpPr>
          <p:cNvPr id="2" name="Title 1"/>
          <p:cNvSpPr>
            <a:spLocks noGrp="1"/>
          </p:cNvSpPr>
          <p:nvPr>
            <p:ph type="title"/>
          </p:nvPr>
        </p:nvSpPr>
        <p:spPr>
          <a:xfrm>
            <a:off x="414549" y="233151"/>
            <a:ext cx="11607377" cy="621736"/>
          </a:xfrm>
        </p:spPr>
        <p:txBody>
          <a:bodyPr/>
          <a:lstStyle>
            <a:lvl1pPr>
              <a:defRPr>
                <a:solidFill>
                  <a:schemeClr val="tx2"/>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5A34D43C-6725-428D-8CB1-467410768FCE}" type="datetime1">
              <a:rPr lang="en-US" smtClean="0">
                <a:solidFill>
                  <a:prstClr val="white"/>
                </a:solidFill>
              </a:rPr>
              <a:pPr/>
              <a:t>12/18/2013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36DB0E4-7632-4126-BCC8-EAE492994250}" type="slidenum">
              <a:rPr lang="en-US" smtClean="0">
                <a:solidFill>
                  <a:prstClr val="white"/>
                </a:solidFill>
              </a:rPr>
              <a:pPr/>
              <a:t>‹#›</a:t>
            </a:fld>
            <a:endParaRPr lang="en-US">
              <a:solidFill>
                <a:prstClr val="white"/>
              </a:solidFill>
            </a:endParaRPr>
          </a:p>
        </p:txBody>
      </p:sp>
      <p:sp>
        <p:nvSpPr>
          <p:cNvPr id="8" name="Text Placeholder 7"/>
          <p:cNvSpPr>
            <a:spLocks noGrp="1"/>
          </p:cNvSpPr>
          <p:nvPr>
            <p:ph type="body" sz="quarter" idx="13"/>
          </p:nvPr>
        </p:nvSpPr>
        <p:spPr>
          <a:xfrm>
            <a:off x="414549" y="1243471"/>
            <a:ext cx="11607377" cy="51293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414549" y="648898"/>
            <a:ext cx="11607377" cy="516855"/>
          </a:xfrm>
        </p:spPr>
        <p:txBody>
          <a:bodyPr>
            <a:noAutofit/>
          </a:bodyPr>
          <a:lstStyle>
            <a:lvl1pPr>
              <a:buFont typeface="Arial" pitchFamily="34" charset="0"/>
              <a:buNone/>
              <a:defRPr sz="2652">
                <a:solidFill>
                  <a:schemeClr val="bg2"/>
                </a:solidFill>
                <a:latin typeface="+mj-lt"/>
              </a:defRPr>
            </a:lvl1pPr>
          </a:lstStyle>
          <a:p>
            <a:pPr lvl="0"/>
            <a:r>
              <a:rPr lang="en-US" smtClean="0"/>
              <a:t>Click to edit Master text styles</a:t>
            </a:r>
          </a:p>
        </p:txBody>
      </p:sp>
      <p:pic>
        <p:nvPicPr>
          <p:cNvPr id="11" name="Picture 2" descr="C:\Users\fcima\Downloads\Forefront_h_bL_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2415" y="6587003"/>
            <a:ext cx="1589026" cy="33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2588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3.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98345616"/>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08550061"/>
      </p:ext>
    </p:extLst>
  </p:cSld>
  <p:clrMap bg1="dk1" tx1="lt1" bg2="dk2"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8"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93892654"/>
      </p:ext>
    </p:extLst>
  </p:cSld>
  <p:clrMap bg1="dk1" tx1="lt1" bg2="dk2" tx2="lt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17412516"/>
      </p:ext>
    </p:extLst>
  </p:cSld>
  <p:clrMap bg1="dk1" tx1="lt1" bg2="dk2"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042951906"/>
      </p:ext>
    </p:extLst>
  </p:cSld>
  <p:clrMap bg1="dk1" tx1="lt1" bg2="dk2" tx2="lt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549" y="233151"/>
            <a:ext cx="11607377" cy="621736"/>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14549" y="901840"/>
            <a:ext cx="11503739" cy="55486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49180" y="6605941"/>
            <a:ext cx="1347285" cy="372394"/>
          </a:xfrm>
          <a:prstGeom prst="rect">
            <a:avLst/>
          </a:prstGeom>
        </p:spPr>
        <p:txBody>
          <a:bodyPr vert="horz" lIns="91440" tIns="45720" rIns="91440" bIns="45720" rtlCol="0" anchor="ctr"/>
          <a:lstStyle>
            <a:lvl1pPr algn="l">
              <a:defRPr sz="918">
                <a:solidFill>
                  <a:schemeClr val="bg1"/>
                </a:solidFill>
              </a:defRPr>
            </a:lvl1pPr>
          </a:lstStyle>
          <a:p>
            <a:pPr defTabSz="932597" eaLnBrk="0" fontAlgn="base" hangingPunct="0">
              <a:spcBef>
                <a:spcPct val="0"/>
              </a:spcBef>
              <a:spcAft>
                <a:spcPct val="0"/>
              </a:spcAft>
            </a:pPr>
            <a:fld id="{68ADC525-AEFD-44A0-905F-7323604E7964}" type="datetime1">
              <a:rPr lang="en-US" b="1" smtClean="0">
                <a:solidFill>
                  <a:prstClr val="white"/>
                </a:solidFill>
                <a:latin typeface="Arial Narrow" pitchFamily="34" charset="0"/>
              </a:rPr>
              <a:pPr defTabSz="932597" eaLnBrk="0" fontAlgn="base" hangingPunct="0">
                <a:spcBef>
                  <a:spcPct val="0"/>
                </a:spcBef>
                <a:spcAft>
                  <a:spcPct val="0"/>
                </a:spcAft>
              </a:pPr>
              <a:t>12/18/2013</a:t>
            </a:fld>
            <a:endParaRPr lang="en-US" b="1">
              <a:solidFill>
                <a:prstClr val="white"/>
              </a:solidFill>
              <a:latin typeface="Arial Narrow" pitchFamily="34" charset="0"/>
            </a:endParaRPr>
          </a:p>
        </p:txBody>
      </p:sp>
      <p:sp>
        <p:nvSpPr>
          <p:cNvPr id="5" name="Footer Placeholder 4"/>
          <p:cNvSpPr>
            <a:spLocks noGrp="1"/>
          </p:cNvSpPr>
          <p:nvPr>
            <p:ph type="ftr" sz="quarter" idx="3"/>
          </p:nvPr>
        </p:nvSpPr>
        <p:spPr>
          <a:xfrm>
            <a:off x="4974590" y="6605941"/>
            <a:ext cx="3938217" cy="372394"/>
          </a:xfrm>
          <a:prstGeom prst="rect">
            <a:avLst/>
          </a:prstGeom>
        </p:spPr>
        <p:txBody>
          <a:bodyPr vert="horz" lIns="91440" tIns="45720" rIns="91440" bIns="45720" rtlCol="0" anchor="ctr"/>
          <a:lstStyle>
            <a:lvl1pPr algn="ctr">
              <a:defRPr sz="918">
                <a:solidFill>
                  <a:schemeClr val="bg1"/>
                </a:solidFill>
              </a:defRPr>
            </a:lvl1pPr>
          </a:lstStyle>
          <a:p>
            <a:pPr defTabSz="932597" eaLnBrk="0" fontAlgn="base" hangingPunct="0">
              <a:spcBef>
                <a:spcPct val="0"/>
              </a:spcBef>
              <a:spcAft>
                <a:spcPct val="0"/>
              </a:spcAft>
            </a:pPr>
            <a:endParaRPr lang="en-US" b="1" dirty="0">
              <a:solidFill>
                <a:prstClr val="white"/>
              </a:solidFill>
              <a:latin typeface="Arial Narrow" pitchFamily="34" charset="0"/>
            </a:endParaRPr>
          </a:p>
        </p:txBody>
      </p:sp>
      <p:sp>
        <p:nvSpPr>
          <p:cNvPr id="6" name="Slide Number Placeholder 5"/>
          <p:cNvSpPr>
            <a:spLocks noGrp="1"/>
          </p:cNvSpPr>
          <p:nvPr>
            <p:ph type="sldNum" sz="quarter" idx="4"/>
          </p:nvPr>
        </p:nvSpPr>
        <p:spPr>
          <a:xfrm>
            <a:off x="11296465" y="6605941"/>
            <a:ext cx="932736" cy="372394"/>
          </a:xfrm>
          <a:prstGeom prst="rect">
            <a:avLst/>
          </a:prstGeom>
        </p:spPr>
        <p:txBody>
          <a:bodyPr vert="horz" lIns="91440" tIns="45720" rIns="91440" bIns="45720" rtlCol="0" anchor="ctr"/>
          <a:lstStyle>
            <a:lvl1pPr algn="r">
              <a:defRPr sz="918">
                <a:solidFill>
                  <a:schemeClr val="bg1"/>
                </a:solidFill>
              </a:defRPr>
            </a:lvl1pPr>
          </a:lstStyle>
          <a:p>
            <a:pPr defTabSz="932597" eaLnBrk="0" fontAlgn="base" hangingPunct="0">
              <a:spcBef>
                <a:spcPct val="0"/>
              </a:spcBef>
              <a:spcAft>
                <a:spcPct val="0"/>
              </a:spcAft>
            </a:pPr>
            <a:fld id="{F36DB0E4-7632-4126-BCC8-EAE492994250}" type="slidenum">
              <a:rPr lang="en-US" b="1" smtClean="0">
                <a:solidFill>
                  <a:prstClr val="white"/>
                </a:solidFill>
                <a:latin typeface="Arial Narrow" pitchFamily="34" charset="0"/>
              </a:rPr>
              <a:pPr defTabSz="932597" eaLnBrk="0" fontAlgn="base" hangingPunct="0">
                <a:spcBef>
                  <a:spcPct val="0"/>
                </a:spcBef>
                <a:spcAft>
                  <a:spcPct val="0"/>
                </a:spcAft>
              </a:pPr>
              <a:t>‹#›</a:t>
            </a:fld>
            <a:endParaRPr lang="en-US" b="1" dirty="0">
              <a:solidFill>
                <a:prstClr val="white"/>
              </a:solidFill>
              <a:latin typeface="Arial Narrow" pitchFamily="34" charset="0"/>
            </a:endParaRPr>
          </a:p>
        </p:txBody>
      </p:sp>
    </p:spTree>
    <p:extLst>
      <p:ext uri="{BB962C8B-B14F-4D97-AF65-F5344CB8AC3E}">
        <p14:creationId xmlns:p14="http://schemas.microsoft.com/office/powerpoint/2010/main" val="1532565617"/>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 id="2147484504" r:id="rId14"/>
  </p:sldLayoutIdLst>
  <p:transition>
    <p:wipe dir="r"/>
  </p:transition>
  <p:timing>
    <p:tnLst>
      <p:par>
        <p:cTn id="1" dur="indefinite" restart="never" nodeType="tmRoot"/>
      </p:par>
    </p:tnLst>
  </p:timing>
  <p:txStyles>
    <p:titleStyle>
      <a:lvl1pPr algn="l" defTabSz="932597" rtl="0" eaLnBrk="1" latinLnBrk="0" hangingPunct="1">
        <a:spcBef>
          <a:spcPct val="0"/>
        </a:spcBef>
        <a:buNone/>
        <a:defRPr sz="2856" kern="1200">
          <a:solidFill>
            <a:schemeClr val="tx2"/>
          </a:solidFill>
          <a:latin typeface="+mj-lt"/>
          <a:ea typeface="+mj-ea"/>
          <a:cs typeface="+mj-cs"/>
        </a:defRPr>
      </a:lvl1pPr>
    </p:titleStyle>
    <p:bodyStyle>
      <a:lvl1pPr marL="349724" indent="-349724" algn="l" defTabSz="932597" rtl="0" eaLnBrk="1" latinLnBrk="0" hangingPunct="1">
        <a:spcBef>
          <a:spcPct val="20000"/>
        </a:spcBef>
        <a:buSzPct val="110000"/>
        <a:buFontTx/>
        <a:buBlip>
          <a:blip r:embed="rId16"/>
        </a:buBlip>
        <a:defRPr sz="2448" kern="1200">
          <a:solidFill>
            <a:schemeClr val="tx1"/>
          </a:solidFill>
          <a:latin typeface="+mn-lt"/>
          <a:ea typeface="+mn-ea"/>
          <a:cs typeface="+mn-cs"/>
        </a:defRPr>
      </a:lvl1pPr>
      <a:lvl2pPr marL="757735" indent="-291436" algn="l" defTabSz="932597" rtl="0" eaLnBrk="1" latinLnBrk="0" hangingPunct="1">
        <a:spcBef>
          <a:spcPct val="20000"/>
        </a:spcBef>
        <a:buSzPct val="110000"/>
        <a:buFontTx/>
        <a:buBlip>
          <a:blip r:embed="rId16"/>
        </a:buBlip>
        <a:defRPr sz="2040" kern="1200">
          <a:solidFill>
            <a:schemeClr val="tx1"/>
          </a:solidFill>
          <a:latin typeface="+mn-lt"/>
          <a:ea typeface="+mn-ea"/>
          <a:cs typeface="+mn-cs"/>
        </a:defRPr>
      </a:lvl2pPr>
      <a:lvl3pPr marL="1165746" indent="-233149" algn="l" defTabSz="932597" rtl="0" eaLnBrk="1" latinLnBrk="0" hangingPunct="1">
        <a:spcBef>
          <a:spcPct val="20000"/>
        </a:spcBef>
        <a:buSzPct val="110000"/>
        <a:buFontTx/>
        <a:buBlip>
          <a:blip r:embed="rId16"/>
        </a:buBlip>
        <a:defRPr sz="1836" kern="1200">
          <a:solidFill>
            <a:schemeClr val="tx1"/>
          </a:solidFill>
          <a:latin typeface="+mn-lt"/>
          <a:ea typeface="+mn-ea"/>
          <a:cs typeface="+mn-cs"/>
        </a:defRPr>
      </a:lvl3pPr>
      <a:lvl4pPr marL="1632044" indent="-233149" algn="l" defTabSz="932597" rtl="0" eaLnBrk="1" latinLnBrk="0" hangingPunct="1">
        <a:spcBef>
          <a:spcPct val="20000"/>
        </a:spcBef>
        <a:buSzPct val="110000"/>
        <a:buFontTx/>
        <a:buBlip>
          <a:blip r:embed="rId16"/>
        </a:buBlip>
        <a:defRPr sz="1632" kern="1200">
          <a:solidFill>
            <a:schemeClr val="tx1"/>
          </a:solidFill>
          <a:latin typeface="+mn-lt"/>
          <a:ea typeface="+mn-ea"/>
          <a:cs typeface="+mn-cs"/>
        </a:defRPr>
      </a:lvl4pPr>
      <a:lvl5pPr marL="2098342" indent="-233149" algn="l" defTabSz="932597" rtl="0" eaLnBrk="1" latinLnBrk="0" hangingPunct="1">
        <a:spcBef>
          <a:spcPct val="20000"/>
        </a:spcBef>
        <a:buSzPct val="110000"/>
        <a:buFontTx/>
        <a:buBlip>
          <a:blip r:embed="rId16"/>
        </a:buBlip>
        <a:defRPr sz="1632" kern="1200">
          <a:solidFill>
            <a:schemeClr val="tx1"/>
          </a:solidFill>
          <a:latin typeface="+mn-lt"/>
          <a:ea typeface="+mn-ea"/>
          <a:cs typeface="+mn-cs"/>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9.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9.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msdn.microsoft.com/library/windows/apps/windows.devices.smartcards.aspx" TargetMode="External"/><Relationship Id="rId2" Type="http://schemas.openxmlformats.org/officeDocument/2006/relationships/hyperlink" Target="http://www.microsoft.com/download/details.aspx?id=29076" TargetMode="External"/><Relationship Id="rId1" Type="http://schemas.openxmlformats.org/officeDocument/2006/relationships/slideLayout" Target="../slideLayouts/slideLayout44.xml"/><Relationship Id="rId6" Type="http://schemas.openxmlformats.org/officeDocument/2006/relationships/hyperlink" Target="http://msdn.microsoft.com/en-us/library/windows/apps/br212099.aspx" TargetMode="External"/><Relationship Id="rId5" Type="http://schemas.openxmlformats.org/officeDocument/2006/relationships/hyperlink" Target="http://code.msdn.microsoft.com/windowsapps/Smart-card-sample-f9befda4" TargetMode="External"/><Relationship Id="rId4" Type="http://schemas.openxmlformats.org/officeDocument/2006/relationships/hyperlink" Target="http://msdn.microsoft.com/library/windows/apps/windows.security.cryptography.certificates.aspx"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2 factor </a:t>
            </a:r>
            <a:r>
              <a:rPr lang="en-US" dirty="0"/>
              <a:t>a</a:t>
            </a:r>
            <a:r>
              <a:rPr lang="en-US" dirty="0" smtClean="0"/>
              <a:t>uthentication</a:t>
            </a:r>
          </a:p>
          <a:p>
            <a:r>
              <a:rPr lang="en-US" dirty="0" smtClean="0"/>
              <a:t>Smart cards</a:t>
            </a:r>
          </a:p>
          <a:p>
            <a:r>
              <a:rPr lang="en-US" dirty="0" smtClean="0"/>
              <a:t>Virtual smart </a:t>
            </a:r>
            <a:r>
              <a:rPr lang="en-US" dirty="0"/>
              <a:t>c</a:t>
            </a:r>
            <a:r>
              <a:rPr lang="en-US" dirty="0" smtClean="0"/>
              <a:t>ards</a:t>
            </a:r>
          </a:p>
          <a:p>
            <a:r>
              <a:rPr lang="en-US" dirty="0" smtClean="0"/>
              <a:t>FIM CM</a:t>
            </a:r>
          </a:p>
          <a:p>
            <a:r>
              <a:rPr lang="en-US" dirty="0" smtClean="0"/>
              <a:t>Demo</a:t>
            </a:r>
            <a:endParaRPr lang="en-US" dirty="0"/>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9210" y="1535875"/>
            <a:ext cx="3922776" cy="3922776"/>
          </a:xfrm>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591951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8"/>
          <p:cNvSpPr>
            <a:spLocks noChangeArrowheads="1"/>
          </p:cNvSpPr>
          <p:nvPr/>
        </p:nvSpPr>
        <p:spPr bwMode="auto">
          <a:xfrm>
            <a:off x="2024761" y="1006619"/>
            <a:ext cx="8476005" cy="5832472"/>
          </a:xfrm>
          <a:prstGeom prst="roundRect">
            <a:avLst>
              <a:gd name="adj" fmla="val 4167"/>
            </a:avLst>
          </a:prstGeom>
          <a:solidFill>
            <a:srgbClr val="B3C8DF"/>
          </a:soli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nchor="ctr"/>
          <a:lstStyle/>
          <a:p>
            <a:pPr algn="ctr" defTabSz="932597" fontAlgn="base" hangingPunct="0">
              <a:spcBef>
                <a:spcPct val="0"/>
              </a:spcBef>
              <a:spcAft>
                <a:spcPct val="0"/>
              </a:spcAft>
              <a:defRPr/>
            </a:pPr>
            <a:endParaRPr lang="en-US" sz="2040" b="1" dirty="0">
              <a:solidFill>
                <a:prstClr val="black"/>
              </a:solidFill>
              <a:latin typeface="Arial Narrow" pitchFamily="34" charset="0"/>
            </a:endParaRPr>
          </a:p>
        </p:txBody>
      </p:sp>
      <p:sp>
        <p:nvSpPr>
          <p:cNvPr id="8195" name="Title 1"/>
          <p:cNvSpPr>
            <a:spLocks noGrp="1"/>
          </p:cNvSpPr>
          <p:nvPr>
            <p:ph type="title"/>
          </p:nvPr>
        </p:nvSpPr>
        <p:spPr/>
        <p:txBody>
          <a:bodyPr/>
          <a:lstStyle/>
          <a:p>
            <a:r>
              <a:rPr lang="en-US" dirty="0" smtClean="0"/>
              <a:t>FIM 2010 Components</a:t>
            </a:r>
          </a:p>
        </p:txBody>
      </p:sp>
      <p:grpSp>
        <p:nvGrpSpPr>
          <p:cNvPr id="8197" name="Group 12"/>
          <p:cNvGrpSpPr>
            <a:grpSpLocks/>
          </p:cNvGrpSpPr>
          <p:nvPr/>
        </p:nvGrpSpPr>
        <p:grpSpPr bwMode="auto">
          <a:xfrm>
            <a:off x="2175337" y="4073805"/>
            <a:ext cx="2862068" cy="1270812"/>
            <a:chOff x="923634" y="3989327"/>
            <a:chExt cx="2806156" cy="1245925"/>
          </a:xfrm>
        </p:grpSpPr>
        <p:pic>
          <p:nvPicPr>
            <p:cNvPr id="8207" name="Picture 6" descr="abstract_rectangle01_01_r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634" y="3989327"/>
              <a:ext cx="2806156" cy="124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7"/>
            <p:cNvSpPr txBox="1">
              <a:spLocks noChangeArrowheads="1"/>
            </p:cNvSpPr>
            <p:nvPr/>
          </p:nvSpPr>
          <p:spPr bwMode="auto">
            <a:xfrm>
              <a:off x="1346622" y="4289125"/>
              <a:ext cx="1960183" cy="65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dirty="0">
                  <a:solidFill>
                    <a:prstClr val="black"/>
                  </a:solidFill>
                </a:rPr>
                <a:t>FIM CM</a:t>
              </a:r>
            </a:p>
            <a:p>
              <a:pPr algn="ctr" defTabSz="932597" eaLnBrk="0" fontAlgn="base" hangingPunct="0">
                <a:spcBef>
                  <a:spcPct val="0"/>
                </a:spcBef>
                <a:spcAft>
                  <a:spcPct val="0"/>
                </a:spcAft>
              </a:pPr>
              <a:r>
                <a:rPr lang="en-US" sz="1836" dirty="0">
                  <a:solidFill>
                    <a:prstClr val="black"/>
                  </a:solidFill>
                </a:rPr>
                <a:t>Management Agent</a:t>
              </a:r>
            </a:p>
          </p:txBody>
        </p:sp>
      </p:grpSp>
      <p:grpSp>
        <p:nvGrpSpPr>
          <p:cNvPr id="8198" name="Group 11"/>
          <p:cNvGrpSpPr>
            <a:grpSpLocks/>
          </p:cNvGrpSpPr>
          <p:nvPr/>
        </p:nvGrpSpPr>
        <p:grpSpPr bwMode="auto">
          <a:xfrm>
            <a:off x="2175338" y="1306618"/>
            <a:ext cx="2875918" cy="1195129"/>
            <a:chOff x="864269" y="1337910"/>
            <a:chExt cx="2819734" cy="1171724"/>
          </a:xfrm>
        </p:grpSpPr>
        <p:pic>
          <p:nvPicPr>
            <p:cNvPr id="8205" name="Picture 4" descr="abstract_rectangle01_01_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4269" y="1337910"/>
              <a:ext cx="2819734" cy="117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Box 8"/>
            <p:cNvSpPr txBox="1">
              <a:spLocks noChangeArrowheads="1"/>
            </p:cNvSpPr>
            <p:nvPr/>
          </p:nvSpPr>
          <p:spPr bwMode="auto">
            <a:xfrm>
              <a:off x="1403592" y="1739118"/>
              <a:ext cx="1766671" cy="37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defTabSz="932597" fontAlgn="base" hangingPunct="0">
                <a:spcBef>
                  <a:spcPct val="0"/>
                </a:spcBef>
                <a:spcAft>
                  <a:spcPct val="0"/>
                </a:spcAft>
              </a:pPr>
              <a:r>
                <a:rPr lang="en-US" sz="1836" dirty="0">
                  <a:solidFill>
                    <a:prstClr val="black"/>
                  </a:solidFill>
                </a:rPr>
                <a:t>FIM  Web Service</a:t>
              </a:r>
              <a:endParaRPr lang="en-US" sz="1836" b="0" dirty="0">
                <a:solidFill>
                  <a:prstClr val="black"/>
                </a:solidFill>
              </a:endParaRPr>
            </a:p>
          </p:txBody>
        </p:sp>
      </p:grpSp>
      <p:grpSp>
        <p:nvGrpSpPr>
          <p:cNvPr id="8199" name="Group 10"/>
          <p:cNvGrpSpPr>
            <a:grpSpLocks/>
          </p:cNvGrpSpPr>
          <p:nvPr/>
        </p:nvGrpSpPr>
        <p:grpSpPr bwMode="auto">
          <a:xfrm>
            <a:off x="2175337" y="5472082"/>
            <a:ext cx="2860047" cy="1266155"/>
            <a:chOff x="5727032" y="5175831"/>
            <a:chExt cx="2804174" cy="1241359"/>
          </a:xfrm>
        </p:grpSpPr>
        <p:pic>
          <p:nvPicPr>
            <p:cNvPr id="8203" name="Picture 5" descr="abstract_rectangle01_01_gre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7032" y="5175831"/>
              <a:ext cx="2804174" cy="124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9"/>
            <p:cNvSpPr txBox="1">
              <a:spLocks noChangeArrowheads="1"/>
            </p:cNvSpPr>
            <p:nvPr/>
          </p:nvSpPr>
          <p:spPr bwMode="auto">
            <a:xfrm>
              <a:off x="5948367" y="5473346"/>
              <a:ext cx="2361505" cy="65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dirty="0">
                  <a:solidFill>
                    <a:prstClr val="black"/>
                  </a:solidFill>
                </a:rPr>
                <a:t>FIM 2010</a:t>
              </a:r>
              <a:br>
                <a:rPr lang="en-US" sz="1836" dirty="0">
                  <a:solidFill>
                    <a:prstClr val="black"/>
                  </a:solidFill>
                </a:rPr>
              </a:br>
              <a:r>
                <a:rPr lang="en-US" sz="1836" dirty="0">
                  <a:solidFill>
                    <a:prstClr val="black"/>
                  </a:solidFill>
                </a:rPr>
                <a:t>Certificate Management</a:t>
              </a:r>
            </a:p>
          </p:txBody>
        </p:sp>
      </p:grpSp>
      <p:sp>
        <p:nvSpPr>
          <p:cNvPr id="14" name="AutoShape 5"/>
          <p:cNvSpPr>
            <a:spLocks noChangeArrowheads="1"/>
          </p:cNvSpPr>
          <p:nvPr/>
        </p:nvSpPr>
        <p:spPr bwMode="auto">
          <a:xfrm>
            <a:off x="5293730" y="1306618"/>
            <a:ext cx="5056458" cy="1169846"/>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nchor="ctr"/>
          <a:lstStyle/>
          <a:p>
            <a:pPr marL="194275" indent="-194275" defTabSz="932597" eaLnBrk="0" fontAlgn="base" hangingPunct="0">
              <a:lnSpc>
                <a:spcPct val="90000"/>
              </a:lnSpc>
              <a:spcBef>
                <a:spcPts val="76"/>
              </a:spcBef>
              <a:spcAft>
                <a:spcPts val="25"/>
              </a:spcAft>
              <a:buClr>
                <a:srgbClr val="8DACD0"/>
              </a:buClr>
              <a:buSzPct val="70000"/>
              <a:buBlip>
                <a:blip r:embed="rId6"/>
              </a:buBlip>
              <a:defRPr/>
            </a:pPr>
            <a:r>
              <a:rPr lang="en-US" sz="1428" b="1" dirty="0">
                <a:solidFill>
                  <a:srgbClr val="000000"/>
                </a:solidFill>
                <a:latin typeface="Arial Narrow" pitchFamily="34" charset="0"/>
              </a:rPr>
              <a:t>Provides solutions for management of users, access, credentials, and policies</a:t>
            </a:r>
          </a:p>
          <a:p>
            <a:pPr marL="194275" indent="-194275" defTabSz="932597" eaLnBrk="0" fontAlgn="base" hangingPunct="0">
              <a:lnSpc>
                <a:spcPct val="90000"/>
              </a:lnSpc>
              <a:spcBef>
                <a:spcPts val="76"/>
              </a:spcBef>
              <a:spcAft>
                <a:spcPts val="25"/>
              </a:spcAft>
              <a:buClr>
                <a:srgbClr val="8DACD0"/>
              </a:buClr>
              <a:buSzPct val="70000"/>
              <a:buBlip>
                <a:blip r:embed="rId6"/>
              </a:buBlip>
              <a:defRPr/>
            </a:pPr>
            <a:r>
              <a:rPr lang="en-US" sz="1428" b="1" dirty="0">
                <a:solidFill>
                  <a:srgbClr val="000000"/>
                </a:solidFill>
                <a:latin typeface="Arial Narrow" pitchFamily="34" charset="0"/>
              </a:rPr>
              <a:t>Automates common identity lifecycle management tasks, including self-service solutions</a:t>
            </a:r>
            <a:endParaRPr lang="en-US" sz="1428" b="1" kern="0" dirty="0">
              <a:solidFill>
                <a:prstClr val="black"/>
              </a:solidFill>
              <a:latin typeface="Arial Narrow" pitchFamily="34" charset="0"/>
            </a:endParaRPr>
          </a:p>
        </p:txBody>
      </p:sp>
      <p:sp>
        <p:nvSpPr>
          <p:cNvPr id="15" name="AutoShape 5"/>
          <p:cNvSpPr>
            <a:spLocks noChangeArrowheads="1"/>
          </p:cNvSpPr>
          <p:nvPr/>
        </p:nvSpPr>
        <p:spPr bwMode="auto">
          <a:xfrm>
            <a:off x="5293730" y="4079433"/>
            <a:ext cx="5056458" cy="1249948"/>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nchor="ctr"/>
          <a:lstStyle/>
          <a:p>
            <a:pPr marL="233149"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Extensible management  agent that allows issuance/termination of certificates during account processing. Support scenarios:</a:t>
            </a:r>
          </a:p>
          <a:p>
            <a:pPr marL="466298" lvl="1"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Initial enrollment during provisioning</a:t>
            </a:r>
          </a:p>
          <a:p>
            <a:pPr marL="466298" lvl="1"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Disable/Retire/Revoke during </a:t>
            </a:r>
            <a:r>
              <a:rPr lang="en-US" sz="1428" b="1" kern="0" dirty="0" err="1">
                <a:solidFill>
                  <a:prstClr val="black"/>
                </a:solidFill>
                <a:latin typeface="Arial Narrow" pitchFamily="34" charset="0"/>
              </a:rPr>
              <a:t>deprovisioning</a:t>
            </a:r>
            <a:endParaRPr lang="en-US" sz="1428" b="1" kern="0" dirty="0">
              <a:solidFill>
                <a:prstClr val="black"/>
              </a:solidFill>
              <a:latin typeface="Arial Narrow" pitchFamily="34" charset="0"/>
            </a:endParaRPr>
          </a:p>
          <a:p>
            <a:pPr marL="466298" lvl="1"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Suspend/reinstated during account suspension</a:t>
            </a:r>
          </a:p>
        </p:txBody>
      </p:sp>
      <p:sp>
        <p:nvSpPr>
          <p:cNvPr id="16" name="AutoShape 5"/>
          <p:cNvSpPr>
            <a:spLocks noChangeArrowheads="1"/>
          </p:cNvSpPr>
          <p:nvPr/>
        </p:nvSpPr>
        <p:spPr bwMode="auto">
          <a:xfrm>
            <a:off x="5293730" y="5472081"/>
            <a:ext cx="5056458" cy="1246245"/>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nchor="ctr"/>
          <a:lstStyle/>
          <a:p>
            <a:pPr marL="233149"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Single administration point for software and smart card certificates</a:t>
            </a:r>
          </a:p>
          <a:p>
            <a:pPr marL="233149"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Configurable policy-based workflows for common tasks</a:t>
            </a:r>
          </a:p>
          <a:p>
            <a:pPr marL="233149"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Detailed auditing and reporting</a:t>
            </a:r>
          </a:p>
          <a:p>
            <a:pPr marL="233149" indent="-233149" defTabSz="932597" fontAlgn="base">
              <a:lnSpc>
                <a:spcPct val="70000"/>
              </a:lnSpc>
              <a:spcBef>
                <a:spcPct val="40000"/>
              </a:spcBef>
              <a:spcAft>
                <a:spcPct val="0"/>
              </a:spcAft>
              <a:buClr>
                <a:srgbClr val="8DACD0"/>
              </a:buClr>
              <a:buSzPct val="70000"/>
              <a:buBlip>
                <a:blip r:embed="rId6"/>
              </a:buBlip>
              <a:defRPr/>
            </a:pPr>
            <a:r>
              <a:rPr lang="en-US" sz="1428" b="1" kern="0" dirty="0">
                <a:solidFill>
                  <a:prstClr val="black"/>
                </a:solidFill>
                <a:latin typeface="Arial Narrow" pitchFamily="34" charset="0"/>
              </a:rPr>
              <a:t>Integration with existing infrastructure</a:t>
            </a:r>
          </a:p>
        </p:txBody>
      </p:sp>
      <p:grpSp>
        <p:nvGrpSpPr>
          <p:cNvPr id="2" name="Group 1"/>
          <p:cNvGrpSpPr/>
          <p:nvPr/>
        </p:nvGrpSpPr>
        <p:grpSpPr>
          <a:xfrm>
            <a:off x="2175338" y="2629213"/>
            <a:ext cx="2860046" cy="1317126"/>
            <a:chOff x="608013" y="2670628"/>
            <a:chExt cx="2804221" cy="1291417"/>
          </a:xfrm>
        </p:grpSpPr>
        <p:pic>
          <p:nvPicPr>
            <p:cNvPr id="2051" name="Picture 3" descr="D:\brian\PNG Graphics\abstract_rectangle01_01_yell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13" y="2670628"/>
              <a:ext cx="2804221" cy="12914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7"/>
            <p:cNvSpPr txBox="1">
              <a:spLocks noChangeArrowheads="1"/>
            </p:cNvSpPr>
            <p:nvPr/>
          </p:nvSpPr>
          <p:spPr bwMode="auto">
            <a:xfrm>
              <a:off x="981405" y="2920756"/>
              <a:ext cx="2073004" cy="65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dirty="0">
                  <a:solidFill>
                    <a:prstClr val="black"/>
                  </a:solidFill>
                </a:rPr>
                <a:t>FIM Synchronization</a:t>
              </a:r>
              <a:br>
                <a:rPr lang="en-US" sz="1836" dirty="0">
                  <a:solidFill>
                    <a:prstClr val="black"/>
                  </a:solidFill>
                </a:rPr>
              </a:br>
              <a:r>
                <a:rPr lang="en-US" sz="1836" dirty="0">
                  <a:solidFill>
                    <a:prstClr val="black"/>
                  </a:solidFill>
                </a:rPr>
                <a:t>Service</a:t>
              </a:r>
            </a:p>
          </p:txBody>
        </p:sp>
      </p:grpSp>
      <p:sp>
        <p:nvSpPr>
          <p:cNvPr id="20" name="AutoShape 5"/>
          <p:cNvSpPr>
            <a:spLocks noChangeArrowheads="1"/>
          </p:cNvSpPr>
          <p:nvPr/>
        </p:nvSpPr>
        <p:spPr bwMode="auto">
          <a:xfrm>
            <a:off x="5293730" y="2619166"/>
            <a:ext cx="5056458" cy="1317566"/>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nchor="ctr"/>
          <a:lstStyle/>
          <a:p>
            <a:pPr marL="194275" indent="-194275" defTabSz="932597" eaLnBrk="0" fontAlgn="base" hangingPunct="0">
              <a:lnSpc>
                <a:spcPct val="90000"/>
              </a:lnSpc>
              <a:spcBef>
                <a:spcPts val="76"/>
              </a:spcBef>
              <a:spcAft>
                <a:spcPts val="25"/>
              </a:spcAft>
              <a:buClr>
                <a:srgbClr val="8DACD0"/>
              </a:buClr>
              <a:buSzPct val="70000"/>
              <a:buBlip>
                <a:blip r:embed="rId6"/>
              </a:buBlip>
              <a:defRPr/>
            </a:pPr>
            <a:r>
              <a:rPr lang="en-US" sz="1428" b="1" dirty="0">
                <a:solidFill>
                  <a:srgbClr val="000000"/>
                </a:solidFill>
                <a:latin typeface="Arial Narrow" pitchFamily="34" charset="0"/>
              </a:rPr>
              <a:t>Provides identity synchronization services and user provisioning across multiple directories</a:t>
            </a:r>
          </a:p>
          <a:p>
            <a:pPr marL="194275" indent="-194275" defTabSz="932597" eaLnBrk="0" fontAlgn="base" hangingPunct="0">
              <a:lnSpc>
                <a:spcPct val="90000"/>
              </a:lnSpc>
              <a:spcBef>
                <a:spcPts val="76"/>
              </a:spcBef>
              <a:spcAft>
                <a:spcPts val="25"/>
              </a:spcAft>
              <a:buClr>
                <a:srgbClr val="8DACD0"/>
              </a:buClr>
              <a:buSzPct val="70000"/>
              <a:buBlip>
                <a:blip r:embed="rId6"/>
              </a:buBlip>
              <a:defRPr/>
            </a:pPr>
            <a:r>
              <a:rPr lang="en-US" sz="1428" b="1" dirty="0">
                <a:solidFill>
                  <a:srgbClr val="000000"/>
                </a:solidFill>
                <a:latin typeface="Arial Narrow" pitchFamily="34" charset="0"/>
              </a:rPr>
              <a:t>Includes many management agents (MAs) to allow communication between the FIM Synchronization Service and external databases and systems</a:t>
            </a:r>
          </a:p>
          <a:p>
            <a:pPr marL="194275" indent="-194275" defTabSz="932597" eaLnBrk="0" fontAlgn="base" hangingPunct="0">
              <a:lnSpc>
                <a:spcPct val="90000"/>
              </a:lnSpc>
              <a:spcBef>
                <a:spcPts val="76"/>
              </a:spcBef>
              <a:spcAft>
                <a:spcPts val="25"/>
              </a:spcAft>
              <a:buClr>
                <a:srgbClr val="8DACD0"/>
              </a:buClr>
              <a:buSzPct val="70000"/>
              <a:buBlip>
                <a:blip r:embed="rId6"/>
              </a:buBlip>
              <a:defRPr/>
            </a:pPr>
            <a:r>
              <a:rPr lang="en-US" sz="1428" b="1" dirty="0">
                <a:solidFill>
                  <a:srgbClr val="000000"/>
                </a:solidFill>
                <a:latin typeface="Arial Narrow" pitchFamily="34" charset="0"/>
              </a:rPr>
              <a:t>Allows development of custom management agents</a:t>
            </a:r>
          </a:p>
        </p:txBody>
      </p:sp>
    </p:spTree>
    <p:extLst>
      <p:ext uri="{BB962C8B-B14F-4D97-AF65-F5344CB8AC3E}">
        <p14:creationId xmlns:p14="http://schemas.microsoft.com/office/powerpoint/2010/main" val="108659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brian\PNG Graphics\abstract_rectangle01_01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373" y="730912"/>
            <a:ext cx="8788029" cy="6241411"/>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2342104" y="79336"/>
            <a:ext cx="7740932" cy="697833"/>
          </a:xfrm>
          <a:noFill/>
        </p:spPr>
        <p:txBody>
          <a:bodyPr>
            <a:normAutofit/>
          </a:bodyPr>
          <a:lstStyle/>
          <a:p>
            <a:pPr eaLnBrk="1"/>
            <a:r>
              <a:rPr lang="fr-FR" dirty="0" smtClean="0"/>
              <a:t>FIM CM Components</a:t>
            </a:r>
            <a:endParaRPr lang="en-US" dirty="0" smtClean="0"/>
          </a:p>
        </p:txBody>
      </p:sp>
      <p:sp>
        <p:nvSpPr>
          <p:cNvPr id="13" name="Oval 20"/>
          <p:cNvSpPr>
            <a:spLocks noChangeArrowheads="1"/>
          </p:cNvSpPr>
          <p:nvPr/>
        </p:nvSpPr>
        <p:spPr bwMode="auto">
          <a:xfrm>
            <a:off x="1555221" y="1619"/>
            <a:ext cx="4858" cy="1619"/>
          </a:xfrm>
          <a:prstGeom prst="ellipse">
            <a:avLst/>
          </a:prstGeom>
          <a:gradFill rotWithShape="1">
            <a:gsLst>
              <a:gs pos="0">
                <a:srgbClr val="FFFFFF"/>
              </a:gs>
              <a:gs pos="100000">
                <a:srgbClr val="EEEFD7"/>
              </a:gs>
            </a:gsLst>
            <a:path path="shape">
              <a:fillToRect l="50000" t="50000" r="50000" b="50000"/>
            </a:path>
          </a:gradFill>
          <a:ln w="9525" cap="flat" cmpd="sng" algn="ctr">
            <a:noFill/>
            <a:prstDash val="solid"/>
            <a:round/>
            <a:headEnd type="none" w="med" len="med"/>
            <a:tailEnd type="none" w="med" len="med"/>
          </a:ln>
          <a:effectLst>
            <a:outerShdw dist="35921" dir="2700000" algn="ctr" rotWithShape="0">
              <a:srgbClr val="ADADAD"/>
            </a:outerShdw>
          </a:effectLst>
        </p:spPr>
        <p:txBody>
          <a:bodyPr wrap="none" anchor="ctr"/>
          <a:lstStyle/>
          <a:p>
            <a:pPr defTabSz="932597" eaLnBrk="0" fontAlgn="base">
              <a:spcBef>
                <a:spcPct val="0"/>
              </a:spcBef>
              <a:spcAft>
                <a:spcPct val="0"/>
              </a:spcAft>
              <a:defRPr/>
            </a:pPr>
            <a:endParaRPr lang="en-US" sz="1836">
              <a:solidFill>
                <a:srgbClr val="000000"/>
              </a:solidFill>
              <a:latin typeface="Arial" charset="0"/>
            </a:endParaRPr>
          </a:p>
        </p:txBody>
      </p:sp>
      <p:grpSp>
        <p:nvGrpSpPr>
          <p:cNvPr id="2" name="Group 1"/>
          <p:cNvGrpSpPr/>
          <p:nvPr/>
        </p:nvGrpSpPr>
        <p:grpSpPr>
          <a:xfrm>
            <a:off x="2495687" y="1143669"/>
            <a:ext cx="7505380" cy="5412661"/>
            <a:chOff x="1047750" y="1319213"/>
            <a:chExt cx="7358884" cy="5307012"/>
          </a:xfrm>
        </p:grpSpPr>
        <p:sp>
          <p:nvSpPr>
            <p:cNvPr id="11268" name="Text Box 23"/>
            <p:cNvSpPr txBox="1">
              <a:spLocks noChangeArrowheads="1"/>
            </p:cNvSpPr>
            <p:nvPr/>
          </p:nvSpPr>
          <p:spPr bwMode="auto">
            <a:xfrm>
              <a:off x="4047649" y="4572000"/>
              <a:ext cx="1378904" cy="343492"/>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dirty="0">
                  <a:solidFill>
                    <a:prstClr val="black"/>
                  </a:solidFill>
                </a:rPr>
                <a:t>FIM CM Server</a:t>
              </a:r>
            </a:p>
          </p:txBody>
        </p:sp>
        <p:pic>
          <p:nvPicPr>
            <p:cNvPr id="11269"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2514600"/>
              <a:ext cx="7556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5"/>
            <p:cNvSpPr txBox="1">
              <a:spLocks noChangeArrowheads="1"/>
            </p:cNvSpPr>
            <p:nvPr/>
          </p:nvSpPr>
          <p:spPr bwMode="auto">
            <a:xfrm>
              <a:off x="7120705" y="2286000"/>
              <a:ext cx="1285929" cy="343492"/>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a:solidFill>
                    <a:prstClr val="black"/>
                  </a:solidFill>
                </a:rPr>
                <a:t>E-mail Server</a:t>
              </a:r>
            </a:p>
          </p:txBody>
        </p:sp>
        <p:pic>
          <p:nvPicPr>
            <p:cNvPr id="1127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775" y="1866900"/>
              <a:ext cx="7556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27"/>
            <p:cNvSpPr txBox="1">
              <a:spLocks noChangeArrowheads="1"/>
            </p:cNvSpPr>
            <p:nvPr/>
          </p:nvSpPr>
          <p:spPr bwMode="auto">
            <a:xfrm>
              <a:off x="5477534" y="1676400"/>
              <a:ext cx="1117870" cy="343492"/>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a:solidFill>
                    <a:prstClr val="black"/>
                  </a:solidFill>
                </a:rPr>
                <a:t>SQL Server</a:t>
              </a:r>
            </a:p>
          </p:txBody>
        </p:sp>
        <p:pic>
          <p:nvPicPr>
            <p:cNvPr id="11273"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5" y="2514600"/>
              <a:ext cx="75565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828800"/>
              <a:ext cx="1066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133600"/>
              <a:ext cx="3968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6" name="Group 31"/>
            <p:cNvGrpSpPr>
              <a:grpSpLocks/>
            </p:cNvGrpSpPr>
            <p:nvPr/>
          </p:nvGrpSpPr>
          <p:grpSpPr bwMode="auto">
            <a:xfrm>
              <a:off x="1047750" y="5257800"/>
              <a:ext cx="1655763" cy="1216025"/>
              <a:chOff x="660" y="3312"/>
              <a:chExt cx="1043" cy="766"/>
            </a:xfrm>
            <a:solidFill>
              <a:schemeClr val="bg1"/>
            </a:solidFill>
          </p:grpSpPr>
          <p:pic>
            <p:nvPicPr>
              <p:cNvPr id="11297"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 y="3312"/>
                <a:ext cx="447" cy="5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98" name="Text Box 33"/>
              <p:cNvSpPr txBox="1">
                <a:spLocks noChangeArrowheads="1"/>
              </p:cNvSpPr>
              <p:nvPr/>
            </p:nvSpPr>
            <p:spPr bwMode="auto">
              <a:xfrm>
                <a:off x="660" y="3862"/>
                <a:ext cx="1043" cy="216"/>
              </a:xfrm>
              <a:prstGeom prst="rect">
                <a:avLst/>
              </a:prstGeom>
              <a:grp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a:solidFill>
                      <a:prstClr val="black"/>
                    </a:solidFill>
                  </a:rPr>
                  <a:t>Corporate Partner</a:t>
                </a:r>
              </a:p>
            </p:txBody>
          </p:sp>
        </p:grpSp>
        <p:grpSp>
          <p:nvGrpSpPr>
            <p:cNvPr id="11277" name="Group 34"/>
            <p:cNvGrpSpPr>
              <a:grpSpLocks/>
            </p:cNvGrpSpPr>
            <p:nvPr/>
          </p:nvGrpSpPr>
          <p:grpSpPr bwMode="auto">
            <a:xfrm>
              <a:off x="3987800" y="5410200"/>
              <a:ext cx="1436688" cy="1216025"/>
              <a:chOff x="2411" y="3456"/>
              <a:chExt cx="905" cy="766"/>
            </a:xfrm>
            <a:solidFill>
              <a:schemeClr val="bg1"/>
            </a:solidFill>
          </p:grpSpPr>
          <p:pic>
            <p:nvPicPr>
              <p:cNvPr id="11295"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 y="3456"/>
                <a:ext cx="447" cy="5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96" name="Text Box 36"/>
              <p:cNvSpPr txBox="1">
                <a:spLocks noChangeArrowheads="1"/>
              </p:cNvSpPr>
              <p:nvPr/>
            </p:nvSpPr>
            <p:spPr bwMode="auto">
              <a:xfrm>
                <a:off x="2411" y="4006"/>
                <a:ext cx="905" cy="216"/>
              </a:xfrm>
              <a:prstGeom prst="rect">
                <a:avLst/>
              </a:prstGeom>
              <a:grp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a:solidFill>
                      <a:prstClr val="black"/>
                    </a:solidFill>
                  </a:rPr>
                  <a:t>Corporate User</a:t>
                </a:r>
              </a:p>
            </p:txBody>
          </p:sp>
        </p:grpSp>
        <p:grpSp>
          <p:nvGrpSpPr>
            <p:cNvPr id="11278" name="Group 37"/>
            <p:cNvGrpSpPr>
              <a:grpSpLocks/>
            </p:cNvGrpSpPr>
            <p:nvPr/>
          </p:nvGrpSpPr>
          <p:grpSpPr bwMode="auto">
            <a:xfrm>
              <a:off x="6721476" y="5257800"/>
              <a:ext cx="985837" cy="1216025"/>
              <a:chOff x="4234" y="3360"/>
              <a:chExt cx="621" cy="766"/>
            </a:xfrm>
            <a:solidFill>
              <a:schemeClr val="bg1"/>
            </a:solidFill>
          </p:grpSpPr>
          <p:pic>
            <p:nvPicPr>
              <p:cNvPr id="11293"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1" y="3360"/>
                <a:ext cx="447" cy="5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94" name="Text Box 39"/>
              <p:cNvSpPr txBox="1">
                <a:spLocks noChangeArrowheads="1"/>
              </p:cNvSpPr>
              <p:nvPr/>
            </p:nvSpPr>
            <p:spPr bwMode="auto">
              <a:xfrm>
                <a:off x="4234" y="3910"/>
                <a:ext cx="621" cy="216"/>
              </a:xfrm>
              <a:prstGeom prst="rect">
                <a:avLst/>
              </a:prstGeom>
              <a:grp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a:solidFill>
                      <a:prstClr val="black"/>
                    </a:solidFill>
                  </a:rPr>
                  <a:t>Customer</a:t>
                </a:r>
              </a:p>
            </p:txBody>
          </p:sp>
        </p:grpSp>
        <p:pic>
          <p:nvPicPr>
            <p:cNvPr id="11279"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5050" y="2819400"/>
              <a:ext cx="514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0750" y="2806700"/>
              <a:ext cx="4508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Line 42"/>
            <p:cNvSpPr>
              <a:spLocks noChangeShapeType="1"/>
            </p:cNvSpPr>
            <p:nvPr/>
          </p:nvSpPr>
          <p:spPr bwMode="auto">
            <a:xfrm flipV="1">
              <a:off x="2362200" y="4953000"/>
              <a:ext cx="1981200" cy="4572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2" name="Line 43"/>
            <p:cNvSpPr>
              <a:spLocks noChangeShapeType="1"/>
            </p:cNvSpPr>
            <p:nvPr/>
          </p:nvSpPr>
          <p:spPr bwMode="auto">
            <a:xfrm flipH="1" flipV="1">
              <a:off x="5029200" y="4953000"/>
              <a:ext cx="1752600" cy="3810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3" name="Line 44"/>
            <p:cNvSpPr>
              <a:spLocks noChangeShapeType="1"/>
            </p:cNvSpPr>
            <p:nvPr/>
          </p:nvSpPr>
          <p:spPr bwMode="auto">
            <a:xfrm flipH="1" flipV="1">
              <a:off x="4724400" y="4953000"/>
              <a:ext cx="0" cy="3810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4" name="Text Box 45"/>
            <p:cNvSpPr txBox="1">
              <a:spLocks noChangeArrowheads="1"/>
            </p:cNvSpPr>
            <p:nvPr/>
          </p:nvSpPr>
          <p:spPr bwMode="auto">
            <a:xfrm>
              <a:off x="3850920" y="1319213"/>
              <a:ext cx="1189749" cy="594650"/>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a:solidFill>
                    <a:prstClr val="black"/>
                  </a:solidFill>
                </a:rPr>
                <a:t>Certification</a:t>
              </a:r>
              <a:br>
                <a:rPr lang="en-US" sz="1632">
                  <a:solidFill>
                    <a:prstClr val="black"/>
                  </a:solidFill>
                </a:rPr>
              </a:br>
              <a:r>
                <a:rPr lang="en-US" sz="1632">
                  <a:solidFill>
                    <a:prstClr val="black"/>
                  </a:solidFill>
                </a:rPr>
                <a:t>Authority</a:t>
              </a:r>
            </a:p>
          </p:txBody>
        </p:sp>
        <p:sp>
          <p:nvSpPr>
            <p:cNvPr id="11285" name="Line 46"/>
            <p:cNvSpPr>
              <a:spLocks noChangeShapeType="1"/>
            </p:cNvSpPr>
            <p:nvPr/>
          </p:nvSpPr>
          <p:spPr bwMode="auto">
            <a:xfrm flipH="1" flipV="1">
              <a:off x="2590800" y="3276600"/>
              <a:ext cx="1752600" cy="3810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6" name="Line 47"/>
            <p:cNvSpPr>
              <a:spLocks noChangeShapeType="1"/>
            </p:cNvSpPr>
            <p:nvPr/>
          </p:nvSpPr>
          <p:spPr bwMode="auto">
            <a:xfrm flipH="1" flipV="1">
              <a:off x="3886200" y="2819400"/>
              <a:ext cx="685800" cy="6858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7" name="Line 48"/>
            <p:cNvSpPr>
              <a:spLocks noChangeShapeType="1"/>
            </p:cNvSpPr>
            <p:nvPr/>
          </p:nvSpPr>
          <p:spPr bwMode="auto">
            <a:xfrm flipV="1">
              <a:off x="4876800" y="2819400"/>
              <a:ext cx="381000" cy="6858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8" name="Line 49"/>
            <p:cNvSpPr>
              <a:spLocks noChangeShapeType="1"/>
            </p:cNvSpPr>
            <p:nvPr/>
          </p:nvSpPr>
          <p:spPr bwMode="auto">
            <a:xfrm flipV="1">
              <a:off x="5181600" y="3124200"/>
              <a:ext cx="1371600" cy="53340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1289" name="Text Box 45"/>
            <p:cNvSpPr txBox="1">
              <a:spLocks noChangeArrowheads="1"/>
            </p:cNvSpPr>
            <p:nvPr/>
          </p:nvSpPr>
          <p:spPr bwMode="auto">
            <a:xfrm>
              <a:off x="1186709" y="2085975"/>
              <a:ext cx="941284" cy="594650"/>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dirty="0">
                  <a:solidFill>
                    <a:prstClr val="black"/>
                  </a:solidFill>
                </a:rPr>
                <a:t>Active</a:t>
              </a:r>
              <a:br>
                <a:rPr lang="en-US" sz="1632" dirty="0">
                  <a:solidFill>
                    <a:prstClr val="black"/>
                  </a:solidFill>
                </a:rPr>
              </a:br>
              <a:r>
                <a:rPr lang="en-US" sz="1632" dirty="0">
                  <a:solidFill>
                    <a:prstClr val="black"/>
                  </a:solidFill>
                </a:rPr>
                <a:t>Directory</a:t>
              </a:r>
            </a:p>
          </p:txBody>
        </p:sp>
        <p:grpSp>
          <p:nvGrpSpPr>
            <p:cNvPr id="11290" name="Group 34"/>
            <p:cNvGrpSpPr>
              <a:grpSpLocks/>
            </p:cNvGrpSpPr>
            <p:nvPr/>
          </p:nvGrpSpPr>
          <p:grpSpPr bwMode="auto">
            <a:xfrm>
              <a:off x="4359275" y="3603625"/>
              <a:ext cx="898525" cy="911225"/>
              <a:chOff x="1171" y="404"/>
              <a:chExt cx="1903" cy="1931"/>
            </a:xfrm>
          </p:grpSpPr>
          <p:pic>
            <p:nvPicPr>
              <p:cNvPr id="11291" name="Picture 35" descr="Ser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1" y="404"/>
                <a:ext cx="1641" cy="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36" descr="Inter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42" y="1329"/>
                <a:ext cx="632"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49902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a:r>
              <a:rPr lang="en-US" dirty="0" smtClean="0"/>
              <a:t>FIM CM Architecture</a:t>
            </a:r>
          </a:p>
        </p:txBody>
      </p:sp>
      <p:sp>
        <p:nvSpPr>
          <p:cNvPr id="9" name="AutoShape 5"/>
          <p:cNvSpPr>
            <a:spLocks noChangeArrowheads="1"/>
          </p:cNvSpPr>
          <p:nvPr/>
        </p:nvSpPr>
        <p:spPr bwMode="auto">
          <a:xfrm>
            <a:off x="2332390" y="1321188"/>
            <a:ext cx="7693978" cy="5362469"/>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defTabSz="932597" fontAlgn="base" hangingPunct="0">
              <a:spcBef>
                <a:spcPct val="0"/>
              </a:spcBef>
              <a:spcAft>
                <a:spcPct val="0"/>
              </a:spcAft>
              <a:buClr>
                <a:srgbClr val="C0504D"/>
              </a:buClr>
              <a:buSzPct val="120000"/>
              <a:defRPr/>
            </a:pPr>
            <a:endParaRPr lang="en-US" sz="1836" b="1">
              <a:solidFill>
                <a:prstClr val="black"/>
              </a:solidFill>
              <a:latin typeface="Arial Narrow" pitchFamily="34" charset="0"/>
            </a:endParaRPr>
          </a:p>
        </p:txBody>
      </p:sp>
      <p:sp>
        <p:nvSpPr>
          <p:cNvPr id="28" name="Rectangle 6"/>
          <p:cNvSpPr>
            <a:spLocks noChangeArrowheads="1"/>
          </p:cNvSpPr>
          <p:nvPr/>
        </p:nvSpPr>
        <p:spPr bwMode="auto">
          <a:xfrm>
            <a:off x="2487824" y="1398905"/>
            <a:ext cx="2176074" cy="5207035"/>
          </a:xfrm>
          <a:prstGeom prst="rect">
            <a:avLst/>
          </a:prstGeom>
          <a:solidFill>
            <a:srgbClr val="B3C8DF"/>
          </a:solidFill>
          <a:ln w="9525" cap="flat" cmpd="sng" algn="ctr">
            <a:solidFill>
              <a:srgbClr val="4D4D4D"/>
            </a:solidFill>
            <a:prstDash val="solid"/>
            <a:miter lim="800000"/>
            <a:headEnd type="none" w="med" len="med"/>
            <a:tailEnd type="none" w="med" len="med"/>
          </a:ln>
          <a:effectLst>
            <a:outerShdw dist="35921" dir="2700000" algn="ctr" rotWithShape="0">
              <a:srgbClr val="AFAFAF"/>
            </a:outerShdw>
          </a:effectLst>
        </p:spPr>
        <p:txBody>
          <a:bodyPr/>
          <a:lstStyle/>
          <a:p>
            <a:pPr algn="ctr" defTabSz="932597" fontAlgn="base" hangingPunct="0">
              <a:spcBef>
                <a:spcPct val="0"/>
              </a:spcBef>
              <a:spcAft>
                <a:spcPct val="0"/>
              </a:spcAft>
              <a:defRPr/>
            </a:pPr>
            <a:r>
              <a:rPr lang="en-US" sz="1428" b="1">
                <a:solidFill>
                  <a:prstClr val="black"/>
                </a:solidFill>
                <a:latin typeface="Arial Narrow" pitchFamily="34" charset="0"/>
              </a:rPr>
              <a:t>Physical Architecture</a:t>
            </a:r>
          </a:p>
        </p:txBody>
      </p:sp>
      <p:sp>
        <p:nvSpPr>
          <p:cNvPr id="17" name="Rectangle 7"/>
          <p:cNvSpPr>
            <a:spLocks noChangeArrowheads="1"/>
          </p:cNvSpPr>
          <p:nvPr/>
        </p:nvSpPr>
        <p:spPr bwMode="auto">
          <a:xfrm>
            <a:off x="4871143" y="1398905"/>
            <a:ext cx="2357414" cy="5207035"/>
          </a:xfrm>
          <a:prstGeom prst="rect">
            <a:avLst/>
          </a:prstGeom>
          <a:solidFill>
            <a:srgbClr val="B3C8DF"/>
          </a:solidFill>
          <a:ln w="9525" cap="flat" cmpd="sng" algn="ctr">
            <a:solidFill>
              <a:srgbClr val="4D4D4D"/>
            </a:solidFill>
            <a:prstDash val="solid"/>
            <a:miter lim="800000"/>
            <a:headEnd type="none" w="med" len="med"/>
            <a:tailEnd type="none" w="med" len="med"/>
          </a:ln>
          <a:effectLst>
            <a:outerShdw dist="35921" dir="2700000" algn="ctr" rotWithShape="0">
              <a:srgbClr val="AFAFAF"/>
            </a:outerShdw>
          </a:effectLst>
        </p:spPr>
        <p:txBody>
          <a:bodyPr/>
          <a:lstStyle/>
          <a:p>
            <a:pPr algn="ctr" defTabSz="932597" fontAlgn="base" hangingPunct="0">
              <a:spcBef>
                <a:spcPct val="0"/>
              </a:spcBef>
              <a:spcAft>
                <a:spcPct val="0"/>
              </a:spcAft>
              <a:defRPr/>
            </a:pPr>
            <a:r>
              <a:rPr lang="en-US" sz="1428" b="1">
                <a:solidFill>
                  <a:prstClr val="black"/>
                </a:solidFill>
                <a:latin typeface="Arial Narrow" pitchFamily="34" charset="0"/>
              </a:rPr>
              <a:t>Logical Architecture</a:t>
            </a:r>
          </a:p>
        </p:txBody>
      </p:sp>
      <p:sp>
        <p:nvSpPr>
          <p:cNvPr id="29" name="Rectangle 8"/>
          <p:cNvSpPr>
            <a:spLocks noChangeArrowheads="1"/>
          </p:cNvSpPr>
          <p:nvPr/>
        </p:nvSpPr>
        <p:spPr bwMode="auto">
          <a:xfrm>
            <a:off x="7617142" y="1398905"/>
            <a:ext cx="2176074" cy="5207035"/>
          </a:xfrm>
          <a:prstGeom prst="rect">
            <a:avLst/>
          </a:prstGeom>
          <a:solidFill>
            <a:srgbClr val="B3C8DF"/>
          </a:solidFill>
          <a:ln w="9525" cap="flat" cmpd="sng" algn="ctr">
            <a:solidFill>
              <a:srgbClr val="4D4D4D"/>
            </a:solidFill>
            <a:prstDash val="solid"/>
            <a:miter lim="800000"/>
            <a:headEnd type="none" w="med" len="med"/>
            <a:tailEnd type="none" w="med" len="med"/>
          </a:ln>
          <a:effectLst>
            <a:outerShdw dist="35921" dir="2700000" algn="ctr" rotWithShape="0">
              <a:srgbClr val="AFAFAF"/>
            </a:outerShdw>
          </a:effectLst>
        </p:spPr>
        <p:txBody>
          <a:bodyPr/>
          <a:lstStyle/>
          <a:p>
            <a:pPr algn="ctr" defTabSz="932597" fontAlgn="base" hangingPunct="0">
              <a:spcBef>
                <a:spcPct val="0"/>
              </a:spcBef>
              <a:spcAft>
                <a:spcPct val="0"/>
              </a:spcAft>
              <a:defRPr/>
            </a:pPr>
            <a:r>
              <a:rPr lang="en-US" sz="1428" b="1">
                <a:solidFill>
                  <a:prstClr val="black"/>
                </a:solidFill>
                <a:latin typeface="Arial Narrow" pitchFamily="34" charset="0"/>
              </a:rPr>
              <a:t>Other Services</a:t>
            </a:r>
          </a:p>
        </p:txBody>
      </p:sp>
      <p:pic>
        <p:nvPicPr>
          <p:cNvPr id="1229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937" y="3766263"/>
            <a:ext cx="770693" cy="96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0"/>
          <p:cNvSpPr txBox="1">
            <a:spLocks noChangeArrowheads="1"/>
          </p:cNvSpPr>
          <p:nvPr/>
        </p:nvSpPr>
        <p:spPr bwMode="auto">
          <a:xfrm>
            <a:off x="2840973" y="4758772"/>
            <a:ext cx="1100626" cy="286306"/>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prstClr val="black"/>
                </a:solidFill>
              </a:rPr>
              <a:t>FIM CM Server</a:t>
            </a:r>
          </a:p>
        </p:txBody>
      </p:sp>
      <p:pic>
        <p:nvPicPr>
          <p:cNvPr id="122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8878" y="1865207"/>
            <a:ext cx="770693" cy="9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311" y="4973885"/>
            <a:ext cx="770693" cy="9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595" y="3382306"/>
            <a:ext cx="770693" cy="96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125" y="1834444"/>
            <a:ext cx="1088037" cy="98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6904" y="5245894"/>
            <a:ext cx="404776" cy="32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4993" y="3693175"/>
            <a:ext cx="524589" cy="37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7946" y="2163122"/>
            <a:ext cx="459825" cy="44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604" y="5446663"/>
            <a:ext cx="723740" cy="81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19"/>
          <p:cNvSpPr txBox="1">
            <a:spLocks noChangeArrowheads="1"/>
          </p:cNvSpPr>
          <p:nvPr/>
        </p:nvSpPr>
        <p:spPr bwMode="auto">
          <a:xfrm>
            <a:off x="3010795" y="6078113"/>
            <a:ext cx="759359" cy="289820"/>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a:solidFill>
                  <a:prstClr val="black"/>
                </a:solidFill>
              </a:rPr>
              <a:t>End User</a:t>
            </a:r>
          </a:p>
        </p:txBody>
      </p:sp>
      <p:sp>
        <p:nvSpPr>
          <p:cNvPr id="12306" name="Text Box 20"/>
          <p:cNvSpPr txBox="1">
            <a:spLocks noChangeArrowheads="1"/>
          </p:cNvSpPr>
          <p:nvPr/>
        </p:nvSpPr>
        <p:spPr bwMode="auto">
          <a:xfrm>
            <a:off x="2777153" y="2852859"/>
            <a:ext cx="1226645" cy="478442"/>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prstClr val="black"/>
                </a:solidFill>
              </a:rPr>
              <a:t>Enterprise CA or</a:t>
            </a:r>
            <a:br>
              <a:rPr lang="en-US" sz="1224" dirty="0">
                <a:solidFill>
                  <a:prstClr val="black"/>
                </a:solidFill>
              </a:rPr>
            </a:br>
            <a:r>
              <a:rPr lang="en-US" sz="1224" dirty="0">
                <a:solidFill>
                  <a:prstClr val="black"/>
                </a:solidFill>
              </a:rPr>
              <a:t>Third Party CA</a:t>
            </a:r>
          </a:p>
        </p:txBody>
      </p:sp>
      <p:sp>
        <p:nvSpPr>
          <p:cNvPr id="12307" name="Line 21"/>
          <p:cNvSpPr>
            <a:spLocks noChangeShapeType="1"/>
          </p:cNvSpPr>
          <p:nvPr/>
        </p:nvSpPr>
        <p:spPr bwMode="auto">
          <a:xfrm flipH="1" flipV="1">
            <a:off x="3405624" y="3338822"/>
            <a:ext cx="0" cy="427441"/>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2308" name="Line 22"/>
          <p:cNvSpPr>
            <a:spLocks noChangeShapeType="1"/>
          </p:cNvSpPr>
          <p:nvPr/>
        </p:nvSpPr>
        <p:spPr bwMode="auto">
          <a:xfrm flipH="1" flipV="1">
            <a:off x="3420427" y="5058077"/>
            <a:ext cx="0" cy="375632"/>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2309" name="Text Box 23"/>
          <p:cNvSpPr txBox="1">
            <a:spLocks noChangeArrowheads="1"/>
          </p:cNvSpPr>
          <p:nvPr/>
        </p:nvSpPr>
        <p:spPr bwMode="auto">
          <a:xfrm>
            <a:off x="8174644" y="2875527"/>
            <a:ext cx="1028689" cy="286306"/>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a:solidFill>
                  <a:prstClr val="black"/>
                </a:solidFill>
              </a:rPr>
              <a:t>E-mail Server</a:t>
            </a:r>
          </a:p>
        </p:txBody>
      </p:sp>
      <p:sp>
        <p:nvSpPr>
          <p:cNvPr id="12310" name="Text Box 24"/>
          <p:cNvSpPr txBox="1">
            <a:spLocks noChangeArrowheads="1"/>
          </p:cNvSpPr>
          <p:nvPr/>
        </p:nvSpPr>
        <p:spPr bwMode="auto">
          <a:xfrm>
            <a:off x="8129305" y="4429866"/>
            <a:ext cx="1197085" cy="286306"/>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a:solidFill>
                  <a:prstClr val="black"/>
                </a:solidFill>
              </a:rPr>
              <a:t>Active Directory</a:t>
            </a:r>
          </a:p>
        </p:txBody>
      </p:sp>
      <p:sp>
        <p:nvSpPr>
          <p:cNvPr id="12311" name="Text Box 25"/>
          <p:cNvSpPr txBox="1">
            <a:spLocks noChangeArrowheads="1"/>
          </p:cNvSpPr>
          <p:nvPr/>
        </p:nvSpPr>
        <p:spPr bwMode="auto">
          <a:xfrm>
            <a:off x="8382979" y="5984205"/>
            <a:ext cx="895363" cy="289820"/>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a:solidFill>
                  <a:prstClr val="black"/>
                </a:solidFill>
              </a:rPr>
              <a:t>SQL Server</a:t>
            </a:r>
          </a:p>
        </p:txBody>
      </p:sp>
      <p:sp>
        <p:nvSpPr>
          <p:cNvPr id="14" name="AutoShape 26"/>
          <p:cNvSpPr>
            <a:spLocks noChangeArrowheads="1"/>
          </p:cNvSpPr>
          <p:nvPr/>
        </p:nvSpPr>
        <p:spPr bwMode="auto">
          <a:xfrm>
            <a:off x="5035832" y="1745393"/>
            <a:ext cx="2037292" cy="1321188"/>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defTabSz="932597" fontAlgn="base" hangingPunct="0">
              <a:spcBef>
                <a:spcPct val="0"/>
              </a:spcBef>
              <a:spcAft>
                <a:spcPct val="0"/>
              </a:spcAft>
              <a:buClr>
                <a:srgbClr val="C0504D"/>
              </a:buClr>
              <a:buSzPct val="120000"/>
              <a:defRPr/>
            </a:pPr>
            <a:endParaRPr lang="en-US" sz="1836" b="1">
              <a:solidFill>
                <a:prstClr val="black"/>
              </a:solidFill>
              <a:latin typeface="Arial Narrow" pitchFamily="34" charset="0"/>
            </a:endParaRPr>
          </a:p>
        </p:txBody>
      </p:sp>
      <p:sp>
        <p:nvSpPr>
          <p:cNvPr id="12313" name="Text Box 27"/>
          <p:cNvSpPr txBox="1">
            <a:spLocks noChangeArrowheads="1"/>
          </p:cNvSpPr>
          <p:nvPr/>
        </p:nvSpPr>
        <p:spPr bwMode="auto">
          <a:xfrm>
            <a:off x="5184790" y="1900827"/>
            <a:ext cx="1816670"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prstClr val="black"/>
                </a:solidFill>
              </a:rPr>
              <a:t>Certification Authority</a:t>
            </a:r>
          </a:p>
        </p:txBody>
      </p:sp>
      <p:sp>
        <p:nvSpPr>
          <p:cNvPr id="12314" name="Text Box 28"/>
          <p:cNvSpPr txBox="1">
            <a:spLocks noChangeArrowheads="1"/>
          </p:cNvSpPr>
          <p:nvPr/>
        </p:nvSpPr>
        <p:spPr bwMode="auto">
          <a:xfrm>
            <a:off x="5191266" y="2289411"/>
            <a:ext cx="1804141"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srgbClr val="C0504D"/>
                </a:solidFill>
              </a:rPr>
              <a:t>FIM CM Policy Module</a:t>
            </a:r>
          </a:p>
        </p:txBody>
      </p:sp>
      <p:sp>
        <p:nvSpPr>
          <p:cNvPr id="12315" name="Text Box 29"/>
          <p:cNvSpPr txBox="1">
            <a:spLocks noChangeArrowheads="1"/>
          </p:cNvSpPr>
          <p:nvPr/>
        </p:nvSpPr>
        <p:spPr bwMode="auto">
          <a:xfrm>
            <a:off x="5191266" y="2677996"/>
            <a:ext cx="1804141"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srgbClr val="C0504D"/>
                </a:solidFill>
              </a:rPr>
              <a:t>FIM CM Exit Module</a:t>
            </a:r>
          </a:p>
        </p:txBody>
      </p:sp>
      <p:sp>
        <p:nvSpPr>
          <p:cNvPr id="31" name="AutoShape 30"/>
          <p:cNvSpPr>
            <a:spLocks noChangeArrowheads="1"/>
          </p:cNvSpPr>
          <p:nvPr/>
        </p:nvSpPr>
        <p:spPr bwMode="auto">
          <a:xfrm>
            <a:off x="5035832" y="3340210"/>
            <a:ext cx="2037292" cy="1321188"/>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defTabSz="932597" fontAlgn="base" hangingPunct="0">
              <a:spcBef>
                <a:spcPct val="0"/>
              </a:spcBef>
              <a:spcAft>
                <a:spcPct val="0"/>
              </a:spcAft>
              <a:buClr>
                <a:srgbClr val="C0504D"/>
              </a:buClr>
              <a:buSzPct val="120000"/>
              <a:defRPr/>
            </a:pPr>
            <a:endParaRPr lang="en-US" sz="1836" b="1">
              <a:solidFill>
                <a:prstClr val="black"/>
              </a:solidFill>
              <a:latin typeface="Arial Narrow" pitchFamily="34" charset="0"/>
            </a:endParaRPr>
          </a:p>
        </p:txBody>
      </p:sp>
      <p:sp>
        <p:nvSpPr>
          <p:cNvPr id="12317" name="Text Box 31"/>
          <p:cNvSpPr txBox="1">
            <a:spLocks noChangeArrowheads="1"/>
          </p:cNvSpPr>
          <p:nvPr/>
        </p:nvSpPr>
        <p:spPr bwMode="auto">
          <a:xfrm>
            <a:off x="5186409" y="3495644"/>
            <a:ext cx="1816669"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srgbClr val="C0504D"/>
                </a:solidFill>
              </a:rPr>
              <a:t>FIM CM AD Integration</a:t>
            </a:r>
          </a:p>
        </p:txBody>
      </p:sp>
      <p:sp>
        <p:nvSpPr>
          <p:cNvPr id="12318" name="Text Box 32"/>
          <p:cNvSpPr txBox="1">
            <a:spLocks noChangeArrowheads="1"/>
          </p:cNvSpPr>
          <p:nvPr/>
        </p:nvSpPr>
        <p:spPr bwMode="auto">
          <a:xfrm>
            <a:off x="5191266" y="3884228"/>
            <a:ext cx="1804141" cy="270285"/>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122" dirty="0">
                <a:solidFill>
                  <a:srgbClr val="C0504D"/>
                </a:solidFill>
              </a:rPr>
              <a:t>FIM CM ASP.NET Web App</a:t>
            </a:r>
          </a:p>
        </p:txBody>
      </p:sp>
      <p:sp>
        <p:nvSpPr>
          <p:cNvPr id="12319" name="Text Box 33"/>
          <p:cNvSpPr txBox="1">
            <a:spLocks noChangeArrowheads="1"/>
          </p:cNvSpPr>
          <p:nvPr/>
        </p:nvSpPr>
        <p:spPr bwMode="auto">
          <a:xfrm>
            <a:off x="5191266" y="4272813"/>
            <a:ext cx="1804141"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prstClr val="black"/>
                </a:solidFill>
              </a:rPr>
              <a:t>IIS 7.0 or 7.1 (64-bit)</a:t>
            </a:r>
          </a:p>
        </p:txBody>
      </p:sp>
      <p:sp>
        <p:nvSpPr>
          <p:cNvPr id="37" name="AutoShape 34"/>
          <p:cNvSpPr>
            <a:spLocks noChangeArrowheads="1"/>
          </p:cNvSpPr>
          <p:nvPr/>
        </p:nvSpPr>
        <p:spPr bwMode="auto">
          <a:xfrm>
            <a:off x="5035832" y="4912359"/>
            <a:ext cx="2037292" cy="1565673"/>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defTabSz="932597" fontAlgn="base" hangingPunct="0">
              <a:spcBef>
                <a:spcPct val="0"/>
              </a:spcBef>
              <a:spcAft>
                <a:spcPct val="0"/>
              </a:spcAft>
              <a:buClr>
                <a:srgbClr val="C0504D"/>
              </a:buClr>
              <a:buSzPct val="120000"/>
              <a:defRPr/>
            </a:pPr>
            <a:endParaRPr lang="en-US" sz="1836" b="1">
              <a:solidFill>
                <a:prstClr val="black"/>
              </a:solidFill>
              <a:latin typeface="Arial Narrow" pitchFamily="34" charset="0"/>
            </a:endParaRPr>
          </a:p>
        </p:txBody>
      </p:sp>
      <p:sp>
        <p:nvSpPr>
          <p:cNvPr id="12321" name="Text Box 35"/>
          <p:cNvSpPr txBox="1">
            <a:spLocks noChangeArrowheads="1"/>
          </p:cNvSpPr>
          <p:nvPr/>
        </p:nvSpPr>
        <p:spPr bwMode="auto">
          <a:xfrm>
            <a:off x="5184790" y="5058077"/>
            <a:ext cx="1816670"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prstClr val="black"/>
                </a:solidFill>
              </a:rPr>
              <a:t>IE 6.x or IE 7.x or IE 8.x</a:t>
            </a:r>
          </a:p>
        </p:txBody>
      </p:sp>
      <p:sp>
        <p:nvSpPr>
          <p:cNvPr id="12322" name="Text Box 36"/>
          <p:cNvSpPr txBox="1">
            <a:spLocks noChangeArrowheads="1"/>
          </p:cNvSpPr>
          <p:nvPr/>
        </p:nvSpPr>
        <p:spPr bwMode="auto">
          <a:xfrm>
            <a:off x="5191266" y="5391614"/>
            <a:ext cx="1804141" cy="286306"/>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dirty="0">
                <a:solidFill>
                  <a:srgbClr val="C0504D"/>
                </a:solidFill>
              </a:rPr>
              <a:t>FIM CM Client</a:t>
            </a:r>
          </a:p>
        </p:txBody>
      </p:sp>
      <p:sp>
        <p:nvSpPr>
          <p:cNvPr id="12323" name="Text Box 37"/>
          <p:cNvSpPr txBox="1">
            <a:spLocks noChangeArrowheads="1"/>
          </p:cNvSpPr>
          <p:nvPr/>
        </p:nvSpPr>
        <p:spPr bwMode="auto">
          <a:xfrm>
            <a:off x="5191266" y="5912965"/>
            <a:ext cx="1804141" cy="478442"/>
          </a:xfrm>
          <a:prstGeom prst="rect">
            <a:avLst/>
          </a:prstGeom>
          <a:solidFill>
            <a:schemeClr val="bg1"/>
          </a:solidFill>
          <a:ln w="9525" algn="ctr">
            <a:solidFill>
              <a:schemeClr val="tx1"/>
            </a:solidFill>
            <a:miter lim="800000"/>
            <a:headEnd/>
            <a:tailEnd/>
          </a:ln>
        </p:spPr>
        <p:txBody>
          <a:bodyPr wrap="squar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224">
                <a:solidFill>
                  <a:prstClr val="black"/>
                </a:solidFill>
              </a:rPr>
              <a:t>Smart Card Middleware / Smart Card Base CSP</a:t>
            </a:r>
          </a:p>
        </p:txBody>
      </p:sp>
      <p:sp>
        <p:nvSpPr>
          <p:cNvPr id="12324" name="Line 38"/>
          <p:cNvSpPr>
            <a:spLocks noChangeShapeType="1"/>
          </p:cNvSpPr>
          <p:nvPr/>
        </p:nvSpPr>
        <p:spPr bwMode="auto">
          <a:xfrm flipH="1" flipV="1">
            <a:off x="6007294" y="3092486"/>
            <a:ext cx="0" cy="188847"/>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2325" name="Line 40"/>
          <p:cNvSpPr>
            <a:spLocks noChangeShapeType="1"/>
          </p:cNvSpPr>
          <p:nvPr/>
        </p:nvSpPr>
        <p:spPr bwMode="auto">
          <a:xfrm flipV="1">
            <a:off x="6995407" y="2525800"/>
            <a:ext cx="1165754" cy="1476622"/>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2326" name="Line 41"/>
          <p:cNvSpPr>
            <a:spLocks noChangeShapeType="1"/>
          </p:cNvSpPr>
          <p:nvPr/>
        </p:nvSpPr>
        <p:spPr bwMode="auto">
          <a:xfrm flipV="1">
            <a:off x="7073123" y="4002422"/>
            <a:ext cx="1165754" cy="0"/>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2327" name="Line 42"/>
          <p:cNvSpPr>
            <a:spLocks noChangeShapeType="1"/>
          </p:cNvSpPr>
          <p:nvPr/>
        </p:nvSpPr>
        <p:spPr bwMode="auto">
          <a:xfrm>
            <a:off x="7034265" y="4080139"/>
            <a:ext cx="1282330" cy="1321188"/>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2328" name="Line 38"/>
          <p:cNvSpPr>
            <a:spLocks noChangeShapeType="1"/>
          </p:cNvSpPr>
          <p:nvPr/>
        </p:nvSpPr>
        <p:spPr bwMode="auto">
          <a:xfrm flipH="1" flipV="1">
            <a:off x="6008913" y="4664636"/>
            <a:ext cx="0" cy="188846"/>
          </a:xfrm>
          <a:prstGeom prst="line">
            <a:avLst/>
          </a:prstGeom>
          <a:noFill/>
          <a:ln w="28575"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Tree>
    <p:extLst>
      <p:ext uri="{BB962C8B-B14F-4D97-AF65-F5344CB8AC3E}">
        <p14:creationId xmlns:p14="http://schemas.microsoft.com/office/powerpoint/2010/main" val="228604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ChangeArrowheads="1"/>
          </p:cNvSpPr>
          <p:nvPr/>
        </p:nvSpPr>
        <p:spPr bwMode="auto">
          <a:xfrm>
            <a:off x="7375896" y="922434"/>
            <a:ext cx="2640756" cy="4418533"/>
          </a:xfrm>
          <a:prstGeom prst="rect">
            <a:avLst/>
          </a:prstGeom>
          <a:solidFill>
            <a:srgbClr val="B3C8DF"/>
          </a:solidFill>
          <a:ln w="9525" cap="flat" cmpd="sng" algn="ctr">
            <a:solidFill>
              <a:srgbClr val="4D4D4D"/>
            </a:solidFill>
            <a:prstDash val="solid"/>
            <a:miter lim="800000"/>
            <a:headEnd type="none" w="med" len="med"/>
            <a:tailEnd type="none" w="med" len="med"/>
          </a:ln>
          <a:effectLst>
            <a:outerShdw dist="35921" dir="2700000" algn="ctr" rotWithShape="0">
              <a:srgbClr val="AFAFAF"/>
            </a:outerShdw>
          </a:effectLst>
        </p:spPr>
        <p:txBody>
          <a:bodyPr/>
          <a:lstStyle/>
          <a:p>
            <a:pPr algn="ctr" defTabSz="932597" fontAlgn="base" hangingPunct="0">
              <a:spcBef>
                <a:spcPct val="0"/>
              </a:spcBef>
              <a:spcAft>
                <a:spcPct val="0"/>
              </a:spcAft>
              <a:defRPr/>
            </a:pPr>
            <a:r>
              <a:rPr lang="en-US" sz="1428" b="1" dirty="0">
                <a:solidFill>
                  <a:prstClr val="black"/>
                </a:solidFill>
                <a:latin typeface="Arial Narrow" pitchFamily="34" charset="0"/>
              </a:rPr>
              <a:t>Licensing</a:t>
            </a:r>
          </a:p>
        </p:txBody>
      </p:sp>
      <p:sp>
        <p:nvSpPr>
          <p:cNvPr id="13315" name="Rectangle 2"/>
          <p:cNvSpPr>
            <a:spLocks noGrp="1" noChangeArrowheads="1"/>
          </p:cNvSpPr>
          <p:nvPr>
            <p:ph type="title"/>
          </p:nvPr>
        </p:nvSpPr>
        <p:spPr/>
        <p:txBody>
          <a:bodyPr/>
          <a:lstStyle/>
          <a:p>
            <a:r>
              <a:rPr lang="en-US" dirty="0" smtClean="0"/>
              <a:t>FIM 2010 Licensing</a:t>
            </a:r>
          </a:p>
        </p:txBody>
      </p:sp>
      <p:sp>
        <p:nvSpPr>
          <p:cNvPr id="44035" name="Rectangle 3"/>
          <p:cNvSpPr>
            <a:spLocks noGrp="1" noChangeArrowheads="1"/>
          </p:cNvSpPr>
          <p:nvPr>
            <p:ph type="body" idx="1"/>
          </p:nvPr>
        </p:nvSpPr>
        <p:spPr>
          <a:xfrm>
            <a:off x="1866089" y="901841"/>
            <a:ext cx="5314359" cy="4634567"/>
          </a:xfrm>
        </p:spPr>
        <p:txBody>
          <a:bodyPr>
            <a:normAutofit fontScale="77500" lnSpcReduction="20000"/>
          </a:bodyPr>
          <a:lstStyle/>
          <a:p>
            <a:r>
              <a:rPr lang="en-US" dirty="0" smtClean="0"/>
              <a:t>FIM 2010 licensing requires two separate license purchases:</a:t>
            </a:r>
          </a:p>
          <a:p>
            <a:pPr lvl="1"/>
            <a:r>
              <a:rPr lang="en-US" dirty="0" smtClean="0"/>
              <a:t>Server license</a:t>
            </a:r>
          </a:p>
          <a:p>
            <a:pPr lvl="1"/>
            <a:r>
              <a:rPr lang="en-US" dirty="0" smtClean="0"/>
              <a:t>Client Access license</a:t>
            </a:r>
          </a:p>
          <a:p>
            <a:r>
              <a:rPr lang="en-US" dirty="0" smtClean="0"/>
              <a:t>Server licensing</a:t>
            </a:r>
          </a:p>
          <a:p>
            <a:pPr lvl="1"/>
            <a:r>
              <a:rPr lang="en-US" dirty="0" smtClean="0"/>
              <a:t>One license per physical FIM 2010 server</a:t>
            </a:r>
          </a:p>
          <a:p>
            <a:pPr lvl="2"/>
            <a:r>
              <a:rPr lang="en-US" dirty="0" smtClean="0"/>
              <a:t>Server can run FIM Web Service, FIM Synchronization Service, or FIM CM Service, </a:t>
            </a:r>
          </a:p>
          <a:p>
            <a:pPr lvl="2"/>
            <a:r>
              <a:rPr lang="en-US" dirty="0" smtClean="0"/>
              <a:t>Can run each on separate server, or any combination of the three services</a:t>
            </a:r>
          </a:p>
          <a:p>
            <a:r>
              <a:rPr lang="en-US" dirty="0" smtClean="0"/>
              <a:t>Client access license for every person that receives a certificate managed by FIM 2010</a:t>
            </a:r>
          </a:p>
          <a:p>
            <a:pPr lvl="1"/>
            <a:r>
              <a:rPr lang="en-US" dirty="0" smtClean="0"/>
              <a:t>Software certificates</a:t>
            </a:r>
          </a:p>
          <a:p>
            <a:pPr lvl="1"/>
            <a:r>
              <a:rPr lang="en-US" dirty="0" smtClean="0"/>
              <a:t>Smart card certificates</a:t>
            </a:r>
          </a:p>
          <a:p>
            <a:pPr lvl="1"/>
            <a:r>
              <a:rPr lang="en-US" dirty="0" smtClean="0"/>
              <a:t>Includes ability to do user self-service password reset and self-service group management</a:t>
            </a:r>
          </a:p>
          <a:p>
            <a:pPr lvl="1"/>
            <a:r>
              <a:rPr lang="en-US" dirty="0" smtClean="0"/>
              <a:t>Can consider purchasing an External Connector license if certificate are issued to subscribers outside of </a:t>
            </a:r>
            <a:r>
              <a:rPr lang="en-US" smtClean="0"/>
              <a:t>the organization</a:t>
            </a:r>
            <a:endParaRPr lang="en-US" dirty="0" smtClean="0"/>
          </a:p>
        </p:txBody>
      </p:sp>
      <p:pic>
        <p:nvPicPr>
          <p:cNvPr id="133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070" y="1493978"/>
            <a:ext cx="770693" cy="96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23"/>
          <p:cNvSpPr txBox="1">
            <a:spLocks noChangeArrowheads="1"/>
          </p:cNvSpPr>
          <p:nvPr/>
        </p:nvSpPr>
        <p:spPr bwMode="auto">
          <a:xfrm>
            <a:off x="7939893" y="2504299"/>
            <a:ext cx="1527338" cy="350330"/>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fontAlgn="base" hangingPunct="0">
              <a:spcBef>
                <a:spcPct val="0"/>
              </a:spcBef>
              <a:spcAft>
                <a:spcPct val="0"/>
              </a:spcAft>
              <a:buClr>
                <a:srgbClr val="8DACD0"/>
              </a:buClr>
              <a:buSzPct val="70000"/>
            </a:pPr>
            <a:r>
              <a:rPr lang="en-US" sz="1632" dirty="0">
                <a:solidFill>
                  <a:prstClr val="black"/>
                </a:solidFill>
              </a:rPr>
              <a:t>FIM 2010 Server</a:t>
            </a:r>
          </a:p>
        </p:txBody>
      </p:sp>
      <p:sp>
        <p:nvSpPr>
          <p:cNvPr id="3" name="AutoShape 5"/>
          <p:cNvSpPr>
            <a:spLocks noChangeArrowheads="1"/>
          </p:cNvSpPr>
          <p:nvPr/>
        </p:nvSpPr>
        <p:spPr bwMode="auto">
          <a:xfrm>
            <a:off x="2207719" y="5773258"/>
            <a:ext cx="8108468" cy="706392"/>
          </a:xfrm>
          <a:prstGeom prst="roundRect">
            <a:avLst>
              <a:gd name="adj" fmla="val 4167"/>
            </a:avLst>
          </a:prstGeom>
          <a:gradFill rotWithShape="1">
            <a:gsLst>
              <a:gs pos="0">
                <a:srgbClr val="EEEFD7"/>
              </a:gs>
              <a:gs pos="100000">
                <a:srgbClr val="D5D69C"/>
              </a:gs>
            </a:gsLst>
            <a:lin ang="27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nchor="ctr"/>
          <a:lstStyle/>
          <a:p>
            <a:pPr algn="ctr" defTabSz="932597" fontAlgn="base" hangingPunct="0">
              <a:lnSpc>
                <a:spcPct val="90000"/>
              </a:lnSpc>
              <a:spcBef>
                <a:spcPct val="40000"/>
              </a:spcBef>
              <a:spcAft>
                <a:spcPct val="0"/>
              </a:spcAft>
              <a:buSzPct val="80000"/>
              <a:defRPr/>
            </a:pPr>
            <a:r>
              <a:rPr lang="en-US" sz="1836" b="1" dirty="0">
                <a:solidFill>
                  <a:prstClr val="black"/>
                </a:solidFill>
                <a:latin typeface="Arial Narrow" pitchFamily="34" charset="0"/>
              </a:rPr>
              <a:t>If a person has two accounts in Active Directory, only a single CAL is required </a:t>
            </a:r>
            <a:br>
              <a:rPr lang="en-US" sz="1836" b="1" dirty="0">
                <a:solidFill>
                  <a:prstClr val="black"/>
                </a:solidFill>
                <a:latin typeface="Arial Narrow" pitchFamily="34" charset="0"/>
              </a:rPr>
            </a:br>
            <a:r>
              <a:rPr lang="en-US" sz="1836" b="1" dirty="0">
                <a:solidFill>
                  <a:prstClr val="black"/>
                </a:solidFill>
                <a:latin typeface="Arial Narrow" pitchFamily="34" charset="0"/>
              </a:rPr>
              <a:t>to manage certificates issued to the two accounts</a:t>
            </a:r>
          </a:p>
        </p:txBody>
      </p:sp>
      <p:pic>
        <p:nvPicPr>
          <p:cNvPr id="133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900" y="3059651"/>
            <a:ext cx="547257" cy="124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5774" y="3051556"/>
            <a:ext cx="553733" cy="124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descr="Policy_Writing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4125" y="3799581"/>
            <a:ext cx="370775" cy="51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5"/>
          <p:cNvSpPr txBox="1">
            <a:spLocks noChangeArrowheads="1"/>
          </p:cNvSpPr>
          <p:nvPr/>
        </p:nvSpPr>
        <p:spPr bwMode="auto">
          <a:xfrm>
            <a:off x="9512456" y="1625125"/>
            <a:ext cx="1273926" cy="318286"/>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428">
                <a:solidFill>
                  <a:prstClr val="black"/>
                </a:solidFill>
              </a:rPr>
              <a:t>Server License</a:t>
            </a:r>
          </a:p>
        </p:txBody>
      </p:sp>
      <p:sp>
        <p:nvSpPr>
          <p:cNvPr id="13324" name="Freeform 17"/>
          <p:cNvSpPr>
            <a:spLocks/>
          </p:cNvSpPr>
          <p:nvPr/>
        </p:nvSpPr>
        <p:spPr bwMode="auto">
          <a:xfrm rot="10030679" flipH="1">
            <a:off x="8990142" y="3796343"/>
            <a:ext cx="354584" cy="247722"/>
          </a:xfrm>
          <a:custGeom>
            <a:avLst/>
            <a:gdLst>
              <a:gd name="T0" fmla="*/ 3751 w 1205"/>
              <a:gd name="T1" fmla="*/ 13102 h 482"/>
              <a:gd name="T2" fmla="*/ 15868 w 1205"/>
              <a:gd name="T3" fmla="*/ 7055 h 482"/>
              <a:gd name="T4" fmla="*/ 28275 w 1205"/>
              <a:gd name="T5" fmla="*/ 3527 h 482"/>
              <a:gd name="T6" fmla="*/ 41546 w 1205"/>
              <a:gd name="T7" fmla="*/ 504 h 482"/>
              <a:gd name="T8" fmla="*/ 50779 w 1205"/>
              <a:gd name="T9" fmla="*/ 0 h 482"/>
              <a:gd name="T10" fmla="*/ 69821 w 1205"/>
              <a:gd name="T11" fmla="*/ 504 h 482"/>
              <a:gd name="T12" fmla="*/ 89440 w 1205"/>
              <a:gd name="T13" fmla="*/ 2520 h 482"/>
              <a:gd name="T14" fmla="*/ 109348 w 1205"/>
              <a:gd name="T15" fmla="*/ 8063 h 482"/>
              <a:gd name="T16" fmla="*/ 129833 w 1205"/>
              <a:gd name="T17" fmla="*/ 15117 h 482"/>
              <a:gd name="T18" fmla="*/ 140508 w 1205"/>
              <a:gd name="T19" fmla="*/ 19653 h 482"/>
              <a:gd name="T20" fmla="*/ 160992 w 1205"/>
              <a:gd name="T21" fmla="*/ 29731 h 482"/>
              <a:gd name="T22" fmla="*/ 181477 w 1205"/>
              <a:gd name="T23" fmla="*/ 41321 h 482"/>
              <a:gd name="T24" fmla="*/ 201096 w 1205"/>
              <a:gd name="T25" fmla="*/ 54423 h 482"/>
              <a:gd name="T26" fmla="*/ 220715 w 1205"/>
              <a:gd name="T27" fmla="*/ 68532 h 482"/>
              <a:gd name="T28" fmla="*/ 239469 w 1205"/>
              <a:gd name="T29" fmla="*/ 84658 h 482"/>
              <a:gd name="T30" fmla="*/ 257069 w 1205"/>
              <a:gd name="T31" fmla="*/ 100783 h 482"/>
              <a:gd name="T32" fmla="*/ 273803 w 1205"/>
              <a:gd name="T33" fmla="*/ 117916 h 482"/>
              <a:gd name="T34" fmla="*/ 288805 w 1205"/>
              <a:gd name="T35" fmla="*/ 136561 h 482"/>
              <a:gd name="T36" fmla="*/ 296884 w 1205"/>
              <a:gd name="T37" fmla="*/ 140592 h 482"/>
              <a:gd name="T38" fmla="*/ 302077 w 1205"/>
              <a:gd name="T39" fmla="*/ 116908 h 482"/>
              <a:gd name="T40" fmla="*/ 340739 w 1205"/>
              <a:gd name="T41" fmla="*/ 223234 h 482"/>
              <a:gd name="T42" fmla="*/ 335257 w 1205"/>
              <a:gd name="T43" fmla="*/ 236336 h 482"/>
              <a:gd name="T44" fmla="*/ 279284 w 1205"/>
              <a:gd name="T45" fmla="*/ 208117 h 482"/>
              <a:gd name="T46" fmla="*/ 274091 w 1205"/>
              <a:gd name="T47" fmla="*/ 190984 h 482"/>
              <a:gd name="T48" fmla="*/ 280438 w 1205"/>
              <a:gd name="T49" fmla="*/ 182921 h 482"/>
              <a:gd name="T50" fmla="*/ 275534 w 1205"/>
              <a:gd name="T51" fmla="*/ 174859 h 482"/>
              <a:gd name="T52" fmla="*/ 258800 w 1205"/>
              <a:gd name="T53" fmla="*/ 152686 h 482"/>
              <a:gd name="T54" fmla="*/ 247548 w 1205"/>
              <a:gd name="T55" fmla="*/ 138577 h 482"/>
              <a:gd name="T56" fmla="*/ 227063 w 1205"/>
              <a:gd name="T57" fmla="*/ 115397 h 482"/>
              <a:gd name="T58" fmla="*/ 210906 w 1205"/>
              <a:gd name="T59" fmla="*/ 98263 h 482"/>
              <a:gd name="T60" fmla="*/ 193595 w 1205"/>
              <a:gd name="T61" fmla="*/ 82138 h 482"/>
              <a:gd name="T62" fmla="*/ 174553 w 1205"/>
              <a:gd name="T63" fmla="*/ 67021 h 482"/>
              <a:gd name="T64" fmla="*/ 154068 w 1205"/>
              <a:gd name="T65" fmla="*/ 52407 h 482"/>
              <a:gd name="T66" fmla="*/ 132718 w 1205"/>
              <a:gd name="T67" fmla="*/ 39305 h 482"/>
              <a:gd name="T68" fmla="*/ 110791 w 1205"/>
              <a:gd name="T69" fmla="*/ 27715 h 482"/>
              <a:gd name="T70" fmla="*/ 87132 w 1205"/>
              <a:gd name="T71" fmla="*/ 18645 h 482"/>
              <a:gd name="T72" fmla="*/ 75014 w 1205"/>
              <a:gd name="T73" fmla="*/ 15621 h 482"/>
              <a:gd name="T74" fmla="*/ 62897 w 1205"/>
              <a:gd name="T75" fmla="*/ 13606 h 482"/>
              <a:gd name="T76" fmla="*/ 37796 w 1205"/>
              <a:gd name="T77" fmla="*/ 11590 h 482"/>
              <a:gd name="T78" fmla="*/ 25389 w 1205"/>
              <a:gd name="T79" fmla="*/ 11590 h 482"/>
              <a:gd name="T80" fmla="*/ 12695 w 1205"/>
              <a:gd name="T81" fmla="*/ 13102 h 482"/>
              <a:gd name="T82" fmla="*/ 0 w 1205"/>
              <a:gd name="T83" fmla="*/ 15117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5"/>
              <a:gd name="T127" fmla="*/ 0 h 482"/>
              <a:gd name="T128" fmla="*/ 1205 w 1205"/>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5" h="482">
                <a:moveTo>
                  <a:pt x="0" y="30"/>
                </a:moveTo>
                <a:lnTo>
                  <a:pt x="13" y="26"/>
                </a:lnTo>
                <a:lnTo>
                  <a:pt x="26" y="21"/>
                </a:lnTo>
                <a:lnTo>
                  <a:pt x="55" y="14"/>
                </a:lnTo>
                <a:lnTo>
                  <a:pt x="84" y="8"/>
                </a:lnTo>
                <a:lnTo>
                  <a:pt x="98" y="7"/>
                </a:lnTo>
                <a:lnTo>
                  <a:pt x="113" y="4"/>
                </a:lnTo>
                <a:lnTo>
                  <a:pt x="144" y="1"/>
                </a:lnTo>
                <a:lnTo>
                  <a:pt x="160" y="1"/>
                </a:lnTo>
                <a:lnTo>
                  <a:pt x="176" y="0"/>
                </a:lnTo>
                <a:lnTo>
                  <a:pt x="208" y="0"/>
                </a:lnTo>
                <a:lnTo>
                  <a:pt x="242" y="1"/>
                </a:lnTo>
                <a:lnTo>
                  <a:pt x="275" y="2"/>
                </a:lnTo>
                <a:lnTo>
                  <a:pt x="310" y="5"/>
                </a:lnTo>
                <a:lnTo>
                  <a:pt x="344" y="11"/>
                </a:lnTo>
                <a:lnTo>
                  <a:pt x="379" y="16"/>
                </a:lnTo>
                <a:lnTo>
                  <a:pt x="416" y="23"/>
                </a:lnTo>
                <a:lnTo>
                  <a:pt x="450" y="30"/>
                </a:lnTo>
                <a:lnTo>
                  <a:pt x="469" y="34"/>
                </a:lnTo>
                <a:lnTo>
                  <a:pt x="487" y="39"/>
                </a:lnTo>
                <a:lnTo>
                  <a:pt x="521" y="49"/>
                </a:lnTo>
                <a:lnTo>
                  <a:pt x="558" y="59"/>
                </a:lnTo>
                <a:lnTo>
                  <a:pt x="592" y="69"/>
                </a:lnTo>
                <a:lnTo>
                  <a:pt x="629" y="82"/>
                </a:lnTo>
                <a:lnTo>
                  <a:pt x="663" y="94"/>
                </a:lnTo>
                <a:lnTo>
                  <a:pt x="697" y="108"/>
                </a:lnTo>
                <a:lnTo>
                  <a:pt x="731" y="121"/>
                </a:lnTo>
                <a:lnTo>
                  <a:pt x="765" y="136"/>
                </a:lnTo>
                <a:lnTo>
                  <a:pt x="798" y="152"/>
                </a:lnTo>
                <a:lnTo>
                  <a:pt x="830" y="168"/>
                </a:lnTo>
                <a:lnTo>
                  <a:pt x="860" y="184"/>
                </a:lnTo>
                <a:lnTo>
                  <a:pt x="891" y="200"/>
                </a:lnTo>
                <a:lnTo>
                  <a:pt x="920" y="217"/>
                </a:lnTo>
                <a:lnTo>
                  <a:pt x="949" y="234"/>
                </a:lnTo>
                <a:lnTo>
                  <a:pt x="975" y="252"/>
                </a:lnTo>
                <a:lnTo>
                  <a:pt x="1001" y="271"/>
                </a:lnTo>
                <a:lnTo>
                  <a:pt x="1026" y="288"/>
                </a:lnTo>
                <a:lnTo>
                  <a:pt x="1029" y="279"/>
                </a:lnTo>
                <a:lnTo>
                  <a:pt x="1036" y="259"/>
                </a:lnTo>
                <a:lnTo>
                  <a:pt x="1047" y="232"/>
                </a:lnTo>
                <a:lnTo>
                  <a:pt x="1127" y="358"/>
                </a:lnTo>
                <a:lnTo>
                  <a:pt x="1181" y="443"/>
                </a:lnTo>
                <a:lnTo>
                  <a:pt x="1205" y="482"/>
                </a:lnTo>
                <a:lnTo>
                  <a:pt x="1162" y="469"/>
                </a:lnTo>
                <a:lnTo>
                  <a:pt x="1065" y="442"/>
                </a:lnTo>
                <a:lnTo>
                  <a:pt x="968" y="413"/>
                </a:lnTo>
                <a:lnTo>
                  <a:pt x="923" y="400"/>
                </a:lnTo>
                <a:lnTo>
                  <a:pt x="950" y="379"/>
                </a:lnTo>
                <a:lnTo>
                  <a:pt x="966" y="369"/>
                </a:lnTo>
                <a:lnTo>
                  <a:pt x="972" y="363"/>
                </a:lnTo>
                <a:lnTo>
                  <a:pt x="965" y="356"/>
                </a:lnTo>
                <a:lnTo>
                  <a:pt x="955" y="347"/>
                </a:lnTo>
                <a:lnTo>
                  <a:pt x="930" y="327"/>
                </a:lnTo>
                <a:lnTo>
                  <a:pt x="897" y="303"/>
                </a:lnTo>
                <a:lnTo>
                  <a:pt x="878" y="289"/>
                </a:lnTo>
                <a:lnTo>
                  <a:pt x="858" y="275"/>
                </a:lnTo>
                <a:lnTo>
                  <a:pt x="811" y="243"/>
                </a:lnTo>
                <a:lnTo>
                  <a:pt x="787" y="229"/>
                </a:lnTo>
                <a:lnTo>
                  <a:pt x="759" y="211"/>
                </a:lnTo>
                <a:lnTo>
                  <a:pt x="731" y="195"/>
                </a:lnTo>
                <a:lnTo>
                  <a:pt x="701" y="179"/>
                </a:lnTo>
                <a:lnTo>
                  <a:pt x="671" y="163"/>
                </a:lnTo>
                <a:lnTo>
                  <a:pt x="639" y="147"/>
                </a:lnTo>
                <a:lnTo>
                  <a:pt x="605" y="133"/>
                </a:lnTo>
                <a:lnTo>
                  <a:pt x="571" y="117"/>
                </a:lnTo>
                <a:lnTo>
                  <a:pt x="534" y="104"/>
                </a:lnTo>
                <a:lnTo>
                  <a:pt x="498" y="89"/>
                </a:lnTo>
                <a:lnTo>
                  <a:pt x="460" y="78"/>
                </a:lnTo>
                <a:lnTo>
                  <a:pt x="423" y="66"/>
                </a:lnTo>
                <a:lnTo>
                  <a:pt x="384" y="55"/>
                </a:lnTo>
                <a:lnTo>
                  <a:pt x="343" y="46"/>
                </a:lnTo>
                <a:lnTo>
                  <a:pt x="302" y="37"/>
                </a:lnTo>
                <a:lnTo>
                  <a:pt x="281" y="34"/>
                </a:lnTo>
                <a:lnTo>
                  <a:pt x="260" y="31"/>
                </a:lnTo>
                <a:lnTo>
                  <a:pt x="239" y="29"/>
                </a:lnTo>
                <a:lnTo>
                  <a:pt x="218" y="27"/>
                </a:lnTo>
                <a:lnTo>
                  <a:pt x="175" y="24"/>
                </a:lnTo>
                <a:lnTo>
                  <a:pt x="131" y="23"/>
                </a:lnTo>
                <a:lnTo>
                  <a:pt x="110" y="23"/>
                </a:lnTo>
                <a:lnTo>
                  <a:pt x="88" y="23"/>
                </a:lnTo>
                <a:lnTo>
                  <a:pt x="66" y="24"/>
                </a:lnTo>
                <a:lnTo>
                  <a:pt x="44" y="26"/>
                </a:lnTo>
                <a:lnTo>
                  <a:pt x="21" y="27"/>
                </a:lnTo>
                <a:lnTo>
                  <a:pt x="0" y="3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3325" name="Freeform 18"/>
          <p:cNvSpPr>
            <a:spLocks/>
          </p:cNvSpPr>
          <p:nvPr/>
        </p:nvSpPr>
        <p:spPr bwMode="auto">
          <a:xfrm rot="-10030679">
            <a:off x="8055919" y="3796343"/>
            <a:ext cx="354583" cy="247722"/>
          </a:xfrm>
          <a:custGeom>
            <a:avLst/>
            <a:gdLst>
              <a:gd name="T0" fmla="*/ 3751 w 1205"/>
              <a:gd name="T1" fmla="*/ 13102 h 482"/>
              <a:gd name="T2" fmla="*/ 15868 w 1205"/>
              <a:gd name="T3" fmla="*/ 7055 h 482"/>
              <a:gd name="T4" fmla="*/ 28275 w 1205"/>
              <a:gd name="T5" fmla="*/ 3527 h 482"/>
              <a:gd name="T6" fmla="*/ 41546 w 1205"/>
              <a:gd name="T7" fmla="*/ 504 h 482"/>
              <a:gd name="T8" fmla="*/ 50779 w 1205"/>
              <a:gd name="T9" fmla="*/ 0 h 482"/>
              <a:gd name="T10" fmla="*/ 69821 w 1205"/>
              <a:gd name="T11" fmla="*/ 504 h 482"/>
              <a:gd name="T12" fmla="*/ 89440 w 1205"/>
              <a:gd name="T13" fmla="*/ 2520 h 482"/>
              <a:gd name="T14" fmla="*/ 109348 w 1205"/>
              <a:gd name="T15" fmla="*/ 8063 h 482"/>
              <a:gd name="T16" fmla="*/ 129832 w 1205"/>
              <a:gd name="T17" fmla="*/ 15117 h 482"/>
              <a:gd name="T18" fmla="*/ 140507 w 1205"/>
              <a:gd name="T19" fmla="*/ 19653 h 482"/>
              <a:gd name="T20" fmla="*/ 160992 w 1205"/>
              <a:gd name="T21" fmla="*/ 29731 h 482"/>
              <a:gd name="T22" fmla="*/ 181477 w 1205"/>
              <a:gd name="T23" fmla="*/ 41321 h 482"/>
              <a:gd name="T24" fmla="*/ 201096 w 1205"/>
              <a:gd name="T25" fmla="*/ 54423 h 482"/>
              <a:gd name="T26" fmla="*/ 220715 w 1205"/>
              <a:gd name="T27" fmla="*/ 68532 h 482"/>
              <a:gd name="T28" fmla="*/ 239468 w 1205"/>
              <a:gd name="T29" fmla="*/ 84658 h 482"/>
              <a:gd name="T30" fmla="*/ 257068 w 1205"/>
              <a:gd name="T31" fmla="*/ 100783 h 482"/>
              <a:gd name="T32" fmla="*/ 273802 w 1205"/>
              <a:gd name="T33" fmla="*/ 117916 h 482"/>
              <a:gd name="T34" fmla="*/ 288805 w 1205"/>
              <a:gd name="T35" fmla="*/ 136561 h 482"/>
              <a:gd name="T36" fmla="*/ 296883 w 1205"/>
              <a:gd name="T37" fmla="*/ 140592 h 482"/>
              <a:gd name="T38" fmla="*/ 302076 w 1205"/>
              <a:gd name="T39" fmla="*/ 116908 h 482"/>
              <a:gd name="T40" fmla="*/ 340738 w 1205"/>
              <a:gd name="T41" fmla="*/ 223234 h 482"/>
              <a:gd name="T42" fmla="*/ 335256 w 1205"/>
              <a:gd name="T43" fmla="*/ 236336 h 482"/>
              <a:gd name="T44" fmla="*/ 279284 w 1205"/>
              <a:gd name="T45" fmla="*/ 208117 h 482"/>
              <a:gd name="T46" fmla="*/ 274090 w 1205"/>
              <a:gd name="T47" fmla="*/ 190984 h 482"/>
              <a:gd name="T48" fmla="*/ 280438 w 1205"/>
              <a:gd name="T49" fmla="*/ 182921 h 482"/>
              <a:gd name="T50" fmla="*/ 275533 w 1205"/>
              <a:gd name="T51" fmla="*/ 174859 h 482"/>
              <a:gd name="T52" fmla="*/ 258799 w 1205"/>
              <a:gd name="T53" fmla="*/ 152686 h 482"/>
              <a:gd name="T54" fmla="*/ 247547 w 1205"/>
              <a:gd name="T55" fmla="*/ 138577 h 482"/>
              <a:gd name="T56" fmla="*/ 227062 w 1205"/>
              <a:gd name="T57" fmla="*/ 115397 h 482"/>
              <a:gd name="T58" fmla="*/ 210905 w 1205"/>
              <a:gd name="T59" fmla="*/ 98263 h 482"/>
              <a:gd name="T60" fmla="*/ 193594 w 1205"/>
              <a:gd name="T61" fmla="*/ 82138 h 482"/>
              <a:gd name="T62" fmla="*/ 174552 w 1205"/>
              <a:gd name="T63" fmla="*/ 67021 h 482"/>
              <a:gd name="T64" fmla="*/ 154068 w 1205"/>
              <a:gd name="T65" fmla="*/ 52407 h 482"/>
              <a:gd name="T66" fmla="*/ 132717 w 1205"/>
              <a:gd name="T67" fmla="*/ 39305 h 482"/>
              <a:gd name="T68" fmla="*/ 110790 w 1205"/>
              <a:gd name="T69" fmla="*/ 27715 h 482"/>
              <a:gd name="T70" fmla="*/ 87132 w 1205"/>
              <a:gd name="T71" fmla="*/ 18645 h 482"/>
              <a:gd name="T72" fmla="*/ 75014 w 1205"/>
              <a:gd name="T73" fmla="*/ 15621 h 482"/>
              <a:gd name="T74" fmla="*/ 62897 w 1205"/>
              <a:gd name="T75" fmla="*/ 13606 h 482"/>
              <a:gd name="T76" fmla="*/ 37796 w 1205"/>
              <a:gd name="T77" fmla="*/ 11590 h 482"/>
              <a:gd name="T78" fmla="*/ 25389 w 1205"/>
              <a:gd name="T79" fmla="*/ 11590 h 482"/>
              <a:gd name="T80" fmla="*/ 12695 w 1205"/>
              <a:gd name="T81" fmla="*/ 13102 h 482"/>
              <a:gd name="T82" fmla="*/ 0 w 1205"/>
              <a:gd name="T83" fmla="*/ 15117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5"/>
              <a:gd name="T127" fmla="*/ 0 h 482"/>
              <a:gd name="T128" fmla="*/ 1205 w 1205"/>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5" h="482">
                <a:moveTo>
                  <a:pt x="0" y="30"/>
                </a:moveTo>
                <a:lnTo>
                  <a:pt x="13" y="26"/>
                </a:lnTo>
                <a:lnTo>
                  <a:pt x="26" y="21"/>
                </a:lnTo>
                <a:lnTo>
                  <a:pt x="55" y="14"/>
                </a:lnTo>
                <a:lnTo>
                  <a:pt x="84" y="8"/>
                </a:lnTo>
                <a:lnTo>
                  <a:pt x="98" y="7"/>
                </a:lnTo>
                <a:lnTo>
                  <a:pt x="113" y="4"/>
                </a:lnTo>
                <a:lnTo>
                  <a:pt x="144" y="1"/>
                </a:lnTo>
                <a:lnTo>
                  <a:pt x="160" y="1"/>
                </a:lnTo>
                <a:lnTo>
                  <a:pt x="176" y="0"/>
                </a:lnTo>
                <a:lnTo>
                  <a:pt x="208" y="0"/>
                </a:lnTo>
                <a:lnTo>
                  <a:pt x="242" y="1"/>
                </a:lnTo>
                <a:lnTo>
                  <a:pt x="275" y="2"/>
                </a:lnTo>
                <a:lnTo>
                  <a:pt x="310" y="5"/>
                </a:lnTo>
                <a:lnTo>
                  <a:pt x="344" y="11"/>
                </a:lnTo>
                <a:lnTo>
                  <a:pt x="379" y="16"/>
                </a:lnTo>
                <a:lnTo>
                  <a:pt x="416" y="23"/>
                </a:lnTo>
                <a:lnTo>
                  <a:pt x="450" y="30"/>
                </a:lnTo>
                <a:lnTo>
                  <a:pt x="469" y="34"/>
                </a:lnTo>
                <a:lnTo>
                  <a:pt x="487" y="39"/>
                </a:lnTo>
                <a:lnTo>
                  <a:pt x="521" y="49"/>
                </a:lnTo>
                <a:lnTo>
                  <a:pt x="558" y="59"/>
                </a:lnTo>
                <a:lnTo>
                  <a:pt x="592" y="69"/>
                </a:lnTo>
                <a:lnTo>
                  <a:pt x="629" y="82"/>
                </a:lnTo>
                <a:lnTo>
                  <a:pt x="663" y="94"/>
                </a:lnTo>
                <a:lnTo>
                  <a:pt x="697" y="108"/>
                </a:lnTo>
                <a:lnTo>
                  <a:pt x="731" y="121"/>
                </a:lnTo>
                <a:lnTo>
                  <a:pt x="765" y="136"/>
                </a:lnTo>
                <a:lnTo>
                  <a:pt x="798" y="152"/>
                </a:lnTo>
                <a:lnTo>
                  <a:pt x="830" y="168"/>
                </a:lnTo>
                <a:lnTo>
                  <a:pt x="860" y="184"/>
                </a:lnTo>
                <a:lnTo>
                  <a:pt x="891" y="200"/>
                </a:lnTo>
                <a:lnTo>
                  <a:pt x="920" y="217"/>
                </a:lnTo>
                <a:lnTo>
                  <a:pt x="949" y="234"/>
                </a:lnTo>
                <a:lnTo>
                  <a:pt x="975" y="252"/>
                </a:lnTo>
                <a:lnTo>
                  <a:pt x="1001" y="271"/>
                </a:lnTo>
                <a:lnTo>
                  <a:pt x="1026" y="288"/>
                </a:lnTo>
                <a:lnTo>
                  <a:pt x="1029" y="279"/>
                </a:lnTo>
                <a:lnTo>
                  <a:pt x="1036" y="259"/>
                </a:lnTo>
                <a:lnTo>
                  <a:pt x="1047" y="232"/>
                </a:lnTo>
                <a:lnTo>
                  <a:pt x="1127" y="358"/>
                </a:lnTo>
                <a:lnTo>
                  <a:pt x="1181" y="443"/>
                </a:lnTo>
                <a:lnTo>
                  <a:pt x="1205" y="482"/>
                </a:lnTo>
                <a:lnTo>
                  <a:pt x="1162" y="469"/>
                </a:lnTo>
                <a:lnTo>
                  <a:pt x="1065" y="442"/>
                </a:lnTo>
                <a:lnTo>
                  <a:pt x="968" y="413"/>
                </a:lnTo>
                <a:lnTo>
                  <a:pt x="923" y="400"/>
                </a:lnTo>
                <a:lnTo>
                  <a:pt x="950" y="379"/>
                </a:lnTo>
                <a:lnTo>
                  <a:pt x="966" y="369"/>
                </a:lnTo>
                <a:lnTo>
                  <a:pt x="972" y="363"/>
                </a:lnTo>
                <a:lnTo>
                  <a:pt x="965" y="356"/>
                </a:lnTo>
                <a:lnTo>
                  <a:pt x="955" y="347"/>
                </a:lnTo>
                <a:lnTo>
                  <a:pt x="930" y="327"/>
                </a:lnTo>
                <a:lnTo>
                  <a:pt x="897" y="303"/>
                </a:lnTo>
                <a:lnTo>
                  <a:pt x="878" y="289"/>
                </a:lnTo>
                <a:lnTo>
                  <a:pt x="858" y="275"/>
                </a:lnTo>
                <a:lnTo>
                  <a:pt x="811" y="243"/>
                </a:lnTo>
                <a:lnTo>
                  <a:pt x="787" y="229"/>
                </a:lnTo>
                <a:lnTo>
                  <a:pt x="759" y="211"/>
                </a:lnTo>
                <a:lnTo>
                  <a:pt x="731" y="195"/>
                </a:lnTo>
                <a:lnTo>
                  <a:pt x="701" y="179"/>
                </a:lnTo>
                <a:lnTo>
                  <a:pt x="671" y="163"/>
                </a:lnTo>
                <a:lnTo>
                  <a:pt x="639" y="147"/>
                </a:lnTo>
                <a:lnTo>
                  <a:pt x="605" y="133"/>
                </a:lnTo>
                <a:lnTo>
                  <a:pt x="571" y="117"/>
                </a:lnTo>
                <a:lnTo>
                  <a:pt x="534" y="104"/>
                </a:lnTo>
                <a:lnTo>
                  <a:pt x="498" y="89"/>
                </a:lnTo>
                <a:lnTo>
                  <a:pt x="460" y="78"/>
                </a:lnTo>
                <a:lnTo>
                  <a:pt x="423" y="66"/>
                </a:lnTo>
                <a:lnTo>
                  <a:pt x="384" y="55"/>
                </a:lnTo>
                <a:lnTo>
                  <a:pt x="343" y="46"/>
                </a:lnTo>
                <a:lnTo>
                  <a:pt x="302" y="37"/>
                </a:lnTo>
                <a:lnTo>
                  <a:pt x="281" y="34"/>
                </a:lnTo>
                <a:lnTo>
                  <a:pt x="260" y="31"/>
                </a:lnTo>
                <a:lnTo>
                  <a:pt x="239" y="29"/>
                </a:lnTo>
                <a:lnTo>
                  <a:pt x="218" y="27"/>
                </a:lnTo>
                <a:lnTo>
                  <a:pt x="175" y="24"/>
                </a:lnTo>
                <a:lnTo>
                  <a:pt x="131" y="23"/>
                </a:lnTo>
                <a:lnTo>
                  <a:pt x="110" y="23"/>
                </a:lnTo>
                <a:lnTo>
                  <a:pt x="88" y="23"/>
                </a:lnTo>
                <a:lnTo>
                  <a:pt x="66" y="24"/>
                </a:lnTo>
                <a:lnTo>
                  <a:pt x="44" y="26"/>
                </a:lnTo>
                <a:lnTo>
                  <a:pt x="21" y="27"/>
                </a:lnTo>
                <a:lnTo>
                  <a:pt x="0" y="3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3326" name="Text Box 19"/>
          <p:cNvSpPr txBox="1">
            <a:spLocks noChangeArrowheads="1"/>
          </p:cNvSpPr>
          <p:nvPr/>
        </p:nvSpPr>
        <p:spPr bwMode="auto">
          <a:xfrm>
            <a:off x="8404026" y="4419698"/>
            <a:ext cx="584497" cy="320582"/>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428">
                <a:solidFill>
                  <a:prstClr val="black"/>
                </a:solidFill>
              </a:rPr>
              <a:t>CALs</a:t>
            </a:r>
          </a:p>
        </p:txBody>
      </p:sp>
      <p:pic>
        <p:nvPicPr>
          <p:cNvPr id="13327" name="Picture 20" descr="Policy_Writing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1290" y="1539313"/>
            <a:ext cx="370774" cy="51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33110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a:r>
              <a:rPr lang="en-US" smtClean="0"/>
              <a:t>Introducing Profile Templates</a:t>
            </a:r>
          </a:p>
        </p:txBody>
      </p:sp>
      <p:sp>
        <p:nvSpPr>
          <p:cNvPr id="46083" name="Oval 3"/>
          <p:cNvSpPr>
            <a:spLocks noChangeArrowheads="1"/>
          </p:cNvSpPr>
          <p:nvPr/>
        </p:nvSpPr>
        <p:spPr bwMode="auto">
          <a:xfrm>
            <a:off x="3673007" y="2797810"/>
            <a:ext cx="6934619" cy="2169598"/>
          </a:xfrm>
          <a:prstGeom prst="ellipse">
            <a:avLst/>
          </a:prstGeom>
          <a:solidFill>
            <a:srgbClr val="B3C8DF"/>
          </a:solidFill>
          <a:ln w="9525" algn="ctr">
            <a:solidFill>
              <a:srgbClr val="4D4D4D"/>
            </a:solidFill>
            <a:round/>
            <a:headEnd/>
            <a:tailEnd/>
          </a:ln>
          <a:effectLst>
            <a:outerShdw dist="35921" dir="2700000" algn="ctr" rotWithShape="0">
              <a:srgbClr val="AFAFAF"/>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grpSp>
        <p:nvGrpSpPr>
          <p:cNvPr id="15364" name="Group 4"/>
          <p:cNvGrpSpPr>
            <a:grpSpLocks/>
          </p:cNvGrpSpPr>
          <p:nvPr/>
        </p:nvGrpSpPr>
        <p:grpSpPr bwMode="auto">
          <a:xfrm>
            <a:off x="5782699" y="1372999"/>
            <a:ext cx="1933209" cy="1007082"/>
            <a:chOff x="2081" y="820"/>
            <a:chExt cx="1194" cy="622"/>
          </a:xfrm>
        </p:grpSpPr>
        <p:pic>
          <p:nvPicPr>
            <p:cNvPr id="15413" name="Picture 5" descr="Certificat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 y="880"/>
              <a:ext cx="523"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4" name="Picture 6" descr="Certificate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 y="850"/>
              <a:ext cx="522"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5" name="Picture 7" descr="Certificate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 y="820"/>
              <a:ext cx="523"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65" name="Group 8"/>
          <p:cNvGrpSpPr>
            <a:grpSpLocks/>
          </p:cNvGrpSpPr>
          <p:nvPr/>
        </p:nvGrpSpPr>
        <p:grpSpPr bwMode="auto">
          <a:xfrm>
            <a:off x="4095594" y="3100583"/>
            <a:ext cx="6013349" cy="1551101"/>
            <a:chOff x="1686" y="2065"/>
            <a:chExt cx="3714" cy="958"/>
          </a:xfrm>
        </p:grpSpPr>
        <p:sp>
          <p:nvSpPr>
            <p:cNvPr id="15400" name="Text Box 9"/>
            <p:cNvSpPr txBox="1">
              <a:spLocks noChangeArrowheads="1"/>
            </p:cNvSpPr>
            <p:nvPr/>
          </p:nvSpPr>
          <p:spPr bwMode="auto">
            <a:xfrm>
              <a:off x="3947" y="2342"/>
              <a:ext cx="36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3672">
                  <a:solidFill>
                    <a:prstClr val="black"/>
                  </a:solidFill>
                </a:rPr>
                <a:t>.</a:t>
              </a:r>
              <a:r>
                <a:rPr lang="en-US" sz="1224">
                  <a:solidFill>
                    <a:prstClr val="black"/>
                  </a:solidFill>
                </a:rPr>
                <a:t> </a:t>
              </a:r>
              <a:r>
                <a:rPr lang="en-US" sz="3672">
                  <a:solidFill>
                    <a:prstClr val="black"/>
                  </a:solidFill>
                </a:rPr>
                <a:t>.</a:t>
              </a:r>
              <a:r>
                <a:rPr lang="en-US" sz="1224">
                  <a:solidFill>
                    <a:prstClr val="black"/>
                  </a:solidFill>
                </a:rPr>
                <a:t> </a:t>
              </a:r>
              <a:r>
                <a:rPr lang="en-US" sz="3672">
                  <a:solidFill>
                    <a:prstClr val="black"/>
                  </a:solidFill>
                </a:rPr>
                <a:t>.</a:t>
              </a:r>
            </a:p>
          </p:txBody>
        </p:sp>
        <p:grpSp>
          <p:nvGrpSpPr>
            <p:cNvPr id="15401" name="Group 10"/>
            <p:cNvGrpSpPr>
              <a:grpSpLocks/>
            </p:cNvGrpSpPr>
            <p:nvPr/>
          </p:nvGrpSpPr>
          <p:grpSpPr bwMode="auto">
            <a:xfrm>
              <a:off x="1686" y="2065"/>
              <a:ext cx="1101" cy="957"/>
              <a:chOff x="756" y="2002"/>
              <a:chExt cx="1101" cy="957"/>
            </a:xfrm>
          </p:grpSpPr>
          <p:sp>
            <p:nvSpPr>
              <p:cNvPr id="46091" name="AutoShape 11"/>
              <p:cNvSpPr>
                <a:spLocks noChangeArrowheads="1"/>
              </p:cNvSpPr>
              <p:nvPr/>
            </p:nvSpPr>
            <p:spPr bwMode="auto">
              <a:xfrm>
                <a:off x="756" y="2002"/>
                <a:ext cx="1101" cy="95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a:lstStyle/>
              <a:p>
                <a:pPr marL="236387" indent="-236387" algn="ctr" defTabSz="932597" eaLnBrk="0" fontAlgn="base" hangingPunct="0">
                  <a:lnSpc>
                    <a:spcPct val="90000"/>
                  </a:lnSpc>
                  <a:spcBef>
                    <a:spcPct val="40000"/>
                  </a:spcBef>
                  <a:spcAft>
                    <a:spcPct val="0"/>
                  </a:spcAft>
                  <a:buSzPct val="80000"/>
                  <a:defRPr/>
                </a:pPr>
                <a:r>
                  <a:rPr lang="en-US" sz="2244" b="1">
                    <a:solidFill>
                      <a:prstClr val="black"/>
                    </a:solidFill>
                    <a:latin typeface="Arial Narrow" pitchFamily="34" charset="0"/>
                  </a:rPr>
                  <a:t>Enrollment</a:t>
                </a:r>
              </a:p>
            </p:txBody>
          </p:sp>
          <p:sp>
            <p:nvSpPr>
              <p:cNvPr id="46092" name="AutoShape 12"/>
              <p:cNvSpPr>
                <a:spLocks noChangeArrowheads="1"/>
              </p:cNvSpPr>
              <p:nvPr/>
            </p:nvSpPr>
            <p:spPr bwMode="auto">
              <a:xfrm>
                <a:off x="756" y="2002"/>
                <a:ext cx="1101" cy="395"/>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nchorCtr="1"/>
              <a:lstStyle/>
              <a:p>
                <a:pPr marL="236387" indent="-236387" algn="ctr" defTabSz="932597" eaLnBrk="0" fontAlgn="base" hangingPunct="0">
                  <a:lnSpc>
                    <a:spcPct val="90000"/>
                  </a:lnSpc>
                  <a:spcBef>
                    <a:spcPct val="40000"/>
                  </a:spcBef>
                  <a:spcAft>
                    <a:spcPct val="0"/>
                  </a:spcAft>
                  <a:buSzPct val="80000"/>
                  <a:defRPr/>
                </a:pPr>
                <a:r>
                  <a:rPr lang="en-US" sz="2244" b="1">
                    <a:solidFill>
                      <a:prstClr val="black"/>
                    </a:solidFill>
                    <a:latin typeface="Arial Narrow" pitchFamily="34" charset="0"/>
                  </a:rPr>
                  <a:t>Enroll</a:t>
                </a:r>
              </a:p>
            </p:txBody>
          </p:sp>
          <p:pic>
            <p:nvPicPr>
              <p:cNvPr id="15412" name="Picture 13" descr="Notepad_NotepadWithPen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 y="2452"/>
                <a:ext cx="84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02" name="Group 14"/>
            <p:cNvGrpSpPr>
              <a:grpSpLocks/>
            </p:cNvGrpSpPr>
            <p:nvPr/>
          </p:nvGrpSpPr>
          <p:grpSpPr bwMode="auto">
            <a:xfrm>
              <a:off x="2858" y="2066"/>
              <a:ext cx="1101" cy="957"/>
              <a:chOff x="756" y="2002"/>
              <a:chExt cx="1101" cy="957"/>
            </a:xfrm>
          </p:grpSpPr>
          <p:sp>
            <p:nvSpPr>
              <p:cNvPr id="46095" name="AutoShape 15"/>
              <p:cNvSpPr>
                <a:spLocks noChangeArrowheads="1"/>
              </p:cNvSpPr>
              <p:nvPr/>
            </p:nvSpPr>
            <p:spPr bwMode="auto">
              <a:xfrm>
                <a:off x="756" y="2002"/>
                <a:ext cx="1101" cy="95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a:lstStyle/>
              <a:p>
                <a:pPr marL="236387" indent="-236387" algn="ctr" defTabSz="932597" eaLnBrk="0" fontAlgn="base" hangingPunct="0">
                  <a:lnSpc>
                    <a:spcPct val="90000"/>
                  </a:lnSpc>
                  <a:spcBef>
                    <a:spcPct val="40000"/>
                  </a:spcBef>
                  <a:spcAft>
                    <a:spcPct val="0"/>
                  </a:spcAft>
                  <a:buSzPct val="80000"/>
                  <a:defRPr/>
                </a:pPr>
                <a:r>
                  <a:rPr lang="en-US" sz="2244" b="1">
                    <a:solidFill>
                      <a:prstClr val="black"/>
                    </a:solidFill>
                    <a:latin typeface="Arial Narrow" pitchFamily="34" charset="0"/>
                  </a:rPr>
                  <a:t>Enrollment</a:t>
                </a:r>
              </a:p>
            </p:txBody>
          </p:sp>
          <p:sp>
            <p:nvSpPr>
              <p:cNvPr id="46096" name="AutoShape 16"/>
              <p:cNvSpPr>
                <a:spLocks noChangeArrowheads="1"/>
              </p:cNvSpPr>
              <p:nvPr/>
            </p:nvSpPr>
            <p:spPr bwMode="auto">
              <a:xfrm>
                <a:off x="756" y="2002"/>
                <a:ext cx="1101" cy="395"/>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nchorCtr="1"/>
              <a:lstStyle/>
              <a:p>
                <a:pPr marL="236387" indent="-236387" algn="ctr" defTabSz="932597" eaLnBrk="0" fontAlgn="base" hangingPunct="0">
                  <a:lnSpc>
                    <a:spcPct val="90000"/>
                  </a:lnSpc>
                  <a:spcBef>
                    <a:spcPct val="40000"/>
                  </a:spcBef>
                  <a:spcAft>
                    <a:spcPct val="0"/>
                  </a:spcAft>
                  <a:buSzPct val="80000"/>
                  <a:defRPr/>
                </a:pPr>
                <a:r>
                  <a:rPr lang="en-US" sz="2244" b="1">
                    <a:solidFill>
                      <a:prstClr val="black"/>
                    </a:solidFill>
                    <a:latin typeface="Arial Narrow" pitchFamily="34" charset="0"/>
                  </a:rPr>
                  <a:t>Recover</a:t>
                </a:r>
              </a:p>
            </p:txBody>
          </p:sp>
          <p:pic>
            <p:nvPicPr>
              <p:cNvPr id="15409" name="Picture 17" descr="Notepad_NotepadWithPen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 y="2452"/>
                <a:ext cx="84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03" name="Group 18"/>
            <p:cNvGrpSpPr>
              <a:grpSpLocks/>
            </p:cNvGrpSpPr>
            <p:nvPr/>
          </p:nvGrpSpPr>
          <p:grpSpPr bwMode="auto">
            <a:xfrm>
              <a:off x="4299" y="2066"/>
              <a:ext cx="1101" cy="957"/>
              <a:chOff x="756" y="2002"/>
              <a:chExt cx="1101" cy="957"/>
            </a:xfrm>
          </p:grpSpPr>
          <p:sp>
            <p:nvSpPr>
              <p:cNvPr id="46099" name="AutoShape 19"/>
              <p:cNvSpPr>
                <a:spLocks noChangeArrowheads="1"/>
              </p:cNvSpPr>
              <p:nvPr/>
            </p:nvSpPr>
            <p:spPr bwMode="auto">
              <a:xfrm>
                <a:off x="756" y="2002"/>
                <a:ext cx="1101" cy="95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a:lstStyle/>
              <a:p>
                <a:pPr marL="236387" indent="-236387" algn="ctr" defTabSz="932597" eaLnBrk="0" fontAlgn="base" hangingPunct="0">
                  <a:lnSpc>
                    <a:spcPct val="90000"/>
                  </a:lnSpc>
                  <a:spcBef>
                    <a:spcPct val="40000"/>
                  </a:spcBef>
                  <a:spcAft>
                    <a:spcPct val="0"/>
                  </a:spcAft>
                  <a:buSzPct val="80000"/>
                  <a:defRPr/>
                </a:pPr>
                <a:r>
                  <a:rPr lang="en-US" sz="2244" b="1">
                    <a:solidFill>
                      <a:prstClr val="black"/>
                    </a:solidFill>
                    <a:latin typeface="Arial Narrow" pitchFamily="34" charset="0"/>
                  </a:rPr>
                  <a:t>Enrollment</a:t>
                </a:r>
              </a:p>
            </p:txBody>
          </p:sp>
          <p:sp>
            <p:nvSpPr>
              <p:cNvPr id="46100" name="AutoShape 20"/>
              <p:cNvSpPr>
                <a:spLocks noChangeArrowheads="1"/>
              </p:cNvSpPr>
              <p:nvPr/>
            </p:nvSpPr>
            <p:spPr bwMode="auto">
              <a:xfrm>
                <a:off x="756" y="2002"/>
                <a:ext cx="1101" cy="395"/>
              </a:xfrm>
              <a:prstGeom prst="roundRect">
                <a:avLst>
                  <a:gd name="adj" fmla="val 4167"/>
                </a:avLst>
              </a:prstGeom>
              <a:gradFill rotWithShape="1">
                <a:gsLst>
                  <a:gs pos="0">
                    <a:srgbClr val="EEEFD7"/>
                  </a:gs>
                  <a:gs pos="100000">
                    <a:srgbClr val="D5D69C"/>
                  </a:gs>
                </a:gsLst>
                <a:lin ang="2700000" scaled="1"/>
              </a:gradFill>
              <a:ln w="9525" algn="ctr">
                <a:solidFill>
                  <a:srgbClr val="4D4D4D"/>
                </a:solidFill>
                <a:round/>
                <a:headEnd/>
                <a:tailEnd/>
              </a:ln>
              <a:effectLst>
                <a:outerShdw dist="35921" dir="2700000" algn="ctr" rotWithShape="0">
                  <a:srgbClr val="AFAFAF"/>
                </a:outerShdw>
              </a:effectLst>
            </p:spPr>
            <p:txBody>
              <a:bodyPr anchor="ctr" anchorCtr="1"/>
              <a:lstStyle/>
              <a:p>
                <a:pPr marL="236387" indent="-236387" algn="ctr" defTabSz="932597" eaLnBrk="0" fontAlgn="base" hangingPunct="0">
                  <a:lnSpc>
                    <a:spcPct val="90000"/>
                  </a:lnSpc>
                  <a:spcBef>
                    <a:spcPct val="40000"/>
                  </a:spcBef>
                  <a:spcAft>
                    <a:spcPct val="0"/>
                  </a:spcAft>
                  <a:buSzPct val="80000"/>
                  <a:defRPr/>
                </a:pPr>
                <a:r>
                  <a:rPr lang="en-US" sz="2244" b="1">
                    <a:solidFill>
                      <a:prstClr val="black"/>
                    </a:solidFill>
                    <a:latin typeface="Arial Narrow" pitchFamily="34" charset="0"/>
                  </a:rPr>
                  <a:t>Revoke</a:t>
                </a:r>
              </a:p>
            </p:txBody>
          </p:sp>
          <p:pic>
            <p:nvPicPr>
              <p:cNvPr id="15406" name="Picture 21" descr="Notepad_NotepadWithPen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 y="2452"/>
                <a:ext cx="846"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6" name="Text Box 22"/>
          <p:cNvSpPr txBox="1">
            <a:spLocks noChangeArrowheads="1"/>
          </p:cNvSpPr>
          <p:nvPr/>
        </p:nvSpPr>
        <p:spPr bwMode="auto">
          <a:xfrm>
            <a:off x="7933622" y="1543006"/>
            <a:ext cx="1149672" cy="670445"/>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a:solidFill>
                  <a:prstClr val="black"/>
                </a:solidFill>
              </a:rPr>
              <a:t>Certificate</a:t>
            </a:r>
            <a:br>
              <a:rPr lang="en-US" sz="1836">
                <a:solidFill>
                  <a:prstClr val="black"/>
                </a:solidFill>
              </a:rPr>
            </a:br>
            <a:r>
              <a:rPr lang="en-US" sz="1836">
                <a:solidFill>
                  <a:prstClr val="black"/>
                </a:solidFill>
              </a:rPr>
              <a:t>Templates</a:t>
            </a:r>
          </a:p>
        </p:txBody>
      </p:sp>
      <p:sp>
        <p:nvSpPr>
          <p:cNvPr id="15367" name="Text Box 23"/>
          <p:cNvSpPr txBox="1">
            <a:spLocks noChangeArrowheads="1"/>
          </p:cNvSpPr>
          <p:nvPr/>
        </p:nvSpPr>
        <p:spPr bwMode="auto">
          <a:xfrm>
            <a:off x="9186053" y="2540373"/>
            <a:ext cx="1410238" cy="670445"/>
          </a:xfrm>
          <a:prstGeom prst="rect">
            <a:avLst/>
          </a:prstGeom>
          <a:solidFill>
            <a:schemeClr val="bg1"/>
          </a:solidFill>
          <a:ln w="9525" algn="ctr">
            <a:solidFill>
              <a:schemeClr val="tx1"/>
            </a:solidFill>
            <a:miter lim="800000"/>
            <a:headEnd/>
            <a:tailEnd/>
          </a:ln>
        </p:spPr>
        <p:txBody>
          <a:bodyPr>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a:solidFill>
                  <a:prstClr val="black"/>
                </a:solidFill>
              </a:rPr>
              <a:t>Management</a:t>
            </a:r>
            <a:br>
              <a:rPr lang="en-US" sz="1836">
                <a:solidFill>
                  <a:prstClr val="black"/>
                </a:solidFill>
              </a:rPr>
            </a:br>
            <a:r>
              <a:rPr lang="en-US" sz="1836">
                <a:solidFill>
                  <a:prstClr val="black"/>
                </a:solidFill>
              </a:rPr>
              <a:t>Policies</a:t>
            </a:r>
          </a:p>
        </p:txBody>
      </p:sp>
      <p:sp>
        <p:nvSpPr>
          <p:cNvPr id="15368" name="Text Box 24"/>
          <p:cNvSpPr txBox="1">
            <a:spLocks noChangeArrowheads="1"/>
          </p:cNvSpPr>
          <p:nvPr/>
        </p:nvSpPr>
        <p:spPr bwMode="auto">
          <a:xfrm>
            <a:off x="1830032" y="4486535"/>
            <a:ext cx="1704170" cy="382308"/>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dirty="0">
                <a:solidFill>
                  <a:prstClr val="black"/>
                </a:solidFill>
              </a:rPr>
              <a:t>Profile Template</a:t>
            </a:r>
          </a:p>
        </p:txBody>
      </p:sp>
      <p:pic>
        <p:nvPicPr>
          <p:cNvPr id="15369" name="Picture 25" descr="Policy_Writing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9525" y="2763809"/>
            <a:ext cx="1183565" cy="16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Group 26"/>
          <p:cNvGrpSpPr>
            <a:grpSpLocks/>
          </p:cNvGrpSpPr>
          <p:nvPr/>
        </p:nvGrpSpPr>
        <p:grpSpPr bwMode="auto">
          <a:xfrm>
            <a:off x="5504213" y="5232941"/>
            <a:ext cx="2433511" cy="1332522"/>
            <a:chOff x="3161" y="3141"/>
            <a:chExt cx="1503" cy="823"/>
          </a:xfrm>
        </p:grpSpPr>
        <p:grpSp>
          <p:nvGrpSpPr>
            <p:cNvPr id="15376" name="Group 27"/>
            <p:cNvGrpSpPr>
              <a:grpSpLocks/>
            </p:cNvGrpSpPr>
            <p:nvPr/>
          </p:nvGrpSpPr>
          <p:grpSpPr bwMode="auto">
            <a:xfrm>
              <a:off x="3161" y="3226"/>
              <a:ext cx="1185" cy="738"/>
              <a:chOff x="3197" y="1949"/>
              <a:chExt cx="2144" cy="1335"/>
            </a:xfrm>
          </p:grpSpPr>
          <p:sp>
            <p:nvSpPr>
              <p:cNvPr id="46108" name="Oval 28"/>
              <p:cNvSpPr>
                <a:spLocks noChangeArrowheads="1"/>
              </p:cNvSpPr>
              <p:nvPr/>
            </p:nvSpPr>
            <p:spPr bwMode="auto">
              <a:xfrm>
                <a:off x="3197" y="2083"/>
                <a:ext cx="2144" cy="1013"/>
              </a:xfrm>
              <a:prstGeom prst="ellipse">
                <a:avLst/>
              </a:prstGeom>
              <a:gradFill rotWithShape="1">
                <a:gsLst>
                  <a:gs pos="0">
                    <a:srgbClr val="FFFFFF"/>
                  </a:gs>
                  <a:gs pos="100000">
                    <a:srgbClr val="EEEFD7"/>
                  </a:gs>
                </a:gsLst>
                <a:path path="shape">
                  <a:fillToRect l="50000" t="50000" r="50000" b="50000"/>
                </a:path>
              </a:gradFill>
              <a:ln w="9525">
                <a:noFill/>
                <a:round/>
                <a:headEnd/>
                <a:tailEnd/>
              </a:ln>
              <a:effectLst>
                <a:outerShdw dist="35921" dir="2700000" algn="ctr" rotWithShape="0">
                  <a:srgbClr val="ADADAD"/>
                </a:outerShdw>
              </a:effectLst>
            </p:spPr>
            <p:txBody>
              <a:bodyPr wrap="none" anchor="ct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pic>
            <p:nvPicPr>
              <p:cNvPr id="15398" name="Picture 29" descr="SmartCard_SmartCardReade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9" y="1949"/>
                <a:ext cx="136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30" descr="SmartCard_SmartCard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1" y="2644"/>
                <a:ext cx="1139"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7" name="Group 31"/>
            <p:cNvGrpSpPr>
              <a:grpSpLocks/>
            </p:cNvGrpSpPr>
            <p:nvPr/>
          </p:nvGrpSpPr>
          <p:grpSpPr bwMode="auto">
            <a:xfrm>
              <a:off x="4091" y="3141"/>
              <a:ext cx="573" cy="581"/>
              <a:chOff x="3182" y="2931"/>
              <a:chExt cx="703" cy="713"/>
            </a:xfrm>
          </p:grpSpPr>
          <p:grpSp>
            <p:nvGrpSpPr>
              <p:cNvPr id="15378" name="Group 32"/>
              <p:cNvGrpSpPr>
                <a:grpSpLocks/>
              </p:cNvGrpSpPr>
              <p:nvPr/>
            </p:nvGrpSpPr>
            <p:grpSpPr bwMode="auto">
              <a:xfrm>
                <a:off x="3182" y="3149"/>
                <a:ext cx="603" cy="348"/>
                <a:chOff x="4172" y="1451"/>
                <a:chExt cx="459" cy="265"/>
              </a:xfrm>
            </p:grpSpPr>
            <p:sp>
              <p:nvSpPr>
                <p:cNvPr id="15391" name="AutoShape 33"/>
                <p:cNvSpPr>
                  <a:spLocks noChangeArrowheads="1"/>
                </p:cNvSpPr>
                <p:nvPr/>
              </p:nvSpPr>
              <p:spPr bwMode="auto">
                <a:xfrm>
                  <a:off x="4172" y="1451"/>
                  <a:ext cx="459" cy="265"/>
                </a:xfrm>
                <a:prstGeom prst="cube">
                  <a:avLst>
                    <a:gd name="adj" fmla="val 25000"/>
                  </a:avLst>
                </a:prstGeom>
                <a:solidFill>
                  <a:srgbClr val="C0C0C0"/>
                </a:solidFill>
                <a:ln w="9525">
                  <a:solidFill>
                    <a:schemeClr val="tx1"/>
                  </a:solidFill>
                  <a:miter lim="800000"/>
                  <a:headEnd/>
                  <a:tailEnd/>
                </a:ln>
              </p:spPr>
              <p:txBody>
                <a:bodyPr wrap="none"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5392" name="Freeform 34"/>
                <p:cNvSpPr>
                  <a:spLocks/>
                </p:cNvSpPr>
                <p:nvPr/>
              </p:nvSpPr>
              <p:spPr bwMode="auto">
                <a:xfrm>
                  <a:off x="4176" y="1522"/>
                  <a:ext cx="377" cy="186"/>
                </a:xfrm>
                <a:custGeom>
                  <a:avLst/>
                  <a:gdLst>
                    <a:gd name="T0" fmla="*/ 376 w 421"/>
                    <a:gd name="T1" fmla="*/ 0 h 225"/>
                    <a:gd name="T2" fmla="*/ 0 w 421"/>
                    <a:gd name="T3" fmla="*/ 0 h 225"/>
                    <a:gd name="T4" fmla="*/ 0 w 421"/>
                    <a:gd name="T5" fmla="*/ 184 h 225"/>
                    <a:gd name="T6" fmla="*/ 21 w 421"/>
                    <a:gd name="T7" fmla="*/ 185 h 225"/>
                    <a:gd name="T8" fmla="*/ 21 w 421"/>
                    <a:gd name="T9" fmla="*/ 22 h 225"/>
                    <a:gd name="T10" fmla="*/ 376 w 421"/>
                    <a:gd name="T11" fmla="*/ 21 h 225"/>
                    <a:gd name="T12" fmla="*/ 376 w 421"/>
                    <a:gd name="T13" fmla="*/ 0 h 225"/>
                    <a:gd name="T14" fmla="*/ 0 60000 65536"/>
                    <a:gd name="T15" fmla="*/ 0 60000 65536"/>
                    <a:gd name="T16" fmla="*/ 0 60000 65536"/>
                    <a:gd name="T17" fmla="*/ 0 60000 65536"/>
                    <a:gd name="T18" fmla="*/ 0 60000 65536"/>
                    <a:gd name="T19" fmla="*/ 0 60000 65536"/>
                    <a:gd name="T20" fmla="*/ 0 60000 65536"/>
                    <a:gd name="T21" fmla="*/ 0 w 421"/>
                    <a:gd name="T22" fmla="*/ 0 h 225"/>
                    <a:gd name="T23" fmla="*/ 421 w 421"/>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225">
                      <a:moveTo>
                        <a:pt x="420" y="0"/>
                      </a:moveTo>
                      <a:lnTo>
                        <a:pt x="0" y="0"/>
                      </a:lnTo>
                      <a:lnTo>
                        <a:pt x="0" y="223"/>
                      </a:lnTo>
                      <a:lnTo>
                        <a:pt x="23" y="224"/>
                      </a:lnTo>
                      <a:lnTo>
                        <a:pt x="23" y="27"/>
                      </a:lnTo>
                      <a:lnTo>
                        <a:pt x="420" y="26"/>
                      </a:lnTo>
                      <a:lnTo>
                        <a:pt x="42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grpSp>
              <p:nvGrpSpPr>
                <p:cNvPr id="15393" name="Group 35"/>
                <p:cNvGrpSpPr>
                  <a:grpSpLocks/>
                </p:cNvGrpSpPr>
                <p:nvPr/>
              </p:nvGrpSpPr>
              <p:grpSpPr bwMode="auto">
                <a:xfrm>
                  <a:off x="4240" y="1572"/>
                  <a:ext cx="264" cy="59"/>
                  <a:chOff x="4060" y="1570"/>
                  <a:chExt cx="468" cy="78"/>
                </a:xfrm>
              </p:grpSpPr>
              <p:sp>
                <p:nvSpPr>
                  <p:cNvPr id="15395" name="Rectangle 36"/>
                  <p:cNvSpPr>
                    <a:spLocks noChangeArrowheads="1"/>
                  </p:cNvSpPr>
                  <p:nvPr/>
                </p:nvSpPr>
                <p:spPr bwMode="auto">
                  <a:xfrm>
                    <a:off x="4060" y="1630"/>
                    <a:ext cx="468" cy="1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5396" name="Rectangle 37"/>
                  <p:cNvSpPr>
                    <a:spLocks noChangeArrowheads="1"/>
                  </p:cNvSpPr>
                  <p:nvPr/>
                </p:nvSpPr>
                <p:spPr bwMode="auto">
                  <a:xfrm>
                    <a:off x="4060" y="1570"/>
                    <a:ext cx="468" cy="1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grpSp>
            <p:sp>
              <p:nvSpPr>
                <p:cNvPr id="15394" name="Rectangle 38"/>
                <p:cNvSpPr>
                  <a:spLocks noChangeArrowheads="1"/>
                </p:cNvSpPr>
                <p:nvPr/>
              </p:nvSpPr>
              <p:spPr bwMode="auto">
                <a:xfrm>
                  <a:off x="4214" y="1647"/>
                  <a:ext cx="67" cy="47"/>
                </a:xfrm>
                <a:prstGeom prst="rect">
                  <a:avLst/>
                </a:prstGeom>
                <a:solidFill>
                  <a:srgbClr val="60C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grpSp>
          <p:grpSp>
            <p:nvGrpSpPr>
              <p:cNvPr id="15379" name="Group 39"/>
              <p:cNvGrpSpPr>
                <a:grpSpLocks/>
              </p:cNvGrpSpPr>
              <p:nvPr/>
            </p:nvGrpSpPr>
            <p:grpSpPr bwMode="auto">
              <a:xfrm>
                <a:off x="3240" y="2931"/>
                <a:ext cx="645" cy="713"/>
                <a:chOff x="1422" y="740"/>
                <a:chExt cx="1384" cy="1530"/>
              </a:xfrm>
            </p:grpSpPr>
            <p:grpSp>
              <p:nvGrpSpPr>
                <p:cNvPr id="15380" name="Group 40"/>
                <p:cNvGrpSpPr>
                  <a:grpSpLocks/>
                </p:cNvGrpSpPr>
                <p:nvPr/>
              </p:nvGrpSpPr>
              <p:grpSpPr bwMode="auto">
                <a:xfrm rot="97456">
                  <a:off x="1552" y="844"/>
                  <a:ext cx="1254" cy="1217"/>
                  <a:chOff x="1564" y="868"/>
                  <a:chExt cx="1254" cy="1217"/>
                </a:xfrm>
              </p:grpSpPr>
              <p:sp>
                <p:nvSpPr>
                  <p:cNvPr id="46121" name="Freeform 41"/>
                  <p:cNvSpPr>
                    <a:spLocks/>
                  </p:cNvSpPr>
                  <p:nvPr/>
                </p:nvSpPr>
                <p:spPr bwMode="auto">
                  <a:xfrm>
                    <a:off x="1842" y="1063"/>
                    <a:ext cx="971" cy="1022"/>
                  </a:xfrm>
                  <a:custGeom>
                    <a:avLst/>
                    <a:gdLst/>
                    <a:ahLst/>
                    <a:cxnLst>
                      <a:cxn ang="0">
                        <a:pos x="79" y="0"/>
                      </a:cxn>
                      <a:cxn ang="0">
                        <a:pos x="547" y="475"/>
                      </a:cxn>
                      <a:cxn ang="0">
                        <a:pos x="875" y="801"/>
                      </a:cxn>
                      <a:cxn ang="0">
                        <a:pos x="950" y="878"/>
                      </a:cxn>
                      <a:cxn ang="0">
                        <a:pos x="967" y="895"/>
                      </a:cxn>
                      <a:cxn ang="0">
                        <a:pos x="971" y="911"/>
                      </a:cxn>
                      <a:cxn ang="0">
                        <a:pos x="963" y="930"/>
                      </a:cxn>
                      <a:cxn ang="0">
                        <a:pos x="927" y="968"/>
                      </a:cxn>
                      <a:cxn ang="0">
                        <a:pos x="887" y="1003"/>
                      </a:cxn>
                      <a:cxn ang="0">
                        <a:pos x="866" y="1016"/>
                      </a:cxn>
                      <a:cxn ang="0">
                        <a:pos x="850" y="1014"/>
                      </a:cxn>
                      <a:cxn ang="0">
                        <a:pos x="837" y="1001"/>
                      </a:cxn>
                      <a:cxn ang="0">
                        <a:pos x="208" y="288"/>
                      </a:cxn>
                      <a:cxn ang="0">
                        <a:pos x="0" y="56"/>
                      </a:cxn>
                      <a:cxn ang="0">
                        <a:pos x="79" y="0"/>
                      </a:cxn>
                    </a:cxnLst>
                    <a:rect l="0" t="0" r="r" b="b"/>
                    <a:pathLst>
                      <a:path w="971" h="1016">
                        <a:moveTo>
                          <a:pt x="79" y="0"/>
                        </a:moveTo>
                        <a:lnTo>
                          <a:pt x="547" y="475"/>
                        </a:lnTo>
                        <a:lnTo>
                          <a:pt x="875" y="801"/>
                        </a:lnTo>
                        <a:lnTo>
                          <a:pt x="950" y="878"/>
                        </a:lnTo>
                        <a:lnTo>
                          <a:pt x="967" y="895"/>
                        </a:lnTo>
                        <a:lnTo>
                          <a:pt x="971" y="911"/>
                        </a:lnTo>
                        <a:lnTo>
                          <a:pt x="963" y="930"/>
                        </a:lnTo>
                        <a:lnTo>
                          <a:pt x="927" y="968"/>
                        </a:lnTo>
                        <a:lnTo>
                          <a:pt x="887" y="1003"/>
                        </a:lnTo>
                        <a:lnTo>
                          <a:pt x="866" y="1016"/>
                        </a:lnTo>
                        <a:lnTo>
                          <a:pt x="850" y="1014"/>
                        </a:lnTo>
                        <a:lnTo>
                          <a:pt x="837" y="1001"/>
                        </a:lnTo>
                        <a:lnTo>
                          <a:pt x="208" y="288"/>
                        </a:lnTo>
                        <a:lnTo>
                          <a:pt x="0" y="56"/>
                        </a:lnTo>
                        <a:lnTo>
                          <a:pt x="79" y="0"/>
                        </a:lnTo>
                      </a:path>
                    </a:pathLst>
                  </a:custGeom>
                  <a:gradFill rotWithShape="0">
                    <a:gsLst>
                      <a:gs pos="0">
                        <a:srgbClr val="FFCC00"/>
                      </a:gs>
                      <a:gs pos="100000">
                        <a:srgbClr val="996600"/>
                      </a:gs>
                    </a:gsLst>
                    <a:lin ang="2700000" scaled="1"/>
                  </a:gradFill>
                  <a:ln w="3175" cap="sq">
                    <a:solidFill>
                      <a:srgbClr val="000000"/>
                    </a:solidFill>
                    <a:prstDash val="solid"/>
                    <a:miter lim="800000"/>
                    <a:headEnd/>
                    <a:tailEnd/>
                  </a:ln>
                  <a:effectLst>
                    <a:outerShdw dist="35921" dir="8100000" algn="ctr" rotWithShape="0">
                      <a:srgbClr val="808080"/>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22" name="Freeform 42"/>
                  <p:cNvSpPr>
                    <a:spLocks/>
                  </p:cNvSpPr>
                  <p:nvPr/>
                </p:nvSpPr>
                <p:spPr bwMode="auto">
                  <a:xfrm>
                    <a:off x="1558" y="863"/>
                    <a:ext cx="571" cy="363"/>
                  </a:xfrm>
                  <a:custGeom>
                    <a:avLst/>
                    <a:gdLst/>
                    <a:ahLst/>
                    <a:cxnLst>
                      <a:cxn ang="0">
                        <a:pos x="387" y="232"/>
                      </a:cxn>
                      <a:cxn ang="0">
                        <a:pos x="393" y="224"/>
                      </a:cxn>
                      <a:cxn ang="0">
                        <a:pos x="318" y="109"/>
                      </a:cxn>
                      <a:cxn ang="0">
                        <a:pos x="375" y="74"/>
                      </a:cxn>
                      <a:cxn ang="0">
                        <a:pos x="454" y="44"/>
                      </a:cxn>
                      <a:cxn ang="0">
                        <a:pos x="512" y="28"/>
                      </a:cxn>
                      <a:cxn ang="0">
                        <a:pos x="571" y="17"/>
                      </a:cxn>
                      <a:cxn ang="0">
                        <a:pos x="469" y="3"/>
                      </a:cxn>
                      <a:cxn ang="0">
                        <a:pos x="360" y="0"/>
                      </a:cxn>
                      <a:cxn ang="0">
                        <a:pos x="291" y="11"/>
                      </a:cxn>
                      <a:cxn ang="0">
                        <a:pos x="235" y="26"/>
                      </a:cxn>
                      <a:cxn ang="0">
                        <a:pos x="212" y="40"/>
                      </a:cxn>
                      <a:cxn ang="0">
                        <a:pos x="124" y="122"/>
                      </a:cxn>
                      <a:cxn ang="0">
                        <a:pos x="120" y="163"/>
                      </a:cxn>
                      <a:cxn ang="0">
                        <a:pos x="63" y="215"/>
                      </a:cxn>
                      <a:cxn ang="0">
                        <a:pos x="30" y="219"/>
                      </a:cxn>
                      <a:cxn ang="0">
                        <a:pos x="0" y="249"/>
                      </a:cxn>
                      <a:cxn ang="0">
                        <a:pos x="17" y="274"/>
                      </a:cxn>
                      <a:cxn ang="0">
                        <a:pos x="42" y="305"/>
                      </a:cxn>
                      <a:cxn ang="0">
                        <a:pos x="78" y="343"/>
                      </a:cxn>
                      <a:cxn ang="0">
                        <a:pos x="107" y="364"/>
                      </a:cxn>
                      <a:cxn ang="0">
                        <a:pos x="143" y="332"/>
                      </a:cxn>
                      <a:cxn ang="0">
                        <a:pos x="143" y="297"/>
                      </a:cxn>
                      <a:cxn ang="0">
                        <a:pos x="218" y="228"/>
                      </a:cxn>
                      <a:cxn ang="0">
                        <a:pos x="226" y="228"/>
                      </a:cxn>
                      <a:cxn ang="0">
                        <a:pos x="308" y="293"/>
                      </a:cxn>
                      <a:cxn ang="0">
                        <a:pos x="316" y="299"/>
                      </a:cxn>
                      <a:cxn ang="0">
                        <a:pos x="328" y="288"/>
                      </a:cxn>
                      <a:cxn ang="0">
                        <a:pos x="387" y="232"/>
                      </a:cxn>
                    </a:cxnLst>
                    <a:rect l="0" t="0" r="r" b="b"/>
                    <a:pathLst>
                      <a:path w="571" h="364">
                        <a:moveTo>
                          <a:pt x="387" y="232"/>
                        </a:moveTo>
                        <a:lnTo>
                          <a:pt x="393" y="224"/>
                        </a:lnTo>
                        <a:lnTo>
                          <a:pt x="318" y="109"/>
                        </a:lnTo>
                        <a:lnTo>
                          <a:pt x="375" y="74"/>
                        </a:lnTo>
                        <a:lnTo>
                          <a:pt x="454" y="44"/>
                        </a:lnTo>
                        <a:lnTo>
                          <a:pt x="512" y="28"/>
                        </a:lnTo>
                        <a:lnTo>
                          <a:pt x="571" y="17"/>
                        </a:lnTo>
                        <a:lnTo>
                          <a:pt x="469" y="3"/>
                        </a:lnTo>
                        <a:lnTo>
                          <a:pt x="360" y="0"/>
                        </a:lnTo>
                        <a:lnTo>
                          <a:pt x="291" y="11"/>
                        </a:lnTo>
                        <a:lnTo>
                          <a:pt x="235" y="26"/>
                        </a:lnTo>
                        <a:lnTo>
                          <a:pt x="212" y="40"/>
                        </a:lnTo>
                        <a:lnTo>
                          <a:pt x="124" y="122"/>
                        </a:lnTo>
                        <a:lnTo>
                          <a:pt x="120" y="163"/>
                        </a:lnTo>
                        <a:lnTo>
                          <a:pt x="63" y="215"/>
                        </a:lnTo>
                        <a:lnTo>
                          <a:pt x="30" y="219"/>
                        </a:lnTo>
                        <a:lnTo>
                          <a:pt x="0" y="249"/>
                        </a:lnTo>
                        <a:lnTo>
                          <a:pt x="17" y="274"/>
                        </a:lnTo>
                        <a:lnTo>
                          <a:pt x="42" y="305"/>
                        </a:lnTo>
                        <a:lnTo>
                          <a:pt x="78" y="343"/>
                        </a:lnTo>
                        <a:lnTo>
                          <a:pt x="107" y="364"/>
                        </a:lnTo>
                        <a:lnTo>
                          <a:pt x="143" y="332"/>
                        </a:lnTo>
                        <a:lnTo>
                          <a:pt x="143" y="297"/>
                        </a:lnTo>
                        <a:lnTo>
                          <a:pt x="218" y="228"/>
                        </a:lnTo>
                        <a:lnTo>
                          <a:pt x="226" y="228"/>
                        </a:lnTo>
                        <a:lnTo>
                          <a:pt x="308" y="293"/>
                        </a:lnTo>
                        <a:lnTo>
                          <a:pt x="316" y="299"/>
                        </a:lnTo>
                        <a:lnTo>
                          <a:pt x="328" y="288"/>
                        </a:lnTo>
                        <a:lnTo>
                          <a:pt x="387" y="232"/>
                        </a:lnTo>
                      </a:path>
                    </a:pathLst>
                  </a:custGeom>
                  <a:gradFill rotWithShape="0">
                    <a:gsLst>
                      <a:gs pos="0">
                        <a:srgbClr val="B2B2B2"/>
                      </a:gs>
                      <a:gs pos="100000">
                        <a:srgbClr val="B2B2B2">
                          <a:gamma/>
                          <a:shade val="66275"/>
                          <a:invGamma/>
                        </a:srgbClr>
                      </a:gs>
                    </a:gsLst>
                    <a:path path="rect">
                      <a:fillToRect l="50000" t="50000" r="50000" b="50000"/>
                    </a:path>
                  </a:gradFill>
                  <a:ln w="0" cap="sq">
                    <a:solidFill>
                      <a:srgbClr val="000000"/>
                    </a:solidFill>
                    <a:prstDash val="solid"/>
                    <a:miter lim="800000"/>
                    <a:headEnd/>
                    <a:tailEnd/>
                  </a:ln>
                  <a:effectLst>
                    <a:outerShdw dist="35921" dir="8100000" algn="ctr" rotWithShape="0">
                      <a:srgbClr val="808080"/>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grpSp>
            <p:grpSp>
              <p:nvGrpSpPr>
                <p:cNvPr id="15381" name="Group 43"/>
                <p:cNvGrpSpPr>
                  <a:grpSpLocks/>
                </p:cNvGrpSpPr>
                <p:nvPr/>
              </p:nvGrpSpPr>
              <p:grpSpPr bwMode="auto">
                <a:xfrm rot="3204523" flipH="1">
                  <a:off x="863" y="1299"/>
                  <a:ext cx="1530" cy="411"/>
                  <a:chOff x="3227" y="1125"/>
                  <a:chExt cx="1530" cy="411"/>
                </a:xfrm>
              </p:grpSpPr>
              <p:sp>
                <p:nvSpPr>
                  <p:cNvPr id="46124" name="Freeform 44"/>
                  <p:cNvSpPr>
                    <a:spLocks/>
                  </p:cNvSpPr>
                  <p:nvPr/>
                </p:nvSpPr>
                <p:spPr bwMode="auto">
                  <a:xfrm>
                    <a:off x="4465" y="1377"/>
                    <a:ext cx="103" cy="111"/>
                  </a:xfrm>
                  <a:custGeom>
                    <a:avLst/>
                    <a:gdLst/>
                    <a:ahLst/>
                    <a:cxnLst>
                      <a:cxn ang="0">
                        <a:pos x="50" y="0"/>
                      </a:cxn>
                      <a:cxn ang="0">
                        <a:pos x="102" y="25"/>
                      </a:cxn>
                      <a:cxn ang="0">
                        <a:pos x="65" y="111"/>
                      </a:cxn>
                      <a:cxn ang="0">
                        <a:pos x="0" y="78"/>
                      </a:cxn>
                      <a:cxn ang="0">
                        <a:pos x="50" y="0"/>
                      </a:cxn>
                    </a:cxnLst>
                    <a:rect l="0" t="0" r="r" b="b"/>
                    <a:pathLst>
                      <a:path w="102" h="111">
                        <a:moveTo>
                          <a:pt x="50" y="0"/>
                        </a:moveTo>
                        <a:lnTo>
                          <a:pt x="102" y="25"/>
                        </a:lnTo>
                        <a:lnTo>
                          <a:pt x="65" y="111"/>
                        </a:lnTo>
                        <a:lnTo>
                          <a:pt x="0" y="78"/>
                        </a:lnTo>
                        <a:lnTo>
                          <a:pt x="50" y="0"/>
                        </a:lnTo>
                      </a:path>
                    </a:pathLst>
                  </a:custGeom>
                  <a:gradFill rotWithShape="0">
                    <a:gsLst>
                      <a:gs pos="0">
                        <a:srgbClr val="969696">
                          <a:gamma/>
                          <a:shade val="46275"/>
                          <a:invGamma/>
                        </a:srgbClr>
                      </a:gs>
                      <a:gs pos="100000">
                        <a:srgbClr val="969696"/>
                      </a:gs>
                    </a:gsLst>
                    <a:lin ang="0" scaled="1"/>
                  </a:gradFill>
                  <a:ln w="3175" cap="sq" cmpd="sng">
                    <a:solidFill>
                      <a:srgbClr val="000000"/>
                    </a:solidFill>
                    <a:prstDash val="solid"/>
                    <a:miter lim="800000"/>
                    <a:headEnd type="none" w="med" len="med"/>
                    <a:tailEnd type="none" w="med" len="med"/>
                  </a:ln>
                  <a:effectLst>
                    <a:outerShdw dist="35921" dir="8100000" algn="ctr" rotWithShape="0">
                      <a:schemeClr val="bg2"/>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25" name="Freeform 45"/>
                  <p:cNvSpPr>
                    <a:spLocks/>
                  </p:cNvSpPr>
                  <p:nvPr/>
                </p:nvSpPr>
                <p:spPr bwMode="auto">
                  <a:xfrm>
                    <a:off x="4506" y="1382"/>
                    <a:ext cx="179" cy="150"/>
                  </a:xfrm>
                  <a:custGeom>
                    <a:avLst/>
                    <a:gdLst/>
                    <a:ahLst/>
                    <a:cxnLst>
                      <a:cxn ang="0">
                        <a:pos x="5" y="126"/>
                      </a:cxn>
                      <a:cxn ang="0">
                        <a:pos x="59" y="0"/>
                      </a:cxn>
                      <a:cxn ang="0">
                        <a:pos x="80" y="69"/>
                      </a:cxn>
                      <a:cxn ang="0">
                        <a:pos x="180" y="111"/>
                      </a:cxn>
                      <a:cxn ang="0">
                        <a:pos x="159" y="126"/>
                      </a:cxn>
                      <a:cxn ang="0">
                        <a:pos x="140" y="136"/>
                      </a:cxn>
                      <a:cxn ang="0">
                        <a:pos x="124" y="140"/>
                      </a:cxn>
                      <a:cxn ang="0">
                        <a:pos x="113" y="145"/>
                      </a:cxn>
                      <a:cxn ang="0">
                        <a:pos x="95" y="147"/>
                      </a:cxn>
                      <a:cxn ang="0">
                        <a:pos x="72" y="149"/>
                      </a:cxn>
                      <a:cxn ang="0">
                        <a:pos x="51" y="149"/>
                      </a:cxn>
                      <a:cxn ang="0">
                        <a:pos x="34" y="149"/>
                      </a:cxn>
                      <a:cxn ang="0">
                        <a:pos x="17" y="147"/>
                      </a:cxn>
                      <a:cxn ang="0">
                        <a:pos x="0" y="142"/>
                      </a:cxn>
                      <a:cxn ang="0">
                        <a:pos x="5" y="126"/>
                      </a:cxn>
                    </a:cxnLst>
                    <a:rect l="0" t="0" r="r" b="b"/>
                    <a:pathLst>
                      <a:path w="180" h="149">
                        <a:moveTo>
                          <a:pt x="5" y="126"/>
                        </a:moveTo>
                        <a:lnTo>
                          <a:pt x="59" y="0"/>
                        </a:lnTo>
                        <a:lnTo>
                          <a:pt x="80" y="69"/>
                        </a:lnTo>
                        <a:lnTo>
                          <a:pt x="180" y="111"/>
                        </a:lnTo>
                        <a:lnTo>
                          <a:pt x="159" y="126"/>
                        </a:lnTo>
                        <a:lnTo>
                          <a:pt x="140" y="136"/>
                        </a:lnTo>
                        <a:lnTo>
                          <a:pt x="124" y="140"/>
                        </a:lnTo>
                        <a:lnTo>
                          <a:pt x="113" y="145"/>
                        </a:lnTo>
                        <a:lnTo>
                          <a:pt x="95" y="147"/>
                        </a:lnTo>
                        <a:lnTo>
                          <a:pt x="72" y="149"/>
                        </a:lnTo>
                        <a:lnTo>
                          <a:pt x="51" y="149"/>
                        </a:lnTo>
                        <a:lnTo>
                          <a:pt x="34" y="149"/>
                        </a:lnTo>
                        <a:lnTo>
                          <a:pt x="17" y="147"/>
                        </a:lnTo>
                        <a:lnTo>
                          <a:pt x="0" y="142"/>
                        </a:lnTo>
                        <a:lnTo>
                          <a:pt x="5" y="126"/>
                        </a:lnTo>
                      </a:path>
                    </a:pathLst>
                  </a:custGeom>
                  <a:gradFill rotWithShape="0">
                    <a:gsLst>
                      <a:gs pos="0">
                        <a:srgbClr val="969696">
                          <a:gamma/>
                          <a:shade val="46275"/>
                          <a:invGamma/>
                        </a:srgbClr>
                      </a:gs>
                      <a:gs pos="100000">
                        <a:srgbClr val="969696"/>
                      </a:gs>
                    </a:gsLst>
                    <a:lin ang="0" scaled="1"/>
                  </a:gradFill>
                  <a:ln w="3175" cap="sq" cmpd="sng">
                    <a:solidFill>
                      <a:srgbClr val="000000"/>
                    </a:solidFill>
                    <a:prstDash val="solid"/>
                    <a:miter lim="800000"/>
                    <a:headEnd type="none" w="med" len="med"/>
                    <a:tailEnd type="none" w="med" len="med"/>
                  </a:ln>
                  <a:effectLst>
                    <a:outerShdw dist="35921" dir="8100000" algn="ctr" rotWithShape="0">
                      <a:schemeClr val="bg2"/>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26" name="Freeform 46"/>
                  <p:cNvSpPr>
                    <a:spLocks/>
                  </p:cNvSpPr>
                  <p:nvPr/>
                </p:nvSpPr>
                <p:spPr bwMode="auto">
                  <a:xfrm>
                    <a:off x="3229" y="1129"/>
                    <a:ext cx="1530" cy="411"/>
                  </a:xfrm>
                  <a:custGeom>
                    <a:avLst/>
                    <a:gdLst/>
                    <a:ahLst/>
                    <a:cxnLst>
                      <a:cxn ang="0">
                        <a:pos x="1530" y="181"/>
                      </a:cxn>
                      <a:cxn ang="0">
                        <a:pos x="1420" y="133"/>
                      </a:cxn>
                      <a:cxn ang="0">
                        <a:pos x="1334" y="160"/>
                      </a:cxn>
                      <a:cxn ang="0">
                        <a:pos x="1228" y="411"/>
                      </a:cxn>
                      <a:cxn ang="0">
                        <a:pos x="1209" y="407"/>
                      </a:cxn>
                      <a:cxn ang="0">
                        <a:pos x="1198" y="399"/>
                      </a:cxn>
                      <a:cxn ang="0">
                        <a:pos x="1155" y="359"/>
                      </a:cxn>
                      <a:cxn ang="0">
                        <a:pos x="1123" y="326"/>
                      </a:cxn>
                      <a:cxn ang="0">
                        <a:pos x="1100" y="307"/>
                      </a:cxn>
                      <a:cxn ang="0">
                        <a:pos x="1071" y="296"/>
                      </a:cxn>
                      <a:cxn ang="0">
                        <a:pos x="1040" y="284"/>
                      </a:cxn>
                      <a:cxn ang="0">
                        <a:pos x="1006" y="273"/>
                      </a:cxn>
                      <a:cxn ang="0">
                        <a:pos x="969" y="267"/>
                      </a:cxn>
                      <a:cxn ang="0">
                        <a:pos x="935" y="265"/>
                      </a:cxn>
                      <a:cxn ang="0">
                        <a:pos x="89" y="257"/>
                      </a:cxn>
                      <a:cxn ang="0">
                        <a:pos x="62" y="252"/>
                      </a:cxn>
                      <a:cxn ang="0">
                        <a:pos x="29" y="230"/>
                      </a:cxn>
                      <a:cxn ang="0">
                        <a:pos x="14" y="211"/>
                      </a:cxn>
                      <a:cxn ang="0">
                        <a:pos x="0" y="173"/>
                      </a:cxn>
                      <a:cxn ang="0">
                        <a:pos x="0" y="137"/>
                      </a:cxn>
                      <a:cxn ang="0">
                        <a:pos x="10" y="108"/>
                      </a:cxn>
                      <a:cxn ang="0">
                        <a:pos x="27" y="87"/>
                      </a:cxn>
                      <a:cxn ang="0">
                        <a:pos x="54" y="66"/>
                      </a:cxn>
                      <a:cxn ang="0">
                        <a:pos x="87" y="56"/>
                      </a:cxn>
                      <a:cxn ang="0">
                        <a:pos x="129" y="54"/>
                      </a:cxn>
                      <a:cxn ang="0">
                        <a:pos x="981" y="112"/>
                      </a:cxn>
                      <a:cxn ang="0">
                        <a:pos x="1025" y="108"/>
                      </a:cxn>
                      <a:cxn ang="0">
                        <a:pos x="1075" y="100"/>
                      </a:cxn>
                      <a:cxn ang="0">
                        <a:pos x="1125" y="85"/>
                      </a:cxn>
                      <a:cxn ang="0">
                        <a:pos x="1163" y="68"/>
                      </a:cxn>
                      <a:cxn ang="0">
                        <a:pos x="1203" y="41"/>
                      </a:cxn>
                      <a:cxn ang="0">
                        <a:pos x="1244" y="16"/>
                      </a:cxn>
                      <a:cxn ang="0">
                        <a:pos x="1272" y="4"/>
                      </a:cxn>
                      <a:cxn ang="0">
                        <a:pos x="1311" y="0"/>
                      </a:cxn>
                      <a:cxn ang="0">
                        <a:pos x="1349" y="4"/>
                      </a:cxn>
                      <a:cxn ang="0">
                        <a:pos x="1391" y="12"/>
                      </a:cxn>
                      <a:cxn ang="0">
                        <a:pos x="1428" y="25"/>
                      </a:cxn>
                      <a:cxn ang="0">
                        <a:pos x="1459" y="45"/>
                      </a:cxn>
                      <a:cxn ang="0">
                        <a:pos x="1485" y="73"/>
                      </a:cxn>
                      <a:cxn ang="0">
                        <a:pos x="1510" y="108"/>
                      </a:cxn>
                      <a:cxn ang="0">
                        <a:pos x="1526" y="140"/>
                      </a:cxn>
                      <a:cxn ang="0">
                        <a:pos x="1530" y="169"/>
                      </a:cxn>
                      <a:cxn ang="0">
                        <a:pos x="1530" y="181"/>
                      </a:cxn>
                    </a:cxnLst>
                    <a:rect l="0" t="0" r="r" b="b"/>
                    <a:pathLst>
                      <a:path w="1530" h="411">
                        <a:moveTo>
                          <a:pt x="1530" y="181"/>
                        </a:moveTo>
                        <a:lnTo>
                          <a:pt x="1420" y="133"/>
                        </a:lnTo>
                        <a:lnTo>
                          <a:pt x="1334" y="160"/>
                        </a:lnTo>
                        <a:lnTo>
                          <a:pt x="1228" y="411"/>
                        </a:lnTo>
                        <a:lnTo>
                          <a:pt x="1209" y="407"/>
                        </a:lnTo>
                        <a:lnTo>
                          <a:pt x="1198" y="399"/>
                        </a:lnTo>
                        <a:lnTo>
                          <a:pt x="1155" y="359"/>
                        </a:lnTo>
                        <a:lnTo>
                          <a:pt x="1123" y="326"/>
                        </a:lnTo>
                        <a:lnTo>
                          <a:pt x="1100" y="307"/>
                        </a:lnTo>
                        <a:lnTo>
                          <a:pt x="1071" y="296"/>
                        </a:lnTo>
                        <a:lnTo>
                          <a:pt x="1040" y="284"/>
                        </a:lnTo>
                        <a:lnTo>
                          <a:pt x="1006" y="273"/>
                        </a:lnTo>
                        <a:lnTo>
                          <a:pt x="969" y="267"/>
                        </a:lnTo>
                        <a:lnTo>
                          <a:pt x="935" y="265"/>
                        </a:lnTo>
                        <a:lnTo>
                          <a:pt x="89" y="257"/>
                        </a:lnTo>
                        <a:lnTo>
                          <a:pt x="62" y="252"/>
                        </a:lnTo>
                        <a:lnTo>
                          <a:pt x="29" y="230"/>
                        </a:lnTo>
                        <a:lnTo>
                          <a:pt x="14" y="211"/>
                        </a:lnTo>
                        <a:lnTo>
                          <a:pt x="0" y="173"/>
                        </a:lnTo>
                        <a:lnTo>
                          <a:pt x="0" y="137"/>
                        </a:lnTo>
                        <a:lnTo>
                          <a:pt x="10" y="108"/>
                        </a:lnTo>
                        <a:lnTo>
                          <a:pt x="27" y="87"/>
                        </a:lnTo>
                        <a:lnTo>
                          <a:pt x="54" y="66"/>
                        </a:lnTo>
                        <a:lnTo>
                          <a:pt x="87" y="56"/>
                        </a:lnTo>
                        <a:lnTo>
                          <a:pt x="129" y="54"/>
                        </a:lnTo>
                        <a:lnTo>
                          <a:pt x="981" y="112"/>
                        </a:lnTo>
                        <a:lnTo>
                          <a:pt x="1025" y="108"/>
                        </a:lnTo>
                        <a:lnTo>
                          <a:pt x="1075" y="100"/>
                        </a:lnTo>
                        <a:lnTo>
                          <a:pt x="1125" y="85"/>
                        </a:lnTo>
                        <a:lnTo>
                          <a:pt x="1163" y="68"/>
                        </a:lnTo>
                        <a:lnTo>
                          <a:pt x="1203" y="41"/>
                        </a:lnTo>
                        <a:lnTo>
                          <a:pt x="1244" y="16"/>
                        </a:lnTo>
                        <a:lnTo>
                          <a:pt x="1272" y="4"/>
                        </a:lnTo>
                        <a:lnTo>
                          <a:pt x="1311" y="0"/>
                        </a:lnTo>
                        <a:lnTo>
                          <a:pt x="1349" y="4"/>
                        </a:lnTo>
                        <a:lnTo>
                          <a:pt x="1391" y="12"/>
                        </a:lnTo>
                        <a:lnTo>
                          <a:pt x="1428" y="25"/>
                        </a:lnTo>
                        <a:lnTo>
                          <a:pt x="1459" y="45"/>
                        </a:lnTo>
                        <a:lnTo>
                          <a:pt x="1485" y="73"/>
                        </a:lnTo>
                        <a:lnTo>
                          <a:pt x="1510" y="108"/>
                        </a:lnTo>
                        <a:lnTo>
                          <a:pt x="1526" y="140"/>
                        </a:lnTo>
                        <a:lnTo>
                          <a:pt x="1530" y="169"/>
                        </a:lnTo>
                        <a:lnTo>
                          <a:pt x="1530" y="181"/>
                        </a:lnTo>
                      </a:path>
                    </a:pathLst>
                  </a:custGeom>
                  <a:gradFill rotWithShape="0">
                    <a:gsLst>
                      <a:gs pos="0">
                        <a:srgbClr val="969696">
                          <a:gamma/>
                          <a:shade val="46275"/>
                          <a:invGamma/>
                        </a:srgbClr>
                      </a:gs>
                      <a:gs pos="100000">
                        <a:srgbClr val="969696"/>
                      </a:gs>
                    </a:gsLst>
                    <a:lin ang="0" scaled="1"/>
                  </a:gradFill>
                  <a:ln w="3175" cap="sq">
                    <a:solidFill>
                      <a:srgbClr val="000000"/>
                    </a:solidFill>
                    <a:prstDash val="solid"/>
                    <a:miter lim="800000"/>
                    <a:headEnd/>
                    <a:tailEnd/>
                  </a:ln>
                  <a:effectLst>
                    <a:outerShdw dist="35921" dir="8100000" algn="ctr" rotWithShape="0">
                      <a:schemeClr val="bg2"/>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27" name="Freeform 47"/>
                  <p:cNvSpPr>
                    <a:spLocks/>
                  </p:cNvSpPr>
                  <p:nvPr/>
                </p:nvSpPr>
                <p:spPr bwMode="auto">
                  <a:xfrm>
                    <a:off x="3285" y="1236"/>
                    <a:ext cx="111" cy="111"/>
                  </a:xfrm>
                  <a:custGeom>
                    <a:avLst/>
                    <a:gdLst/>
                    <a:ahLst/>
                    <a:cxnLst>
                      <a:cxn ang="0">
                        <a:pos x="110" y="54"/>
                      </a:cxn>
                      <a:cxn ang="0">
                        <a:pos x="108" y="65"/>
                      </a:cxn>
                      <a:cxn ang="0">
                        <a:pos x="104" y="75"/>
                      </a:cxn>
                      <a:cxn ang="0">
                        <a:pos x="100" y="84"/>
                      </a:cxn>
                      <a:cxn ang="0">
                        <a:pos x="92" y="92"/>
                      </a:cxn>
                      <a:cxn ang="0">
                        <a:pos x="85" y="100"/>
                      </a:cxn>
                      <a:cxn ang="0">
                        <a:pos x="75" y="103"/>
                      </a:cxn>
                      <a:cxn ang="0">
                        <a:pos x="65" y="107"/>
                      </a:cxn>
                      <a:cxn ang="0">
                        <a:pos x="54" y="109"/>
                      </a:cxn>
                      <a:cxn ang="0">
                        <a:pos x="42" y="107"/>
                      </a:cxn>
                      <a:cxn ang="0">
                        <a:pos x="33" y="103"/>
                      </a:cxn>
                      <a:cxn ang="0">
                        <a:pos x="23" y="100"/>
                      </a:cxn>
                      <a:cxn ang="0">
                        <a:pos x="16" y="92"/>
                      </a:cxn>
                      <a:cxn ang="0">
                        <a:pos x="8" y="84"/>
                      </a:cxn>
                      <a:cxn ang="0">
                        <a:pos x="4" y="75"/>
                      </a:cxn>
                      <a:cxn ang="0">
                        <a:pos x="0" y="65"/>
                      </a:cxn>
                      <a:cxn ang="0">
                        <a:pos x="0" y="54"/>
                      </a:cxn>
                      <a:cxn ang="0">
                        <a:pos x="0" y="42"/>
                      </a:cxn>
                      <a:cxn ang="0">
                        <a:pos x="4" y="32"/>
                      </a:cxn>
                      <a:cxn ang="0">
                        <a:pos x="8" y="23"/>
                      </a:cxn>
                      <a:cxn ang="0">
                        <a:pos x="16" y="15"/>
                      </a:cxn>
                      <a:cxn ang="0">
                        <a:pos x="23" y="9"/>
                      </a:cxn>
                      <a:cxn ang="0">
                        <a:pos x="33" y="4"/>
                      </a:cxn>
                      <a:cxn ang="0">
                        <a:pos x="42" y="0"/>
                      </a:cxn>
                      <a:cxn ang="0">
                        <a:pos x="54" y="0"/>
                      </a:cxn>
                      <a:cxn ang="0">
                        <a:pos x="65" y="0"/>
                      </a:cxn>
                      <a:cxn ang="0">
                        <a:pos x="75" y="4"/>
                      </a:cxn>
                      <a:cxn ang="0">
                        <a:pos x="85" y="9"/>
                      </a:cxn>
                      <a:cxn ang="0">
                        <a:pos x="92" y="15"/>
                      </a:cxn>
                      <a:cxn ang="0">
                        <a:pos x="100" y="23"/>
                      </a:cxn>
                      <a:cxn ang="0">
                        <a:pos x="104" y="32"/>
                      </a:cxn>
                      <a:cxn ang="0">
                        <a:pos x="108" y="42"/>
                      </a:cxn>
                      <a:cxn ang="0">
                        <a:pos x="110" y="54"/>
                      </a:cxn>
                    </a:cxnLst>
                    <a:rect l="0" t="0" r="r" b="b"/>
                    <a:pathLst>
                      <a:path w="110" h="109">
                        <a:moveTo>
                          <a:pt x="110" y="54"/>
                        </a:moveTo>
                        <a:lnTo>
                          <a:pt x="108" y="65"/>
                        </a:lnTo>
                        <a:lnTo>
                          <a:pt x="104" y="75"/>
                        </a:lnTo>
                        <a:lnTo>
                          <a:pt x="100" y="84"/>
                        </a:lnTo>
                        <a:lnTo>
                          <a:pt x="92" y="92"/>
                        </a:lnTo>
                        <a:lnTo>
                          <a:pt x="85" y="100"/>
                        </a:lnTo>
                        <a:lnTo>
                          <a:pt x="75" y="103"/>
                        </a:lnTo>
                        <a:lnTo>
                          <a:pt x="65" y="107"/>
                        </a:lnTo>
                        <a:lnTo>
                          <a:pt x="54" y="109"/>
                        </a:lnTo>
                        <a:lnTo>
                          <a:pt x="42" y="107"/>
                        </a:lnTo>
                        <a:lnTo>
                          <a:pt x="33" y="103"/>
                        </a:lnTo>
                        <a:lnTo>
                          <a:pt x="23" y="100"/>
                        </a:lnTo>
                        <a:lnTo>
                          <a:pt x="16" y="92"/>
                        </a:lnTo>
                        <a:lnTo>
                          <a:pt x="8" y="84"/>
                        </a:lnTo>
                        <a:lnTo>
                          <a:pt x="4" y="75"/>
                        </a:lnTo>
                        <a:lnTo>
                          <a:pt x="0" y="65"/>
                        </a:lnTo>
                        <a:lnTo>
                          <a:pt x="0" y="54"/>
                        </a:lnTo>
                        <a:lnTo>
                          <a:pt x="0" y="42"/>
                        </a:lnTo>
                        <a:lnTo>
                          <a:pt x="4" y="32"/>
                        </a:lnTo>
                        <a:lnTo>
                          <a:pt x="8" y="23"/>
                        </a:lnTo>
                        <a:lnTo>
                          <a:pt x="16" y="15"/>
                        </a:lnTo>
                        <a:lnTo>
                          <a:pt x="23" y="9"/>
                        </a:lnTo>
                        <a:lnTo>
                          <a:pt x="33" y="4"/>
                        </a:lnTo>
                        <a:lnTo>
                          <a:pt x="42" y="0"/>
                        </a:lnTo>
                        <a:lnTo>
                          <a:pt x="54" y="0"/>
                        </a:lnTo>
                        <a:lnTo>
                          <a:pt x="65" y="0"/>
                        </a:lnTo>
                        <a:lnTo>
                          <a:pt x="75" y="4"/>
                        </a:lnTo>
                        <a:lnTo>
                          <a:pt x="85" y="9"/>
                        </a:lnTo>
                        <a:lnTo>
                          <a:pt x="92" y="15"/>
                        </a:lnTo>
                        <a:lnTo>
                          <a:pt x="100" y="23"/>
                        </a:lnTo>
                        <a:lnTo>
                          <a:pt x="104" y="32"/>
                        </a:lnTo>
                        <a:lnTo>
                          <a:pt x="108" y="42"/>
                        </a:lnTo>
                        <a:lnTo>
                          <a:pt x="110" y="54"/>
                        </a:lnTo>
                      </a:path>
                    </a:pathLst>
                  </a:custGeom>
                  <a:solidFill>
                    <a:srgbClr val="808080"/>
                  </a:solidFill>
                  <a:ln w="0" cap="sq">
                    <a:solidFill>
                      <a:srgbClr val="000000"/>
                    </a:solidFill>
                    <a:prstDash val="solid"/>
                    <a:miter lim="800000"/>
                    <a:headEnd/>
                    <a:tailEnd/>
                  </a:ln>
                  <a:effectLst>
                    <a:outerShdw dist="28398" dir="6993903" algn="ctr" rotWithShape="0">
                      <a:srgbClr val="808080"/>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28" name="Freeform 48"/>
                  <p:cNvSpPr>
                    <a:spLocks/>
                  </p:cNvSpPr>
                  <p:nvPr/>
                </p:nvSpPr>
                <p:spPr bwMode="auto">
                  <a:xfrm>
                    <a:off x="4377" y="1297"/>
                    <a:ext cx="74" cy="105"/>
                  </a:xfrm>
                  <a:custGeom>
                    <a:avLst/>
                    <a:gdLst/>
                    <a:ahLst/>
                    <a:cxnLst>
                      <a:cxn ang="0">
                        <a:pos x="2" y="98"/>
                      </a:cxn>
                      <a:cxn ang="0">
                        <a:pos x="2" y="92"/>
                      </a:cxn>
                      <a:cxn ang="0">
                        <a:pos x="0" y="88"/>
                      </a:cxn>
                      <a:cxn ang="0">
                        <a:pos x="2" y="83"/>
                      </a:cxn>
                      <a:cxn ang="0">
                        <a:pos x="6" y="79"/>
                      </a:cxn>
                      <a:cxn ang="0">
                        <a:pos x="13" y="75"/>
                      </a:cxn>
                      <a:cxn ang="0">
                        <a:pos x="15" y="71"/>
                      </a:cxn>
                      <a:cxn ang="0">
                        <a:pos x="11" y="60"/>
                      </a:cxn>
                      <a:cxn ang="0">
                        <a:pos x="11" y="56"/>
                      </a:cxn>
                      <a:cxn ang="0">
                        <a:pos x="15" y="54"/>
                      </a:cxn>
                      <a:cxn ang="0">
                        <a:pos x="23" y="46"/>
                      </a:cxn>
                      <a:cxn ang="0">
                        <a:pos x="21" y="39"/>
                      </a:cxn>
                      <a:cxn ang="0">
                        <a:pos x="19" y="37"/>
                      </a:cxn>
                      <a:cxn ang="0">
                        <a:pos x="21" y="33"/>
                      </a:cxn>
                      <a:cxn ang="0">
                        <a:pos x="25" y="29"/>
                      </a:cxn>
                      <a:cxn ang="0">
                        <a:pos x="33" y="25"/>
                      </a:cxn>
                      <a:cxn ang="0">
                        <a:pos x="31" y="16"/>
                      </a:cxn>
                      <a:cxn ang="0">
                        <a:pos x="29" y="12"/>
                      </a:cxn>
                      <a:cxn ang="0">
                        <a:pos x="33" y="6"/>
                      </a:cxn>
                      <a:cxn ang="0">
                        <a:pos x="36" y="4"/>
                      </a:cxn>
                      <a:cxn ang="0">
                        <a:pos x="44" y="0"/>
                      </a:cxn>
                      <a:cxn ang="0">
                        <a:pos x="86" y="12"/>
                      </a:cxn>
                      <a:cxn ang="0">
                        <a:pos x="79" y="17"/>
                      </a:cxn>
                      <a:cxn ang="0">
                        <a:pos x="79" y="21"/>
                      </a:cxn>
                      <a:cxn ang="0">
                        <a:pos x="80" y="25"/>
                      </a:cxn>
                      <a:cxn ang="0">
                        <a:pos x="82" y="29"/>
                      </a:cxn>
                      <a:cxn ang="0">
                        <a:pos x="80" y="35"/>
                      </a:cxn>
                      <a:cxn ang="0">
                        <a:pos x="75" y="39"/>
                      </a:cxn>
                      <a:cxn ang="0">
                        <a:pos x="71" y="44"/>
                      </a:cxn>
                      <a:cxn ang="0">
                        <a:pos x="69" y="48"/>
                      </a:cxn>
                      <a:cxn ang="0">
                        <a:pos x="71" y="52"/>
                      </a:cxn>
                      <a:cxn ang="0">
                        <a:pos x="73" y="56"/>
                      </a:cxn>
                      <a:cxn ang="0">
                        <a:pos x="71" y="60"/>
                      </a:cxn>
                      <a:cxn ang="0">
                        <a:pos x="67" y="63"/>
                      </a:cxn>
                      <a:cxn ang="0">
                        <a:pos x="59" y="67"/>
                      </a:cxn>
                      <a:cxn ang="0">
                        <a:pos x="59" y="71"/>
                      </a:cxn>
                      <a:cxn ang="0">
                        <a:pos x="59" y="79"/>
                      </a:cxn>
                      <a:cxn ang="0">
                        <a:pos x="61" y="83"/>
                      </a:cxn>
                      <a:cxn ang="0">
                        <a:pos x="59" y="86"/>
                      </a:cxn>
                      <a:cxn ang="0">
                        <a:pos x="52" y="94"/>
                      </a:cxn>
                      <a:cxn ang="0">
                        <a:pos x="48" y="96"/>
                      </a:cxn>
                      <a:cxn ang="0">
                        <a:pos x="40" y="113"/>
                      </a:cxn>
                      <a:cxn ang="0">
                        <a:pos x="2" y="98"/>
                      </a:cxn>
                    </a:cxnLst>
                    <a:rect l="0" t="0" r="r" b="b"/>
                    <a:pathLst>
                      <a:path w="86" h="113">
                        <a:moveTo>
                          <a:pt x="2" y="98"/>
                        </a:moveTo>
                        <a:lnTo>
                          <a:pt x="2" y="92"/>
                        </a:lnTo>
                        <a:lnTo>
                          <a:pt x="0" y="88"/>
                        </a:lnTo>
                        <a:lnTo>
                          <a:pt x="2" y="83"/>
                        </a:lnTo>
                        <a:lnTo>
                          <a:pt x="6" y="79"/>
                        </a:lnTo>
                        <a:lnTo>
                          <a:pt x="13" y="75"/>
                        </a:lnTo>
                        <a:lnTo>
                          <a:pt x="15" y="71"/>
                        </a:lnTo>
                        <a:lnTo>
                          <a:pt x="11" y="60"/>
                        </a:lnTo>
                        <a:lnTo>
                          <a:pt x="11" y="56"/>
                        </a:lnTo>
                        <a:lnTo>
                          <a:pt x="15" y="54"/>
                        </a:lnTo>
                        <a:lnTo>
                          <a:pt x="23" y="46"/>
                        </a:lnTo>
                        <a:lnTo>
                          <a:pt x="21" y="39"/>
                        </a:lnTo>
                        <a:lnTo>
                          <a:pt x="19" y="37"/>
                        </a:lnTo>
                        <a:lnTo>
                          <a:pt x="21" y="33"/>
                        </a:lnTo>
                        <a:lnTo>
                          <a:pt x="25" y="29"/>
                        </a:lnTo>
                        <a:lnTo>
                          <a:pt x="33" y="25"/>
                        </a:lnTo>
                        <a:lnTo>
                          <a:pt x="31" y="16"/>
                        </a:lnTo>
                        <a:lnTo>
                          <a:pt x="29" y="12"/>
                        </a:lnTo>
                        <a:lnTo>
                          <a:pt x="33" y="6"/>
                        </a:lnTo>
                        <a:lnTo>
                          <a:pt x="36" y="4"/>
                        </a:lnTo>
                        <a:lnTo>
                          <a:pt x="44" y="0"/>
                        </a:lnTo>
                        <a:lnTo>
                          <a:pt x="86" y="12"/>
                        </a:lnTo>
                        <a:lnTo>
                          <a:pt x="79" y="17"/>
                        </a:lnTo>
                        <a:lnTo>
                          <a:pt x="79" y="21"/>
                        </a:lnTo>
                        <a:lnTo>
                          <a:pt x="80" y="25"/>
                        </a:lnTo>
                        <a:lnTo>
                          <a:pt x="82" y="29"/>
                        </a:lnTo>
                        <a:lnTo>
                          <a:pt x="80" y="35"/>
                        </a:lnTo>
                        <a:lnTo>
                          <a:pt x="75" y="39"/>
                        </a:lnTo>
                        <a:lnTo>
                          <a:pt x="71" y="44"/>
                        </a:lnTo>
                        <a:lnTo>
                          <a:pt x="69" y="48"/>
                        </a:lnTo>
                        <a:lnTo>
                          <a:pt x="71" y="52"/>
                        </a:lnTo>
                        <a:lnTo>
                          <a:pt x="73" y="56"/>
                        </a:lnTo>
                        <a:lnTo>
                          <a:pt x="71" y="60"/>
                        </a:lnTo>
                        <a:lnTo>
                          <a:pt x="67" y="63"/>
                        </a:lnTo>
                        <a:lnTo>
                          <a:pt x="59" y="67"/>
                        </a:lnTo>
                        <a:lnTo>
                          <a:pt x="59" y="71"/>
                        </a:lnTo>
                        <a:lnTo>
                          <a:pt x="59" y="79"/>
                        </a:lnTo>
                        <a:lnTo>
                          <a:pt x="61" y="83"/>
                        </a:lnTo>
                        <a:lnTo>
                          <a:pt x="59" y="86"/>
                        </a:lnTo>
                        <a:lnTo>
                          <a:pt x="52" y="94"/>
                        </a:lnTo>
                        <a:lnTo>
                          <a:pt x="48" y="96"/>
                        </a:lnTo>
                        <a:lnTo>
                          <a:pt x="40" y="113"/>
                        </a:lnTo>
                        <a:lnTo>
                          <a:pt x="2" y="98"/>
                        </a:lnTo>
                        <a:close/>
                      </a:path>
                    </a:pathLst>
                  </a:custGeom>
                  <a:solidFill>
                    <a:srgbClr val="808080"/>
                  </a:solidFill>
                  <a:ln w="3175">
                    <a:solidFill>
                      <a:schemeClr val="tx1"/>
                    </a:solidFill>
                    <a:round/>
                    <a:headEnd/>
                    <a:tailEnd/>
                  </a:ln>
                  <a:effectLst>
                    <a:outerShdw dist="28398" dir="6993903" algn="ctr" rotWithShape="0">
                      <a:srgbClr val="808080"/>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29" name="Freeform 49"/>
                  <p:cNvSpPr>
                    <a:spLocks/>
                  </p:cNvSpPr>
                  <p:nvPr/>
                </p:nvSpPr>
                <p:spPr bwMode="auto">
                  <a:xfrm>
                    <a:off x="3291" y="1248"/>
                    <a:ext cx="105" cy="95"/>
                  </a:xfrm>
                  <a:custGeom>
                    <a:avLst/>
                    <a:gdLst/>
                    <a:ahLst/>
                    <a:cxnLst>
                      <a:cxn ang="0">
                        <a:pos x="110" y="54"/>
                      </a:cxn>
                      <a:cxn ang="0">
                        <a:pos x="108" y="65"/>
                      </a:cxn>
                      <a:cxn ang="0">
                        <a:pos x="104" y="75"/>
                      </a:cxn>
                      <a:cxn ang="0">
                        <a:pos x="100" y="84"/>
                      </a:cxn>
                      <a:cxn ang="0">
                        <a:pos x="92" y="92"/>
                      </a:cxn>
                      <a:cxn ang="0">
                        <a:pos x="85" y="100"/>
                      </a:cxn>
                      <a:cxn ang="0">
                        <a:pos x="75" y="103"/>
                      </a:cxn>
                      <a:cxn ang="0">
                        <a:pos x="65" y="107"/>
                      </a:cxn>
                      <a:cxn ang="0">
                        <a:pos x="54" y="109"/>
                      </a:cxn>
                      <a:cxn ang="0">
                        <a:pos x="42" y="107"/>
                      </a:cxn>
                      <a:cxn ang="0">
                        <a:pos x="33" y="103"/>
                      </a:cxn>
                      <a:cxn ang="0">
                        <a:pos x="23" y="100"/>
                      </a:cxn>
                      <a:cxn ang="0">
                        <a:pos x="16" y="92"/>
                      </a:cxn>
                      <a:cxn ang="0">
                        <a:pos x="8" y="84"/>
                      </a:cxn>
                      <a:cxn ang="0">
                        <a:pos x="4" y="75"/>
                      </a:cxn>
                      <a:cxn ang="0">
                        <a:pos x="0" y="65"/>
                      </a:cxn>
                      <a:cxn ang="0">
                        <a:pos x="0" y="54"/>
                      </a:cxn>
                      <a:cxn ang="0">
                        <a:pos x="0" y="42"/>
                      </a:cxn>
                      <a:cxn ang="0">
                        <a:pos x="4" y="32"/>
                      </a:cxn>
                      <a:cxn ang="0">
                        <a:pos x="8" y="23"/>
                      </a:cxn>
                      <a:cxn ang="0">
                        <a:pos x="16" y="15"/>
                      </a:cxn>
                      <a:cxn ang="0">
                        <a:pos x="23" y="9"/>
                      </a:cxn>
                      <a:cxn ang="0">
                        <a:pos x="33" y="4"/>
                      </a:cxn>
                      <a:cxn ang="0">
                        <a:pos x="42" y="0"/>
                      </a:cxn>
                      <a:cxn ang="0">
                        <a:pos x="54" y="0"/>
                      </a:cxn>
                      <a:cxn ang="0">
                        <a:pos x="65" y="0"/>
                      </a:cxn>
                      <a:cxn ang="0">
                        <a:pos x="75" y="4"/>
                      </a:cxn>
                      <a:cxn ang="0">
                        <a:pos x="85" y="9"/>
                      </a:cxn>
                      <a:cxn ang="0">
                        <a:pos x="92" y="15"/>
                      </a:cxn>
                      <a:cxn ang="0">
                        <a:pos x="100" y="23"/>
                      </a:cxn>
                      <a:cxn ang="0">
                        <a:pos x="104" y="32"/>
                      </a:cxn>
                      <a:cxn ang="0">
                        <a:pos x="108" y="42"/>
                      </a:cxn>
                      <a:cxn ang="0">
                        <a:pos x="110" y="54"/>
                      </a:cxn>
                    </a:cxnLst>
                    <a:rect l="0" t="0" r="r" b="b"/>
                    <a:pathLst>
                      <a:path w="110" h="109">
                        <a:moveTo>
                          <a:pt x="110" y="54"/>
                        </a:moveTo>
                        <a:lnTo>
                          <a:pt x="108" y="65"/>
                        </a:lnTo>
                        <a:lnTo>
                          <a:pt x="104" y="75"/>
                        </a:lnTo>
                        <a:lnTo>
                          <a:pt x="100" y="84"/>
                        </a:lnTo>
                        <a:lnTo>
                          <a:pt x="92" y="92"/>
                        </a:lnTo>
                        <a:lnTo>
                          <a:pt x="85" y="100"/>
                        </a:lnTo>
                        <a:lnTo>
                          <a:pt x="75" y="103"/>
                        </a:lnTo>
                        <a:lnTo>
                          <a:pt x="65" y="107"/>
                        </a:lnTo>
                        <a:lnTo>
                          <a:pt x="54" y="109"/>
                        </a:lnTo>
                        <a:lnTo>
                          <a:pt x="42" y="107"/>
                        </a:lnTo>
                        <a:lnTo>
                          <a:pt x="33" y="103"/>
                        </a:lnTo>
                        <a:lnTo>
                          <a:pt x="23" y="100"/>
                        </a:lnTo>
                        <a:lnTo>
                          <a:pt x="16" y="92"/>
                        </a:lnTo>
                        <a:lnTo>
                          <a:pt x="8" y="84"/>
                        </a:lnTo>
                        <a:lnTo>
                          <a:pt x="4" y="75"/>
                        </a:lnTo>
                        <a:lnTo>
                          <a:pt x="0" y="65"/>
                        </a:lnTo>
                        <a:lnTo>
                          <a:pt x="0" y="54"/>
                        </a:lnTo>
                        <a:lnTo>
                          <a:pt x="0" y="42"/>
                        </a:lnTo>
                        <a:lnTo>
                          <a:pt x="4" y="32"/>
                        </a:lnTo>
                        <a:lnTo>
                          <a:pt x="8" y="23"/>
                        </a:lnTo>
                        <a:lnTo>
                          <a:pt x="16" y="15"/>
                        </a:lnTo>
                        <a:lnTo>
                          <a:pt x="23" y="9"/>
                        </a:lnTo>
                        <a:lnTo>
                          <a:pt x="33" y="4"/>
                        </a:lnTo>
                        <a:lnTo>
                          <a:pt x="42" y="0"/>
                        </a:lnTo>
                        <a:lnTo>
                          <a:pt x="54" y="0"/>
                        </a:lnTo>
                        <a:lnTo>
                          <a:pt x="65" y="0"/>
                        </a:lnTo>
                        <a:lnTo>
                          <a:pt x="75" y="4"/>
                        </a:lnTo>
                        <a:lnTo>
                          <a:pt x="85" y="9"/>
                        </a:lnTo>
                        <a:lnTo>
                          <a:pt x="92" y="15"/>
                        </a:lnTo>
                        <a:lnTo>
                          <a:pt x="100" y="23"/>
                        </a:lnTo>
                        <a:lnTo>
                          <a:pt x="104" y="32"/>
                        </a:lnTo>
                        <a:lnTo>
                          <a:pt x="108" y="42"/>
                        </a:lnTo>
                        <a:lnTo>
                          <a:pt x="110" y="54"/>
                        </a:lnTo>
                      </a:path>
                    </a:pathLst>
                  </a:custGeom>
                  <a:solidFill>
                    <a:schemeClr val="bg1"/>
                  </a:solidFill>
                  <a:ln w="0" cap="sq">
                    <a:solidFill>
                      <a:srgbClr val="000000"/>
                    </a:solidFill>
                    <a:prstDash val="solid"/>
                    <a:miter lim="800000"/>
                    <a:headEnd/>
                    <a:tailEnd/>
                  </a:ln>
                  <a:effectLst>
                    <a:outerShdw dist="28398" dir="6993903" algn="ctr" rotWithShape="0">
                      <a:srgbClr val="808080"/>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sp>
                <p:nvSpPr>
                  <p:cNvPr id="46130" name="Freeform 50"/>
                  <p:cNvSpPr>
                    <a:spLocks/>
                  </p:cNvSpPr>
                  <p:nvPr/>
                </p:nvSpPr>
                <p:spPr bwMode="auto">
                  <a:xfrm>
                    <a:off x="4384" y="1303"/>
                    <a:ext cx="71" cy="105"/>
                  </a:xfrm>
                  <a:custGeom>
                    <a:avLst/>
                    <a:gdLst/>
                    <a:ahLst/>
                    <a:cxnLst>
                      <a:cxn ang="0">
                        <a:pos x="2" y="98"/>
                      </a:cxn>
                      <a:cxn ang="0">
                        <a:pos x="2" y="92"/>
                      </a:cxn>
                      <a:cxn ang="0">
                        <a:pos x="0" y="88"/>
                      </a:cxn>
                      <a:cxn ang="0">
                        <a:pos x="2" y="83"/>
                      </a:cxn>
                      <a:cxn ang="0">
                        <a:pos x="6" y="79"/>
                      </a:cxn>
                      <a:cxn ang="0">
                        <a:pos x="13" y="75"/>
                      </a:cxn>
                      <a:cxn ang="0">
                        <a:pos x="15" y="71"/>
                      </a:cxn>
                      <a:cxn ang="0">
                        <a:pos x="11" y="60"/>
                      </a:cxn>
                      <a:cxn ang="0">
                        <a:pos x="11" y="56"/>
                      </a:cxn>
                      <a:cxn ang="0">
                        <a:pos x="15" y="54"/>
                      </a:cxn>
                      <a:cxn ang="0">
                        <a:pos x="23" y="46"/>
                      </a:cxn>
                      <a:cxn ang="0">
                        <a:pos x="21" y="39"/>
                      </a:cxn>
                      <a:cxn ang="0">
                        <a:pos x="19" y="37"/>
                      </a:cxn>
                      <a:cxn ang="0">
                        <a:pos x="21" y="33"/>
                      </a:cxn>
                      <a:cxn ang="0">
                        <a:pos x="25" y="29"/>
                      </a:cxn>
                      <a:cxn ang="0">
                        <a:pos x="33" y="25"/>
                      </a:cxn>
                      <a:cxn ang="0">
                        <a:pos x="31" y="16"/>
                      </a:cxn>
                      <a:cxn ang="0">
                        <a:pos x="29" y="12"/>
                      </a:cxn>
                      <a:cxn ang="0">
                        <a:pos x="33" y="6"/>
                      </a:cxn>
                      <a:cxn ang="0">
                        <a:pos x="36" y="4"/>
                      </a:cxn>
                      <a:cxn ang="0">
                        <a:pos x="44" y="0"/>
                      </a:cxn>
                      <a:cxn ang="0">
                        <a:pos x="86" y="12"/>
                      </a:cxn>
                      <a:cxn ang="0">
                        <a:pos x="79" y="17"/>
                      </a:cxn>
                      <a:cxn ang="0">
                        <a:pos x="79" y="21"/>
                      </a:cxn>
                      <a:cxn ang="0">
                        <a:pos x="80" y="25"/>
                      </a:cxn>
                      <a:cxn ang="0">
                        <a:pos x="82" y="29"/>
                      </a:cxn>
                      <a:cxn ang="0">
                        <a:pos x="80" y="35"/>
                      </a:cxn>
                      <a:cxn ang="0">
                        <a:pos x="75" y="39"/>
                      </a:cxn>
                      <a:cxn ang="0">
                        <a:pos x="71" y="44"/>
                      </a:cxn>
                      <a:cxn ang="0">
                        <a:pos x="69" y="48"/>
                      </a:cxn>
                      <a:cxn ang="0">
                        <a:pos x="71" y="52"/>
                      </a:cxn>
                      <a:cxn ang="0">
                        <a:pos x="73" y="56"/>
                      </a:cxn>
                      <a:cxn ang="0">
                        <a:pos x="71" y="60"/>
                      </a:cxn>
                      <a:cxn ang="0">
                        <a:pos x="67" y="63"/>
                      </a:cxn>
                      <a:cxn ang="0">
                        <a:pos x="59" y="67"/>
                      </a:cxn>
                      <a:cxn ang="0">
                        <a:pos x="59" y="71"/>
                      </a:cxn>
                      <a:cxn ang="0">
                        <a:pos x="59" y="79"/>
                      </a:cxn>
                      <a:cxn ang="0">
                        <a:pos x="61" y="83"/>
                      </a:cxn>
                      <a:cxn ang="0">
                        <a:pos x="59" y="86"/>
                      </a:cxn>
                      <a:cxn ang="0">
                        <a:pos x="52" y="94"/>
                      </a:cxn>
                      <a:cxn ang="0">
                        <a:pos x="48" y="96"/>
                      </a:cxn>
                      <a:cxn ang="0">
                        <a:pos x="40" y="113"/>
                      </a:cxn>
                      <a:cxn ang="0">
                        <a:pos x="2" y="98"/>
                      </a:cxn>
                    </a:cxnLst>
                    <a:rect l="0" t="0" r="r" b="b"/>
                    <a:pathLst>
                      <a:path w="86" h="113">
                        <a:moveTo>
                          <a:pt x="2" y="98"/>
                        </a:moveTo>
                        <a:lnTo>
                          <a:pt x="2" y="92"/>
                        </a:lnTo>
                        <a:lnTo>
                          <a:pt x="0" y="88"/>
                        </a:lnTo>
                        <a:lnTo>
                          <a:pt x="2" y="83"/>
                        </a:lnTo>
                        <a:lnTo>
                          <a:pt x="6" y="79"/>
                        </a:lnTo>
                        <a:lnTo>
                          <a:pt x="13" y="75"/>
                        </a:lnTo>
                        <a:lnTo>
                          <a:pt x="15" y="71"/>
                        </a:lnTo>
                        <a:lnTo>
                          <a:pt x="11" y="60"/>
                        </a:lnTo>
                        <a:lnTo>
                          <a:pt x="11" y="56"/>
                        </a:lnTo>
                        <a:lnTo>
                          <a:pt x="15" y="54"/>
                        </a:lnTo>
                        <a:lnTo>
                          <a:pt x="23" y="46"/>
                        </a:lnTo>
                        <a:lnTo>
                          <a:pt x="21" y="39"/>
                        </a:lnTo>
                        <a:lnTo>
                          <a:pt x="19" y="37"/>
                        </a:lnTo>
                        <a:lnTo>
                          <a:pt x="21" y="33"/>
                        </a:lnTo>
                        <a:lnTo>
                          <a:pt x="25" y="29"/>
                        </a:lnTo>
                        <a:lnTo>
                          <a:pt x="33" y="25"/>
                        </a:lnTo>
                        <a:lnTo>
                          <a:pt x="31" y="16"/>
                        </a:lnTo>
                        <a:lnTo>
                          <a:pt x="29" y="12"/>
                        </a:lnTo>
                        <a:lnTo>
                          <a:pt x="33" y="6"/>
                        </a:lnTo>
                        <a:lnTo>
                          <a:pt x="36" y="4"/>
                        </a:lnTo>
                        <a:lnTo>
                          <a:pt x="44" y="0"/>
                        </a:lnTo>
                        <a:lnTo>
                          <a:pt x="86" y="12"/>
                        </a:lnTo>
                        <a:lnTo>
                          <a:pt x="79" y="17"/>
                        </a:lnTo>
                        <a:lnTo>
                          <a:pt x="79" y="21"/>
                        </a:lnTo>
                        <a:lnTo>
                          <a:pt x="80" y="25"/>
                        </a:lnTo>
                        <a:lnTo>
                          <a:pt x="82" y="29"/>
                        </a:lnTo>
                        <a:lnTo>
                          <a:pt x="80" y="35"/>
                        </a:lnTo>
                        <a:lnTo>
                          <a:pt x="75" y="39"/>
                        </a:lnTo>
                        <a:lnTo>
                          <a:pt x="71" y="44"/>
                        </a:lnTo>
                        <a:lnTo>
                          <a:pt x="69" y="48"/>
                        </a:lnTo>
                        <a:lnTo>
                          <a:pt x="71" y="52"/>
                        </a:lnTo>
                        <a:lnTo>
                          <a:pt x="73" y="56"/>
                        </a:lnTo>
                        <a:lnTo>
                          <a:pt x="71" y="60"/>
                        </a:lnTo>
                        <a:lnTo>
                          <a:pt x="67" y="63"/>
                        </a:lnTo>
                        <a:lnTo>
                          <a:pt x="59" y="67"/>
                        </a:lnTo>
                        <a:lnTo>
                          <a:pt x="59" y="71"/>
                        </a:lnTo>
                        <a:lnTo>
                          <a:pt x="59" y="79"/>
                        </a:lnTo>
                        <a:lnTo>
                          <a:pt x="61" y="83"/>
                        </a:lnTo>
                        <a:lnTo>
                          <a:pt x="59" y="86"/>
                        </a:lnTo>
                        <a:lnTo>
                          <a:pt x="52" y="94"/>
                        </a:lnTo>
                        <a:lnTo>
                          <a:pt x="48" y="96"/>
                        </a:lnTo>
                        <a:lnTo>
                          <a:pt x="40" y="113"/>
                        </a:lnTo>
                        <a:lnTo>
                          <a:pt x="2" y="98"/>
                        </a:lnTo>
                        <a:close/>
                      </a:path>
                    </a:pathLst>
                  </a:custGeom>
                  <a:solidFill>
                    <a:schemeClr val="bg1"/>
                  </a:solidFill>
                  <a:ln w="3175">
                    <a:solidFill>
                      <a:schemeClr val="tx1"/>
                    </a:solidFill>
                    <a:round/>
                    <a:headEnd/>
                    <a:tailEnd/>
                  </a:ln>
                  <a:effectLst>
                    <a:outerShdw dist="28398" dir="6993903" algn="ctr" rotWithShape="0">
                      <a:srgbClr val="808080"/>
                    </a:outerShdw>
                  </a:effectLst>
                </p:spPr>
                <p:txBody>
                  <a:bodyPr/>
                  <a:lstStyle/>
                  <a:p>
                    <a:pPr algn="ctr" defTabSz="932597" eaLnBrk="0" fontAlgn="base" hangingPunct="0">
                      <a:spcBef>
                        <a:spcPct val="0"/>
                      </a:spcBef>
                      <a:spcAft>
                        <a:spcPct val="0"/>
                      </a:spcAft>
                      <a:defRPr/>
                    </a:pPr>
                    <a:endParaRPr lang="en-US" sz="1836" b="1">
                      <a:solidFill>
                        <a:prstClr val="black"/>
                      </a:solidFill>
                      <a:latin typeface="Arial Narrow" pitchFamily="34" charset="0"/>
                    </a:endParaRPr>
                  </a:p>
                </p:txBody>
              </p:sp>
            </p:grpSp>
          </p:grpSp>
        </p:grpSp>
      </p:grpSp>
      <p:sp>
        <p:nvSpPr>
          <p:cNvPr id="15371" name="Text Box 51"/>
          <p:cNvSpPr txBox="1">
            <a:spLocks noChangeArrowheads="1"/>
          </p:cNvSpPr>
          <p:nvPr/>
        </p:nvSpPr>
        <p:spPr bwMode="auto">
          <a:xfrm>
            <a:off x="7683387" y="5287991"/>
            <a:ext cx="832498" cy="670445"/>
          </a:xfrm>
          <a:prstGeom prst="rect">
            <a:avLst/>
          </a:prstGeom>
          <a:solidFill>
            <a:schemeClr val="bg1"/>
          </a:solidFill>
          <a:ln w="9525" algn="ctr">
            <a:solidFill>
              <a:schemeClr val="tx1"/>
            </a:solidFill>
            <a:miter lim="800000"/>
            <a:headEnd/>
            <a:tailEnd/>
          </a:ln>
        </p:spPr>
        <p:txBody>
          <a:bodyPr wrap="none">
            <a:spAutoFit/>
          </a:bodyPr>
          <a:lstStyle>
            <a:lvl1pPr>
              <a:defRPr b="1">
                <a:solidFill>
                  <a:schemeClr val="tx1"/>
                </a:solidFill>
                <a:latin typeface="Arial Narrow" pitchFamily="34" charset="0"/>
              </a:defRPr>
            </a:lvl1pPr>
            <a:lvl2pPr marL="742950" indent="-285750">
              <a:defRPr b="1">
                <a:solidFill>
                  <a:schemeClr val="tx1"/>
                </a:solidFill>
                <a:latin typeface="Arial Narrow" pitchFamily="34" charset="0"/>
              </a:defRPr>
            </a:lvl2pPr>
            <a:lvl3pPr marL="1143000" indent="-228600">
              <a:defRPr b="1">
                <a:solidFill>
                  <a:schemeClr val="tx1"/>
                </a:solidFill>
                <a:latin typeface="Arial Narrow" pitchFamily="34" charset="0"/>
              </a:defRPr>
            </a:lvl3pPr>
            <a:lvl4pPr marL="1600200" indent="-228600">
              <a:defRPr b="1">
                <a:solidFill>
                  <a:schemeClr val="tx1"/>
                </a:solidFill>
                <a:latin typeface="Arial Narrow" pitchFamily="34" charset="0"/>
              </a:defRPr>
            </a:lvl4pPr>
            <a:lvl5pPr marL="2057400" indent="-228600">
              <a:defRPr b="1">
                <a:solidFill>
                  <a:schemeClr val="tx1"/>
                </a:solidFill>
                <a:latin typeface="Arial Narrow" pitchFamily="34" charset="0"/>
              </a:defRPr>
            </a:lvl5pPr>
            <a:lvl6pPr marL="2514600" indent="-228600" algn="ctr" eaLnBrk="0" fontAlgn="base" hangingPunct="0">
              <a:spcBef>
                <a:spcPct val="0"/>
              </a:spcBef>
              <a:spcAft>
                <a:spcPct val="0"/>
              </a:spcAft>
              <a:defRPr b="1">
                <a:solidFill>
                  <a:schemeClr val="tx1"/>
                </a:solidFill>
                <a:latin typeface="Arial Narrow" pitchFamily="34" charset="0"/>
              </a:defRPr>
            </a:lvl6pPr>
            <a:lvl7pPr marL="2971800" indent="-228600" algn="ctr" eaLnBrk="0" fontAlgn="base" hangingPunct="0">
              <a:spcBef>
                <a:spcPct val="0"/>
              </a:spcBef>
              <a:spcAft>
                <a:spcPct val="0"/>
              </a:spcAft>
              <a:defRPr b="1">
                <a:solidFill>
                  <a:schemeClr val="tx1"/>
                </a:solidFill>
                <a:latin typeface="Arial Narrow" pitchFamily="34" charset="0"/>
              </a:defRPr>
            </a:lvl7pPr>
            <a:lvl8pPr marL="3429000" indent="-228600" algn="ctr" eaLnBrk="0" fontAlgn="base" hangingPunct="0">
              <a:spcBef>
                <a:spcPct val="0"/>
              </a:spcBef>
              <a:spcAft>
                <a:spcPct val="0"/>
              </a:spcAft>
              <a:defRPr b="1">
                <a:solidFill>
                  <a:schemeClr val="tx1"/>
                </a:solidFill>
                <a:latin typeface="Arial Narrow" pitchFamily="34" charset="0"/>
              </a:defRPr>
            </a:lvl8pPr>
            <a:lvl9pPr marL="3886200" indent="-228600" algn="ctr" eaLnBrk="0" fontAlgn="base" hangingPunct="0">
              <a:spcBef>
                <a:spcPct val="0"/>
              </a:spcBef>
              <a:spcAft>
                <a:spcPct val="0"/>
              </a:spcAft>
              <a:defRPr b="1">
                <a:solidFill>
                  <a:schemeClr val="tx1"/>
                </a:solidFill>
                <a:latin typeface="Arial Narrow" pitchFamily="34" charset="0"/>
              </a:defRPr>
            </a:lvl9pPr>
          </a:lstStyle>
          <a:p>
            <a:pPr algn="ctr" defTabSz="932597" eaLnBrk="0" fontAlgn="base" hangingPunct="0">
              <a:spcBef>
                <a:spcPct val="0"/>
              </a:spcBef>
              <a:spcAft>
                <a:spcPct val="0"/>
              </a:spcAft>
            </a:pPr>
            <a:r>
              <a:rPr lang="en-US" sz="1836">
                <a:solidFill>
                  <a:prstClr val="black"/>
                </a:solidFill>
              </a:rPr>
              <a:t>Profile</a:t>
            </a:r>
            <a:br>
              <a:rPr lang="en-US" sz="1836">
                <a:solidFill>
                  <a:prstClr val="black"/>
                </a:solidFill>
              </a:rPr>
            </a:br>
            <a:r>
              <a:rPr lang="en-US" sz="1836">
                <a:solidFill>
                  <a:prstClr val="black"/>
                </a:solidFill>
              </a:rPr>
              <a:t>Details</a:t>
            </a:r>
          </a:p>
        </p:txBody>
      </p:sp>
      <p:sp>
        <p:nvSpPr>
          <p:cNvPr id="15372" name="Freeform 52"/>
          <p:cNvSpPr>
            <a:spLocks/>
          </p:cNvSpPr>
          <p:nvPr/>
        </p:nvSpPr>
        <p:spPr bwMode="auto">
          <a:xfrm rot="-10283568">
            <a:off x="3266613" y="5190844"/>
            <a:ext cx="2235981" cy="688119"/>
          </a:xfrm>
          <a:custGeom>
            <a:avLst/>
            <a:gdLst>
              <a:gd name="T0" fmla="*/ 23652 w 1205"/>
              <a:gd name="T1" fmla="*/ 36394 h 482"/>
              <a:gd name="T2" fmla="*/ 100065 w 1205"/>
              <a:gd name="T3" fmla="*/ 19597 h 482"/>
              <a:gd name="T4" fmla="*/ 178298 w 1205"/>
              <a:gd name="T5" fmla="*/ 9798 h 482"/>
              <a:gd name="T6" fmla="*/ 261989 w 1205"/>
              <a:gd name="T7" fmla="*/ 1400 h 482"/>
              <a:gd name="T8" fmla="*/ 320209 w 1205"/>
              <a:gd name="T9" fmla="*/ 0 h 482"/>
              <a:gd name="T10" fmla="*/ 440287 w 1205"/>
              <a:gd name="T11" fmla="*/ 1400 h 482"/>
              <a:gd name="T12" fmla="*/ 564004 w 1205"/>
              <a:gd name="T13" fmla="*/ 6999 h 482"/>
              <a:gd name="T14" fmla="*/ 689540 w 1205"/>
              <a:gd name="T15" fmla="*/ 22396 h 482"/>
              <a:gd name="T16" fmla="*/ 818715 w 1205"/>
              <a:gd name="T17" fmla="*/ 41993 h 482"/>
              <a:gd name="T18" fmla="*/ 886031 w 1205"/>
              <a:gd name="T19" fmla="*/ 54591 h 482"/>
              <a:gd name="T20" fmla="*/ 1015207 w 1205"/>
              <a:gd name="T21" fmla="*/ 82586 h 482"/>
              <a:gd name="T22" fmla="*/ 1144382 w 1205"/>
              <a:gd name="T23" fmla="*/ 114781 h 482"/>
              <a:gd name="T24" fmla="*/ 1268099 w 1205"/>
              <a:gd name="T25" fmla="*/ 151175 h 482"/>
              <a:gd name="T26" fmla="*/ 1391815 w 1205"/>
              <a:gd name="T27" fmla="*/ 190368 h 482"/>
              <a:gd name="T28" fmla="*/ 1510074 w 1205"/>
              <a:gd name="T29" fmla="*/ 235161 h 482"/>
              <a:gd name="T30" fmla="*/ 1621056 w 1205"/>
              <a:gd name="T31" fmla="*/ 279954 h 482"/>
              <a:gd name="T32" fmla="*/ 1726579 w 1205"/>
              <a:gd name="T33" fmla="*/ 327546 h 482"/>
              <a:gd name="T34" fmla="*/ 1821186 w 1205"/>
              <a:gd name="T35" fmla="*/ 379337 h 482"/>
              <a:gd name="T36" fmla="*/ 1872129 w 1205"/>
              <a:gd name="T37" fmla="*/ 390535 h 482"/>
              <a:gd name="T38" fmla="*/ 1904877 w 1205"/>
              <a:gd name="T39" fmla="*/ 324746 h 482"/>
              <a:gd name="T40" fmla="*/ 2148672 w 1205"/>
              <a:gd name="T41" fmla="*/ 620097 h 482"/>
              <a:gd name="T42" fmla="*/ 2114104 w 1205"/>
              <a:gd name="T43" fmla="*/ 656491 h 482"/>
              <a:gd name="T44" fmla="*/ 1761147 w 1205"/>
              <a:gd name="T45" fmla="*/ 578104 h 482"/>
              <a:gd name="T46" fmla="*/ 1728398 w 1205"/>
              <a:gd name="T47" fmla="*/ 530512 h 482"/>
              <a:gd name="T48" fmla="*/ 1768424 w 1205"/>
              <a:gd name="T49" fmla="*/ 508116 h 482"/>
              <a:gd name="T50" fmla="*/ 1737495 w 1205"/>
              <a:gd name="T51" fmla="*/ 485719 h 482"/>
              <a:gd name="T52" fmla="*/ 1631972 w 1205"/>
              <a:gd name="T53" fmla="*/ 424130 h 482"/>
              <a:gd name="T54" fmla="*/ 1561017 w 1205"/>
              <a:gd name="T55" fmla="*/ 384936 h 482"/>
              <a:gd name="T56" fmla="*/ 1431842 w 1205"/>
              <a:gd name="T57" fmla="*/ 320547 h 482"/>
              <a:gd name="T58" fmla="*/ 1329957 w 1205"/>
              <a:gd name="T59" fmla="*/ 272955 h 482"/>
              <a:gd name="T60" fmla="*/ 1220795 w 1205"/>
              <a:gd name="T61" fmla="*/ 228162 h 482"/>
              <a:gd name="T62" fmla="*/ 1100717 w 1205"/>
              <a:gd name="T63" fmla="*/ 186169 h 482"/>
              <a:gd name="T64" fmla="*/ 971542 w 1205"/>
              <a:gd name="T65" fmla="*/ 145576 h 482"/>
              <a:gd name="T66" fmla="*/ 836909 w 1205"/>
              <a:gd name="T67" fmla="*/ 109182 h 482"/>
              <a:gd name="T68" fmla="*/ 698637 w 1205"/>
              <a:gd name="T69" fmla="*/ 76987 h 482"/>
              <a:gd name="T70" fmla="*/ 549449 w 1205"/>
              <a:gd name="T71" fmla="*/ 51791 h 482"/>
              <a:gd name="T72" fmla="*/ 473035 w 1205"/>
              <a:gd name="T73" fmla="*/ 43393 h 482"/>
              <a:gd name="T74" fmla="*/ 396622 w 1205"/>
              <a:gd name="T75" fmla="*/ 37794 h 482"/>
              <a:gd name="T76" fmla="*/ 238337 w 1205"/>
              <a:gd name="T77" fmla="*/ 32195 h 482"/>
              <a:gd name="T78" fmla="*/ 160104 w 1205"/>
              <a:gd name="T79" fmla="*/ 32195 h 482"/>
              <a:gd name="T80" fmla="*/ 80052 w 1205"/>
              <a:gd name="T81" fmla="*/ 36394 h 482"/>
              <a:gd name="T82" fmla="*/ 0 w 1205"/>
              <a:gd name="T83" fmla="*/ 41993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5"/>
              <a:gd name="T127" fmla="*/ 0 h 482"/>
              <a:gd name="T128" fmla="*/ 1205 w 1205"/>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5" h="482">
                <a:moveTo>
                  <a:pt x="0" y="30"/>
                </a:moveTo>
                <a:lnTo>
                  <a:pt x="13" y="26"/>
                </a:lnTo>
                <a:lnTo>
                  <a:pt x="26" y="21"/>
                </a:lnTo>
                <a:lnTo>
                  <a:pt x="55" y="14"/>
                </a:lnTo>
                <a:lnTo>
                  <a:pt x="84" y="8"/>
                </a:lnTo>
                <a:lnTo>
                  <a:pt x="98" y="7"/>
                </a:lnTo>
                <a:lnTo>
                  <a:pt x="113" y="4"/>
                </a:lnTo>
                <a:lnTo>
                  <a:pt x="144" y="1"/>
                </a:lnTo>
                <a:lnTo>
                  <a:pt x="160" y="1"/>
                </a:lnTo>
                <a:lnTo>
                  <a:pt x="176" y="0"/>
                </a:lnTo>
                <a:lnTo>
                  <a:pt x="208" y="0"/>
                </a:lnTo>
                <a:lnTo>
                  <a:pt x="242" y="1"/>
                </a:lnTo>
                <a:lnTo>
                  <a:pt x="275" y="2"/>
                </a:lnTo>
                <a:lnTo>
                  <a:pt x="310" y="5"/>
                </a:lnTo>
                <a:lnTo>
                  <a:pt x="344" y="11"/>
                </a:lnTo>
                <a:lnTo>
                  <a:pt x="379" y="16"/>
                </a:lnTo>
                <a:lnTo>
                  <a:pt x="416" y="23"/>
                </a:lnTo>
                <a:lnTo>
                  <a:pt x="450" y="30"/>
                </a:lnTo>
                <a:lnTo>
                  <a:pt x="469" y="34"/>
                </a:lnTo>
                <a:lnTo>
                  <a:pt x="487" y="39"/>
                </a:lnTo>
                <a:lnTo>
                  <a:pt x="521" y="49"/>
                </a:lnTo>
                <a:lnTo>
                  <a:pt x="558" y="59"/>
                </a:lnTo>
                <a:lnTo>
                  <a:pt x="592" y="69"/>
                </a:lnTo>
                <a:lnTo>
                  <a:pt x="629" y="82"/>
                </a:lnTo>
                <a:lnTo>
                  <a:pt x="663" y="94"/>
                </a:lnTo>
                <a:lnTo>
                  <a:pt x="697" y="108"/>
                </a:lnTo>
                <a:lnTo>
                  <a:pt x="731" y="121"/>
                </a:lnTo>
                <a:lnTo>
                  <a:pt x="765" y="136"/>
                </a:lnTo>
                <a:lnTo>
                  <a:pt x="798" y="152"/>
                </a:lnTo>
                <a:lnTo>
                  <a:pt x="830" y="168"/>
                </a:lnTo>
                <a:lnTo>
                  <a:pt x="860" y="184"/>
                </a:lnTo>
                <a:lnTo>
                  <a:pt x="891" y="200"/>
                </a:lnTo>
                <a:lnTo>
                  <a:pt x="920" y="217"/>
                </a:lnTo>
                <a:lnTo>
                  <a:pt x="949" y="234"/>
                </a:lnTo>
                <a:lnTo>
                  <a:pt x="975" y="252"/>
                </a:lnTo>
                <a:lnTo>
                  <a:pt x="1001" y="271"/>
                </a:lnTo>
                <a:lnTo>
                  <a:pt x="1026" y="288"/>
                </a:lnTo>
                <a:lnTo>
                  <a:pt x="1029" y="279"/>
                </a:lnTo>
                <a:lnTo>
                  <a:pt x="1036" y="259"/>
                </a:lnTo>
                <a:lnTo>
                  <a:pt x="1047" y="232"/>
                </a:lnTo>
                <a:lnTo>
                  <a:pt x="1127" y="358"/>
                </a:lnTo>
                <a:lnTo>
                  <a:pt x="1181" y="443"/>
                </a:lnTo>
                <a:lnTo>
                  <a:pt x="1205" y="482"/>
                </a:lnTo>
                <a:lnTo>
                  <a:pt x="1162" y="469"/>
                </a:lnTo>
                <a:lnTo>
                  <a:pt x="1065" y="442"/>
                </a:lnTo>
                <a:lnTo>
                  <a:pt x="968" y="413"/>
                </a:lnTo>
                <a:lnTo>
                  <a:pt x="923" y="400"/>
                </a:lnTo>
                <a:lnTo>
                  <a:pt x="950" y="379"/>
                </a:lnTo>
                <a:lnTo>
                  <a:pt x="966" y="369"/>
                </a:lnTo>
                <a:lnTo>
                  <a:pt x="972" y="363"/>
                </a:lnTo>
                <a:lnTo>
                  <a:pt x="965" y="356"/>
                </a:lnTo>
                <a:lnTo>
                  <a:pt x="955" y="347"/>
                </a:lnTo>
                <a:lnTo>
                  <a:pt x="930" y="327"/>
                </a:lnTo>
                <a:lnTo>
                  <a:pt x="897" y="303"/>
                </a:lnTo>
                <a:lnTo>
                  <a:pt x="878" y="289"/>
                </a:lnTo>
                <a:lnTo>
                  <a:pt x="858" y="275"/>
                </a:lnTo>
                <a:lnTo>
                  <a:pt x="811" y="243"/>
                </a:lnTo>
                <a:lnTo>
                  <a:pt x="787" y="229"/>
                </a:lnTo>
                <a:lnTo>
                  <a:pt x="759" y="211"/>
                </a:lnTo>
                <a:lnTo>
                  <a:pt x="731" y="195"/>
                </a:lnTo>
                <a:lnTo>
                  <a:pt x="701" y="179"/>
                </a:lnTo>
                <a:lnTo>
                  <a:pt x="671" y="163"/>
                </a:lnTo>
                <a:lnTo>
                  <a:pt x="639" y="147"/>
                </a:lnTo>
                <a:lnTo>
                  <a:pt x="605" y="133"/>
                </a:lnTo>
                <a:lnTo>
                  <a:pt x="571" y="117"/>
                </a:lnTo>
                <a:lnTo>
                  <a:pt x="534" y="104"/>
                </a:lnTo>
                <a:lnTo>
                  <a:pt x="498" y="89"/>
                </a:lnTo>
                <a:lnTo>
                  <a:pt x="460" y="78"/>
                </a:lnTo>
                <a:lnTo>
                  <a:pt x="423" y="66"/>
                </a:lnTo>
                <a:lnTo>
                  <a:pt x="384" y="55"/>
                </a:lnTo>
                <a:lnTo>
                  <a:pt x="343" y="46"/>
                </a:lnTo>
                <a:lnTo>
                  <a:pt x="302" y="37"/>
                </a:lnTo>
                <a:lnTo>
                  <a:pt x="281" y="34"/>
                </a:lnTo>
                <a:lnTo>
                  <a:pt x="260" y="31"/>
                </a:lnTo>
                <a:lnTo>
                  <a:pt x="239" y="29"/>
                </a:lnTo>
                <a:lnTo>
                  <a:pt x="218" y="27"/>
                </a:lnTo>
                <a:lnTo>
                  <a:pt x="175" y="24"/>
                </a:lnTo>
                <a:lnTo>
                  <a:pt x="131" y="23"/>
                </a:lnTo>
                <a:lnTo>
                  <a:pt x="110" y="23"/>
                </a:lnTo>
                <a:lnTo>
                  <a:pt x="88" y="23"/>
                </a:lnTo>
                <a:lnTo>
                  <a:pt x="66" y="24"/>
                </a:lnTo>
                <a:lnTo>
                  <a:pt x="44" y="26"/>
                </a:lnTo>
                <a:lnTo>
                  <a:pt x="21" y="27"/>
                </a:lnTo>
                <a:lnTo>
                  <a:pt x="0" y="3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5373" name="Freeform 53"/>
          <p:cNvSpPr>
            <a:spLocks/>
          </p:cNvSpPr>
          <p:nvPr/>
        </p:nvSpPr>
        <p:spPr bwMode="auto">
          <a:xfrm rot="10212900" flipV="1">
            <a:off x="3174324" y="1866826"/>
            <a:ext cx="2418940" cy="688118"/>
          </a:xfrm>
          <a:custGeom>
            <a:avLst/>
            <a:gdLst>
              <a:gd name="T0" fmla="*/ 25587 w 1205"/>
              <a:gd name="T1" fmla="*/ 36394 h 482"/>
              <a:gd name="T2" fmla="*/ 108253 w 1205"/>
              <a:gd name="T3" fmla="*/ 19597 h 482"/>
              <a:gd name="T4" fmla="*/ 192887 w 1205"/>
              <a:gd name="T5" fmla="*/ 9798 h 482"/>
              <a:gd name="T6" fmla="*/ 283426 w 1205"/>
              <a:gd name="T7" fmla="*/ 1400 h 482"/>
              <a:gd name="T8" fmla="*/ 346410 w 1205"/>
              <a:gd name="T9" fmla="*/ 0 h 482"/>
              <a:gd name="T10" fmla="*/ 476313 w 1205"/>
              <a:gd name="T11" fmla="*/ 1400 h 482"/>
              <a:gd name="T12" fmla="*/ 610153 w 1205"/>
              <a:gd name="T13" fmla="*/ 6999 h 482"/>
              <a:gd name="T14" fmla="*/ 745962 w 1205"/>
              <a:gd name="T15" fmla="*/ 22396 h 482"/>
              <a:gd name="T16" fmla="*/ 885706 w 1205"/>
              <a:gd name="T17" fmla="*/ 41993 h 482"/>
              <a:gd name="T18" fmla="*/ 958531 w 1205"/>
              <a:gd name="T19" fmla="*/ 54591 h 482"/>
              <a:gd name="T20" fmla="*/ 1098276 w 1205"/>
              <a:gd name="T21" fmla="*/ 82586 h 482"/>
              <a:gd name="T22" fmla="*/ 1238021 w 1205"/>
              <a:gd name="T23" fmla="*/ 114781 h 482"/>
              <a:gd name="T24" fmla="*/ 1371861 w 1205"/>
              <a:gd name="T25" fmla="*/ 151175 h 482"/>
              <a:gd name="T26" fmla="*/ 1505701 w 1205"/>
              <a:gd name="T27" fmla="*/ 190368 h 482"/>
              <a:gd name="T28" fmla="*/ 1633636 w 1205"/>
              <a:gd name="T29" fmla="*/ 235161 h 482"/>
              <a:gd name="T30" fmla="*/ 1753699 w 1205"/>
              <a:gd name="T31" fmla="*/ 279953 h 482"/>
              <a:gd name="T32" fmla="*/ 1867856 w 1205"/>
              <a:gd name="T33" fmla="*/ 327545 h 482"/>
              <a:gd name="T34" fmla="*/ 1970204 w 1205"/>
              <a:gd name="T35" fmla="*/ 379337 h 482"/>
              <a:gd name="T36" fmla="*/ 2025316 w 1205"/>
              <a:gd name="T37" fmla="*/ 390535 h 482"/>
              <a:gd name="T38" fmla="*/ 2060744 w 1205"/>
              <a:gd name="T39" fmla="*/ 324746 h 482"/>
              <a:gd name="T40" fmla="*/ 2324487 w 1205"/>
              <a:gd name="T41" fmla="*/ 620096 h 482"/>
              <a:gd name="T42" fmla="*/ 2287091 w 1205"/>
              <a:gd name="T43" fmla="*/ 656490 h 482"/>
              <a:gd name="T44" fmla="*/ 1905253 w 1205"/>
              <a:gd name="T45" fmla="*/ 578103 h 482"/>
              <a:gd name="T46" fmla="*/ 1869824 w 1205"/>
              <a:gd name="T47" fmla="*/ 530511 h 482"/>
              <a:gd name="T48" fmla="*/ 1913126 w 1205"/>
              <a:gd name="T49" fmla="*/ 508115 h 482"/>
              <a:gd name="T50" fmla="*/ 1879666 w 1205"/>
              <a:gd name="T51" fmla="*/ 485719 h 482"/>
              <a:gd name="T52" fmla="*/ 1765508 w 1205"/>
              <a:gd name="T53" fmla="*/ 424129 h 482"/>
              <a:gd name="T54" fmla="*/ 1688747 w 1205"/>
              <a:gd name="T55" fmla="*/ 384936 h 482"/>
              <a:gd name="T56" fmla="*/ 1549002 w 1205"/>
              <a:gd name="T57" fmla="*/ 320546 h 482"/>
              <a:gd name="T58" fmla="*/ 1438781 w 1205"/>
              <a:gd name="T59" fmla="*/ 272954 h 482"/>
              <a:gd name="T60" fmla="*/ 1320687 w 1205"/>
              <a:gd name="T61" fmla="*/ 228162 h 482"/>
              <a:gd name="T62" fmla="*/ 1190783 w 1205"/>
              <a:gd name="T63" fmla="*/ 186169 h 482"/>
              <a:gd name="T64" fmla="*/ 1051038 w 1205"/>
              <a:gd name="T65" fmla="*/ 145576 h 482"/>
              <a:gd name="T66" fmla="*/ 905389 w 1205"/>
              <a:gd name="T67" fmla="*/ 109182 h 482"/>
              <a:gd name="T68" fmla="*/ 755803 w 1205"/>
              <a:gd name="T69" fmla="*/ 76987 h 482"/>
              <a:gd name="T70" fmla="*/ 594407 w 1205"/>
              <a:gd name="T71" fmla="*/ 51791 h 482"/>
              <a:gd name="T72" fmla="*/ 511742 w 1205"/>
              <a:gd name="T73" fmla="*/ 43393 h 482"/>
              <a:gd name="T74" fmla="*/ 429076 w 1205"/>
              <a:gd name="T75" fmla="*/ 37794 h 482"/>
              <a:gd name="T76" fmla="*/ 257839 w 1205"/>
              <a:gd name="T77" fmla="*/ 32195 h 482"/>
              <a:gd name="T78" fmla="*/ 173205 w 1205"/>
              <a:gd name="T79" fmla="*/ 32195 h 482"/>
              <a:gd name="T80" fmla="*/ 86602 w 1205"/>
              <a:gd name="T81" fmla="*/ 36394 h 482"/>
              <a:gd name="T82" fmla="*/ 0 w 1205"/>
              <a:gd name="T83" fmla="*/ 41993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5"/>
              <a:gd name="T127" fmla="*/ 0 h 482"/>
              <a:gd name="T128" fmla="*/ 1205 w 1205"/>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5" h="482">
                <a:moveTo>
                  <a:pt x="0" y="30"/>
                </a:moveTo>
                <a:lnTo>
                  <a:pt x="13" y="26"/>
                </a:lnTo>
                <a:lnTo>
                  <a:pt x="26" y="21"/>
                </a:lnTo>
                <a:lnTo>
                  <a:pt x="55" y="14"/>
                </a:lnTo>
                <a:lnTo>
                  <a:pt x="84" y="8"/>
                </a:lnTo>
                <a:lnTo>
                  <a:pt x="98" y="7"/>
                </a:lnTo>
                <a:lnTo>
                  <a:pt x="113" y="4"/>
                </a:lnTo>
                <a:lnTo>
                  <a:pt x="144" y="1"/>
                </a:lnTo>
                <a:lnTo>
                  <a:pt x="160" y="1"/>
                </a:lnTo>
                <a:lnTo>
                  <a:pt x="176" y="0"/>
                </a:lnTo>
                <a:lnTo>
                  <a:pt x="208" y="0"/>
                </a:lnTo>
                <a:lnTo>
                  <a:pt x="242" y="1"/>
                </a:lnTo>
                <a:lnTo>
                  <a:pt x="275" y="2"/>
                </a:lnTo>
                <a:lnTo>
                  <a:pt x="310" y="5"/>
                </a:lnTo>
                <a:lnTo>
                  <a:pt x="344" y="11"/>
                </a:lnTo>
                <a:lnTo>
                  <a:pt x="379" y="16"/>
                </a:lnTo>
                <a:lnTo>
                  <a:pt x="416" y="23"/>
                </a:lnTo>
                <a:lnTo>
                  <a:pt x="450" y="30"/>
                </a:lnTo>
                <a:lnTo>
                  <a:pt x="469" y="34"/>
                </a:lnTo>
                <a:lnTo>
                  <a:pt x="487" y="39"/>
                </a:lnTo>
                <a:lnTo>
                  <a:pt x="521" y="49"/>
                </a:lnTo>
                <a:lnTo>
                  <a:pt x="558" y="59"/>
                </a:lnTo>
                <a:lnTo>
                  <a:pt x="592" y="69"/>
                </a:lnTo>
                <a:lnTo>
                  <a:pt x="629" y="82"/>
                </a:lnTo>
                <a:lnTo>
                  <a:pt x="663" y="94"/>
                </a:lnTo>
                <a:lnTo>
                  <a:pt x="697" y="108"/>
                </a:lnTo>
                <a:lnTo>
                  <a:pt x="731" y="121"/>
                </a:lnTo>
                <a:lnTo>
                  <a:pt x="765" y="136"/>
                </a:lnTo>
                <a:lnTo>
                  <a:pt x="798" y="152"/>
                </a:lnTo>
                <a:lnTo>
                  <a:pt x="830" y="168"/>
                </a:lnTo>
                <a:lnTo>
                  <a:pt x="860" y="184"/>
                </a:lnTo>
                <a:lnTo>
                  <a:pt x="891" y="200"/>
                </a:lnTo>
                <a:lnTo>
                  <a:pt x="920" y="217"/>
                </a:lnTo>
                <a:lnTo>
                  <a:pt x="949" y="234"/>
                </a:lnTo>
                <a:lnTo>
                  <a:pt x="975" y="252"/>
                </a:lnTo>
                <a:lnTo>
                  <a:pt x="1001" y="271"/>
                </a:lnTo>
                <a:lnTo>
                  <a:pt x="1026" y="288"/>
                </a:lnTo>
                <a:lnTo>
                  <a:pt x="1029" y="279"/>
                </a:lnTo>
                <a:lnTo>
                  <a:pt x="1036" y="259"/>
                </a:lnTo>
                <a:lnTo>
                  <a:pt x="1047" y="232"/>
                </a:lnTo>
                <a:lnTo>
                  <a:pt x="1127" y="358"/>
                </a:lnTo>
                <a:lnTo>
                  <a:pt x="1181" y="443"/>
                </a:lnTo>
                <a:lnTo>
                  <a:pt x="1205" y="482"/>
                </a:lnTo>
                <a:lnTo>
                  <a:pt x="1162" y="469"/>
                </a:lnTo>
                <a:lnTo>
                  <a:pt x="1065" y="442"/>
                </a:lnTo>
                <a:lnTo>
                  <a:pt x="968" y="413"/>
                </a:lnTo>
                <a:lnTo>
                  <a:pt x="923" y="400"/>
                </a:lnTo>
                <a:lnTo>
                  <a:pt x="950" y="379"/>
                </a:lnTo>
                <a:lnTo>
                  <a:pt x="966" y="369"/>
                </a:lnTo>
                <a:lnTo>
                  <a:pt x="972" y="363"/>
                </a:lnTo>
                <a:lnTo>
                  <a:pt x="965" y="356"/>
                </a:lnTo>
                <a:lnTo>
                  <a:pt x="955" y="347"/>
                </a:lnTo>
                <a:lnTo>
                  <a:pt x="930" y="327"/>
                </a:lnTo>
                <a:lnTo>
                  <a:pt x="897" y="303"/>
                </a:lnTo>
                <a:lnTo>
                  <a:pt x="878" y="289"/>
                </a:lnTo>
                <a:lnTo>
                  <a:pt x="858" y="275"/>
                </a:lnTo>
                <a:lnTo>
                  <a:pt x="811" y="243"/>
                </a:lnTo>
                <a:lnTo>
                  <a:pt x="787" y="229"/>
                </a:lnTo>
                <a:lnTo>
                  <a:pt x="759" y="211"/>
                </a:lnTo>
                <a:lnTo>
                  <a:pt x="731" y="195"/>
                </a:lnTo>
                <a:lnTo>
                  <a:pt x="701" y="179"/>
                </a:lnTo>
                <a:lnTo>
                  <a:pt x="671" y="163"/>
                </a:lnTo>
                <a:lnTo>
                  <a:pt x="639" y="147"/>
                </a:lnTo>
                <a:lnTo>
                  <a:pt x="605" y="133"/>
                </a:lnTo>
                <a:lnTo>
                  <a:pt x="571" y="117"/>
                </a:lnTo>
                <a:lnTo>
                  <a:pt x="534" y="104"/>
                </a:lnTo>
                <a:lnTo>
                  <a:pt x="498" y="89"/>
                </a:lnTo>
                <a:lnTo>
                  <a:pt x="460" y="78"/>
                </a:lnTo>
                <a:lnTo>
                  <a:pt x="423" y="66"/>
                </a:lnTo>
                <a:lnTo>
                  <a:pt x="384" y="55"/>
                </a:lnTo>
                <a:lnTo>
                  <a:pt x="343" y="46"/>
                </a:lnTo>
                <a:lnTo>
                  <a:pt x="302" y="37"/>
                </a:lnTo>
                <a:lnTo>
                  <a:pt x="281" y="34"/>
                </a:lnTo>
                <a:lnTo>
                  <a:pt x="260" y="31"/>
                </a:lnTo>
                <a:lnTo>
                  <a:pt x="239" y="29"/>
                </a:lnTo>
                <a:lnTo>
                  <a:pt x="218" y="27"/>
                </a:lnTo>
                <a:lnTo>
                  <a:pt x="175" y="24"/>
                </a:lnTo>
                <a:lnTo>
                  <a:pt x="131" y="23"/>
                </a:lnTo>
                <a:lnTo>
                  <a:pt x="110" y="23"/>
                </a:lnTo>
                <a:lnTo>
                  <a:pt x="88" y="23"/>
                </a:lnTo>
                <a:lnTo>
                  <a:pt x="66" y="24"/>
                </a:lnTo>
                <a:lnTo>
                  <a:pt x="44" y="26"/>
                </a:lnTo>
                <a:lnTo>
                  <a:pt x="21" y="27"/>
                </a:lnTo>
                <a:lnTo>
                  <a:pt x="0" y="3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5374" name="Freeform 54"/>
          <p:cNvSpPr>
            <a:spLocks/>
          </p:cNvSpPr>
          <p:nvPr/>
        </p:nvSpPr>
        <p:spPr bwMode="auto">
          <a:xfrm rot="10212900" flipV="1">
            <a:off x="3174324" y="1866826"/>
            <a:ext cx="2418940" cy="688118"/>
          </a:xfrm>
          <a:custGeom>
            <a:avLst/>
            <a:gdLst>
              <a:gd name="T0" fmla="*/ 25587 w 1205"/>
              <a:gd name="T1" fmla="*/ 36394 h 482"/>
              <a:gd name="T2" fmla="*/ 108253 w 1205"/>
              <a:gd name="T3" fmla="*/ 19597 h 482"/>
              <a:gd name="T4" fmla="*/ 192887 w 1205"/>
              <a:gd name="T5" fmla="*/ 9798 h 482"/>
              <a:gd name="T6" fmla="*/ 283426 w 1205"/>
              <a:gd name="T7" fmla="*/ 1400 h 482"/>
              <a:gd name="T8" fmla="*/ 346410 w 1205"/>
              <a:gd name="T9" fmla="*/ 0 h 482"/>
              <a:gd name="T10" fmla="*/ 476313 w 1205"/>
              <a:gd name="T11" fmla="*/ 1400 h 482"/>
              <a:gd name="T12" fmla="*/ 610153 w 1205"/>
              <a:gd name="T13" fmla="*/ 6999 h 482"/>
              <a:gd name="T14" fmla="*/ 745962 w 1205"/>
              <a:gd name="T15" fmla="*/ 22396 h 482"/>
              <a:gd name="T16" fmla="*/ 885706 w 1205"/>
              <a:gd name="T17" fmla="*/ 41993 h 482"/>
              <a:gd name="T18" fmla="*/ 958531 w 1205"/>
              <a:gd name="T19" fmla="*/ 54591 h 482"/>
              <a:gd name="T20" fmla="*/ 1098276 w 1205"/>
              <a:gd name="T21" fmla="*/ 82586 h 482"/>
              <a:gd name="T22" fmla="*/ 1238021 w 1205"/>
              <a:gd name="T23" fmla="*/ 114781 h 482"/>
              <a:gd name="T24" fmla="*/ 1371861 w 1205"/>
              <a:gd name="T25" fmla="*/ 151175 h 482"/>
              <a:gd name="T26" fmla="*/ 1505701 w 1205"/>
              <a:gd name="T27" fmla="*/ 190368 h 482"/>
              <a:gd name="T28" fmla="*/ 1633636 w 1205"/>
              <a:gd name="T29" fmla="*/ 235161 h 482"/>
              <a:gd name="T30" fmla="*/ 1753699 w 1205"/>
              <a:gd name="T31" fmla="*/ 279953 h 482"/>
              <a:gd name="T32" fmla="*/ 1867856 w 1205"/>
              <a:gd name="T33" fmla="*/ 327545 h 482"/>
              <a:gd name="T34" fmla="*/ 1970204 w 1205"/>
              <a:gd name="T35" fmla="*/ 379337 h 482"/>
              <a:gd name="T36" fmla="*/ 2025316 w 1205"/>
              <a:gd name="T37" fmla="*/ 390535 h 482"/>
              <a:gd name="T38" fmla="*/ 2060744 w 1205"/>
              <a:gd name="T39" fmla="*/ 324746 h 482"/>
              <a:gd name="T40" fmla="*/ 2324487 w 1205"/>
              <a:gd name="T41" fmla="*/ 620096 h 482"/>
              <a:gd name="T42" fmla="*/ 2287091 w 1205"/>
              <a:gd name="T43" fmla="*/ 656490 h 482"/>
              <a:gd name="T44" fmla="*/ 1905253 w 1205"/>
              <a:gd name="T45" fmla="*/ 578103 h 482"/>
              <a:gd name="T46" fmla="*/ 1869824 w 1205"/>
              <a:gd name="T47" fmla="*/ 530511 h 482"/>
              <a:gd name="T48" fmla="*/ 1913126 w 1205"/>
              <a:gd name="T49" fmla="*/ 508115 h 482"/>
              <a:gd name="T50" fmla="*/ 1879666 w 1205"/>
              <a:gd name="T51" fmla="*/ 485719 h 482"/>
              <a:gd name="T52" fmla="*/ 1765508 w 1205"/>
              <a:gd name="T53" fmla="*/ 424129 h 482"/>
              <a:gd name="T54" fmla="*/ 1688747 w 1205"/>
              <a:gd name="T55" fmla="*/ 384936 h 482"/>
              <a:gd name="T56" fmla="*/ 1549002 w 1205"/>
              <a:gd name="T57" fmla="*/ 320546 h 482"/>
              <a:gd name="T58" fmla="*/ 1438781 w 1205"/>
              <a:gd name="T59" fmla="*/ 272954 h 482"/>
              <a:gd name="T60" fmla="*/ 1320687 w 1205"/>
              <a:gd name="T61" fmla="*/ 228162 h 482"/>
              <a:gd name="T62" fmla="*/ 1190783 w 1205"/>
              <a:gd name="T63" fmla="*/ 186169 h 482"/>
              <a:gd name="T64" fmla="*/ 1051038 w 1205"/>
              <a:gd name="T65" fmla="*/ 145576 h 482"/>
              <a:gd name="T66" fmla="*/ 905389 w 1205"/>
              <a:gd name="T67" fmla="*/ 109182 h 482"/>
              <a:gd name="T68" fmla="*/ 755803 w 1205"/>
              <a:gd name="T69" fmla="*/ 76987 h 482"/>
              <a:gd name="T70" fmla="*/ 594407 w 1205"/>
              <a:gd name="T71" fmla="*/ 51791 h 482"/>
              <a:gd name="T72" fmla="*/ 511742 w 1205"/>
              <a:gd name="T73" fmla="*/ 43393 h 482"/>
              <a:gd name="T74" fmla="*/ 429076 w 1205"/>
              <a:gd name="T75" fmla="*/ 37794 h 482"/>
              <a:gd name="T76" fmla="*/ 257839 w 1205"/>
              <a:gd name="T77" fmla="*/ 32195 h 482"/>
              <a:gd name="T78" fmla="*/ 173205 w 1205"/>
              <a:gd name="T79" fmla="*/ 32195 h 482"/>
              <a:gd name="T80" fmla="*/ 86602 w 1205"/>
              <a:gd name="T81" fmla="*/ 36394 h 482"/>
              <a:gd name="T82" fmla="*/ 0 w 1205"/>
              <a:gd name="T83" fmla="*/ 41993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5"/>
              <a:gd name="T127" fmla="*/ 0 h 482"/>
              <a:gd name="T128" fmla="*/ 1205 w 1205"/>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5" h="482">
                <a:moveTo>
                  <a:pt x="0" y="30"/>
                </a:moveTo>
                <a:lnTo>
                  <a:pt x="13" y="26"/>
                </a:lnTo>
                <a:lnTo>
                  <a:pt x="26" y="21"/>
                </a:lnTo>
                <a:lnTo>
                  <a:pt x="55" y="14"/>
                </a:lnTo>
                <a:lnTo>
                  <a:pt x="84" y="8"/>
                </a:lnTo>
                <a:lnTo>
                  <a:pt x="98" y="7"/>
                </a:lnTo>
                <a:lnTo>
                  <a:pt x="113" y="4"/>
                </a:lnTo>
                <a:lnTo>
                  <a:pt x="144" y="1"/>
                </a:lnTo>
                <a:lnTo>
                  <a:pt x="160" y="1"/>
                </a:lnTo>
                <a:lnTo>
                  <a:pt x="176" y="0"/>
                </a:lnTo>
                <a:lnTo>
                  <a:pt x="208" y="0"/>
                </a:lnTo>
                <a:lnTo>
                  <a:pt x="242" y="1"/>
                </a:lnTo>
                <a:lnTo>
                  <a:pt x="275" y="2"/>
                </a:lnTo>
                <a:lnTo>
                  <a:pt x="310" y="5"/>
                </a:lnTo>
                <a:lnTo>
                  <a:pt x="344" y="11"/>
                </a:lnTo>
                <a:lnTo>
                  <a:pt x="379" y="16"/>
                </a:lnTo>
                <a:lnTo>
                  <a:pt x="416" y="23"/>
                </a:lnTo>
                <a:lnTo>
                  <a:pt x="450" y="30"/>
                </a:lnTo>
                <a:lnTo>
                  <a:pt x="469" y="34"/>
                </a:lnTo>
                <a:lnTo>
                  <a:pt x="487" y="39"/>
                </a:lnTo>
                <a:lnTo>
                  <a:pt x="521" y="49"/>
                </a:lnTo>
                <a:lnTo>
                  <a:pt x="558" y="59"/>
                </a:lnTo>
                <a:lnTo>
                  <a:pt x="592" y="69"/>
                </a:lnTo>
                <a:lnTo>
                  <a:pt x="629" y="82"/>
                </a:lnTo>
                <a:lnTo>
                  <a:pt x="663" y="94"/>
                </a:lnTo>
                <a:lnTo>
                  <a:pt x="697" y="108"/>
                </a:lnTo>
                <a:lnTo>
                  <a:pt x="731" y="121"/>
                </a:lnTo>
                <a:lnTo>
                  <a:pt x="765" y="136"/>
                </a:lnTo>
                <a:lnTo>
                  <a:pt x="798" y="152"/>
                </a:lnTo>
                <a:lnTo>
                  <a:pt x="830" y="168"/>
                </a:lnTo>
                <a:lnTo>
                  <a:pt x="860" y="184"/>
                </a:lnTo>
                <a:lnTo>
                  <a:pt x="891" y="200"/>
                </a:lnTo>
                <a:lnTo>
                  <a:pt x="920" y="217"/>
                </a:lnTo>
                <a:lnTo>
                  <a:pt x="949" y="234"/>
                </a:lnTo>
                <a:lnTo>
                  <a:pt x="975" y="252"/>
                </a:lnTo>
                <a:lnTo>
                  <a:pt x="1001" y="271"/>
                </a:lnTo>
                <a:lnTo>
                  <a:pt x="1026" y="288"/>
                </a:lnTo>
                <a:lnTo>
                  <a:pt x="1029" y="279"/>
                </a:lnTo>
                <a:lnTo>
                  <a:pt x="1036" y="259"/>
                </a:lnTo>
                <a:lnTo>
                  <a:pt x="1047" y="232"/>
                </a:lnTo>
                <a:lnTo>
                  <a:pt x="1127" y="358"/>
                </a:lnTo>
                <a:lnTo>
                  <a:pt x="1181" y="443"/>
                </a:lnTo>
                <a:lnTo>
                  <a:pt x="1205" y="482"/>
                </a:lnTo>
                <a:lnTo>
                  <a:pt x="1162" y="469"/>
                </a:lnTo>
                <a:lnTo>
                  <a:pt x="1065" y="442"/>
                </a:lnTo>
                <a:lnTo>
                  <a:pt x="968" y="413"/>
                </a:lnTo>
                <a:lnTo>
                  <a:pt x="923" y="400"/>
                </a:lnTo>
                <a:lnTo>
                  <a:pt x="950" y="379"/>
                </a:lnTo>
                <a:lnTo>
                  <a:pt x="966" y="369"/>
                </a:lnTo>
                <a:lnTo>
                  <a:pt x="972" y="363"/>
                </a:lnTo>
                <a:lnTo>
                  <a:pt x="965" y="356"/>
                </a:lnTo>
                <a:lnTo>
                  <a:pt x="955" y="347"/>
                </a:lnTo>
                <a:lnTo>
                  <a:pt x="930" y="327"/>
                </a:lnTo>
                <a:lnTo>
                  <a:pt x="897" y="303"/>
                </a:lnTo>
                <a:lnTo>
                  <a:pt x="878" y="289"/>
                </a:lnTo>
                <a:lnTo>
                  <a:pt x="858" y="275"/>
                </a:lnTo>
                <a:lnTo>
                  <a:pt x="811" y="243"/>
                </a:lnTo>
                <a:lnTo>
                  <a:pt x="787" y="229"/>
                </a:lnTo>
                <a:lnTo>
                  <a:pt x="759" y="211"/>
                </a:lnTo>
                <a:lnTo>
                  <a:pt x="731" y="195"/>
                </a:lnTo>
                <a:lnTo>
                  <a:pt x="701" y="179"/>
                </a:lnTo>
                <a:lnTo>
                  <a:pt x="671" y="163"/>
                </a:lnTo>
                <a:lnTo>
                  <a:pt x="639" y="147"/>
                </a:lnTo>
                <a:lnTo>
                  <a:pt x="605" y="133"/>
                </a:lnTo>
                <a:lnTo>
                  <a:pt x="571" y="117"/>
                </a:lnTo>
                <a:lnTo>
                  <a:pt x="534" y="104"/>
                </a:lnTo>
                <a:lnTo>
                  <a:pt x="498" y="89"/>
                </a:lnTo>
                <a:lnTo>
                  <a:pt x="460" y="78"/>
                </a:lnTo>
                <a:lnTo>
                  <a:pt x="423" y="66"/>
                </a:lnTo>
                <a:lnTo>
                  <a:pt x="384" y="55"/>
                </a:lnTo>
                <a:lnTo>
                  <a:pt x="343" y="46"/>
                </a:lnTo>
                <a:lnTo>
                  <a:pt x="302" y="37"/>
                </a:lnTo>
                <a:lnTo>
                  <a:pt x="281" y="34"/>
                </a:lnTo>
                <a:lnTo>
                  <a:pt x="260" y="31"/>
                </a:lnTo>
                <a:lnTo>
                  <a:pt x="239" y="29"/>
                </a:lnTo>
                <a:lnTo>
                  <a:pt x="218" y="27"/>
                </a:lnTo>
                <a:lnTo>
                  <a:pt x="175" y="24"/>
                </a:lnTo>
                <a:lnTo>
                  <a:pt x="131" y="23"/>
                </a:lnTo>
                <a:lnTo>
                  <a:pt x="110" y="23"/>
                </a:lnTo>
                <a:lnTo>
                  <a:pt x="88" y="23"/>
                </a:lnTo>
                <a:lnTo>
                  <a:pt x="66" y="24"/>
                </a:lnTo>
                <a:lnTo>
                  <a:pt x="44" y="26"/>
                </a:lnTo>
                <a:lnTo>
                  <a:pt x="21" y="27"/>
                </a:lnTo>
                <a:lnTo>
                  <a:pt x="0" y="3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
        <p:nvSpPr>
          <p:cNvPr id="15375" name="Freeform 55"/>
          <p:cNvSpPr>
            <a:spLocks/>
          </p:cNvSpPr>
          <p:nvPr/>
        </p:nvSpPr>
        <p:spPr bwMode="auto">
          <a:xfrm rot="9155140">
            <a:off x="3284423" y="3560408"/>
            <a:ext cx="620117" cy="432300"/>
          </a:xfrm>
          <a:custGeom>
            <a:avLst/>
            <a:gdLst>
              <a:gd name="T0" fmla="*/ 6559 w 1205"/>
              <a:gd name="T1" fmla="*/ 22864 h 482"/>
              <a:gd name="T2" fmla="*/ 27752 w 1205"/>
              <a:gd name="T3" fmla="*/ 12311 h 482"/>
              <a:gd name="T4" fmla="*/ 49448 w 1205"/>
              <a:gd name="T5" fmla="*/ 6156 h 482"/>
              <a:gd name="T6" fmla="*/ 72659 w 1205"/>
              <a:gd name="T7" fmla="*/ 879 h 482"/>
              <a:gd name="T8" fmla="*/ 88805 w 1205"/>
              <a:gd name="T9" fmla="*/ 0 h 482"/>
              <a:gd name="T10" fmla="*/ 122107 w 1205"/>
              <a:gd name="T11" fmla="*/ 879 h 482"/>
              <a:gd name="T12" fmla="*/ 156418 w 1205"/>
              <a:gd name="T13" fmla="*/ 4397 h 482"/>
              <a:gd name="T14" fmla="*/ 191234 w 1205"/>
              <a:gd name="T15" fmla="*/ 14070 h 482"/>
              <a:gd name="T16" fmla="*/ 227059 w 1205"/>
              <a:gd name="T17" fmla="*/ 26381 h 482"/>
              <a:gd name="T18" fmla="*/ 245728 w 1205"/>
              <a:gd name="T19" fmla="*/ 34296 h 482"/>
              <a:gd name="T20" fmla="*/ 281553 w 1205"/>
              <a:gd name="T21" fmla="*/ 51884 h 482"/>
              <a:gd name="T22" fmla="*/ 317378 w 1205"/>
              <a:gd name="T23" fmla="*/ 72109 h 482"/>
              <a:gd name="T24" fmla="*/ 351689 w 1205"/>
              <a:gd name="T25" fmla="*/ 94973 h 482"/>
              <a:gd name="T26" fmla="*/ 386000 w 1205"/>
              <a:gd name="T27" fmla="*/ 119596 h 482"/>
              <a:gd name="T28" fmla="*/ 418797 w 1205"/>
              <a:gd name="T29" fmla="*/ 147736 h 482"/>
              <a:gd name="T30" fmla="*/ 449576 w 1205"/>
              <a:gd name="T31" fmla="*/ 175876 h 482"/>
              <a:gd name="T32" fmla="*/ 478842 w 1205"/>
              <a:gd name="T33" fmla="*/ 205775 h 482"/>
              <a:gd name="T34" fmla="*/ 505080 w 1205"/>
              <a:gd name="T35" fmla="*/ 238312 h 482"/>
              <a:gd name="T36" fmla="*/ 519208 w 1205"/>
              <a:gd name="T37" fmla="*/ 245348 h 482"/>
              <a:gd name="T38" fmla="*/ 528290 w 1205"/>
              <a:gd name="T39" fmla="*/ 204017 h 482"/>
              <a:gd name="T40" fmla="*/ 595903 w 1205"/>
              <a:gd name="T41" fmla="*/ 389566 h 482"/>
              <a:gd name="T42" fmla="*/ 586316 w 1205"/>
              <a:gd name="T43" fmla="*/ 412430 h 482"/>
              <a:gd name="T44" fmla="*/ 488429 w 1205"/>
              <a:gd name="T45" fmla="*/ 363185 h 482"/>
              <a:gd name="T46" fmla="*/ 479346 w 1205"/>
              <a:gd name="T47" fmla="*/ 333286 h 482"/>
              <a:gd name="T48" fmla="*/ 490447 w 1205"/>
              <a:gd name="T49" fmla="*/ 319216 h 482"/>
              <a:gd name="T50" fmla="*/ 481869 w 1205"/>
              <a:gd name="T51" fmla="*/ 305145 h 482"/>
              <a:gd name="T52" fmla="*/ 452604 w 1205"/>
              <a:gd name="T53" fmla="*/ 266453 h 482"/>
              <a:gd name="T54" fmla="*/ 432925 w 1205"/>
              <a:gd name="T55" fmla="*/ 241830 h 482"/>
              <a:gd name="T56" fmla="*/ 397101 w 1205"/>
              <a:gd name="T57" fmla="*/ 201378 h 482"/>
              <a:gd name="T58" fmla="*/ 368844 w 1205"/>
              <a:gd name="T59" fmla="*/ 171479 h 482"/>
              <a:gd name="T60" fmla="*/ 338570 w 1205"/>
              <a:gd name="T61" fmla="*/ 143339 h 482"/>
              <a:gd name="T62" fmla="*/ 305268 w 1205"/>
              <a:gd name="T63" fmla="*/ 116958 h 482"/>
              <a:gd name="T64" fmla="*/ 269443 w 1205"/>
              <a:gd name="T65" fmla="*/ 91456 h 482"/>
              <a:gd name="T66" fmla="*/ 232105 w 1205"/>
              <a:gd name="T67" fmla="*/ 68592 h 482"/>
              <a:gd name="T68" fmla="*/ 193757 w 1205"/>
              <a:gd name="T69" fmla="*/ 48366 h 482"/>
              <a:gd name="T70" fmla="*/ 152382 w 1205"/>
              <a:gd name="T71" fmla="*/ 32537 h 482"/>
              <a:gd name="T72" fmla="*/ 131190 w 1205"/>
              <a:gd name="T73" fmla="*/ 27261 h 482"/>
              <a:gd name="T74" fmla="*/ 109997 w 1205"/>
              <a:gd name="T75" fmla="*/ 23743 h 482"/>
              <a:gd name="T76" fmla="*/ 66099 w 1205"/>
              <a:gd name="T77" fmla="*/ 20226 h 482"/>
              <a:gd name="T78" fmla="*/ 44403 w 1205"/>
              <a:gd name="T79" fmla="*/ 20226 h 482"/>
              <a:gd name="T80" fmla="*/ 22201 w 1205"/>
              <a:gd name="T81" fmla="*/ 22864 h 482"/>
              <a:gd name="T82" fmla="*/ 0 w 1205"/>
              <a:gd name="T83" fmla="*/ 26381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05"/>
              <a:gd name="T127" fmla="*/ 0 h 482"/>
              <a:gd name="T128" fmla="*/ 1205 w 1205"/>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05" h="482">
                <a:moveTo>
                  <a:pt x="0" y="30"/>
                </a:moveTo>
                <a:lnTo>
                  <a:pt x="13" y="26"/>
                </a:lnTo>
                <a:lnTo>
                  <a:pt x="26" y="21"/>
                </a:lnTo>
                <a:lnTo>
                  <a:pt x="55" y="14"/>
                </a:lnTo>
                <a:lnTo>
                  <a:pt x="84" y="8"/>
                </a:lnTo>
                <a:lnTo>
                  <a:pt x="98" y="7"/>
                </a:lnTo>
                <a:lnTo>
                  <a:pt x="113" y="4"/>
                </a:lnTo>
                <a:lnTo>
                  <a:pt x="144" y="1"/>
                </a:lnTo>
                <a:lnTo>
                  <a:pt x="160" y="1"/>
                </a:lnTo>
                <a:lnTo>
                  <a:pt x="176" y="0"/>
                </a:lnTo>
                <a:lnTo>
                  <a:pt x="208" y="0"/>
                </a:lnTo>
                <a:lnTo>
                  <a:pt x="242" y="1"/>
                </a:lnTo>
                <a:lnTo>
                  <a:pt x="275" y="2"/>
                </a:lnTo>
                <a:lnTo>
                  <a:pt x="310" y="5"/>
                </a:lnTo>
                <a:lnTo>
                  <a:pt x="344" y="11"/>
                </a:lnTo>
                <a:lnTo>
                  <a:pt x="379" y="16"/>
                </a:lnTo>
                <a:lnTo>
                  <a:pt x="416" y="23"/>
                </a:lnTo>
                <a:lnTo>
                  <a:pt x="450" y="30"/>
                </a:lnTo>
                <a:lnTo>
                  <a:pt x="469" y="34"/>
                </a:lnTo>
                <a:lnTo>
                  <a:pt x="487" y="39"/>
                </a:lnTo>
                <a:lnTo>
                  <a:pt x="521" y="49"/>
                </a:lnTo>
                <a:lnTo>
                  <a:pt x="558" y="59"/>
                </a:lnTo>
                <a:lnTo>
                  <a:pt x="592" y="69"/>
                </a:lnTo>
                <a:lnTo>
                  <a:pt x="629" y="82"/>
                </a:lnTo>
                <a:lnTo>
                  <a:pt x="663" y="94"/>
                </a:lnTo>
                <a:lnTo>
                  <a:pt x="697" y="108"/>
                </a:lnTo>
                <a:lnTo>
                  <a:pt x="731" y="121"/>
                </a:lnTo>
                <a:lnTo>
                  <a:pt x="765" y="136"/>
                </a:lnTo>
                <a:lnTo>
                  <a:pt x="798" y="152"/>
                </a:lnTo>
                <a:lnTo>
                  <a:pt x="830" y="168"/>
                </a:lnTo>
                <a:lnTo>
                  <a:pt x="860" y="184"/>
                </a:lnTo>
                <a:lnTo>
                  <a:pt x="891" y="200"/>
                </a:lnTo>
                <a:lnTo>
                  <a:pt x="920" y="217"/>
                </a:lnTo>
                <a:lnTo>
                  <a:pt x="949" y="234"/>
                </a:lnTo>
                <a:lnTo>
                  <a:pt x="975" y="252"/>
                </a:lnTo>
                <a:lnTo>
                  <a:pt x="1001" y="271"/>
                </a:lnTo>
                <a:lnTo>
                  <a:pt x="1026" y="288"/>
                </a:lnTo>
                <a:lnTo>
                  <a:pt x="1029" y="279"/>
                </a:lnTo>
                <a:lnTo>
                  <a:pt x="1036" y="259"/>
                </a:lnTo>
                <a:lnTo>
                  <a:pt x="1047" y="232"/>
                </a:lnTo>
                <a:lnTo>
                  <a:pt x="1127" y="358"/>
                </a:lnTo>
                <a:lnTo>
                  <a:pt x="1181" y="443"/>
                </a:lnTo>
                <a:lnTo>
                  <a:pt x="1205" y="482"/>
                </a:lnTo>
                <a:lnTo>
                  <a:pt x="1162" y="469"/>
                </a:lnTo>
                <a:lnTo>
                  <a:pt x="1065" y="442"/>
                </a:lnTo>
                <a:lnTo>
                  <a:pt x="968" y="413"/>
                </a:lnTo>
                <a:lnTo>
                  <a:pt x="923" y="400"/>
                </a:lnTo>
                <a:lnTo>
                  <a:pt x="950" y="379"/>
                </a:lnTo>
                <a:lnTo>
                  <a:pt x="966" y="369"/>
                </a:lnTo>
                <a:lnTo>
                  <a:pt x="972" y="363"/>
                </a:lnTo>
                <a:lnTo>
                  <a:pt x="965" y="356"/>
                </a:lnTo>
                <a:lnTo>
                  <a:pt x="955" y="347"/>
                </a:lnTo>
                <a:lnTo>
                  <a:pt x="930" y="327"/>
                </a:lnTo>
                <a:lnTo>
                  <a:pt x="897" y="303"/>
                </a:lnTo>
                <a:lnTo>
                  <a:pt x="878" y="289"/>
                </a:lnTo>
                <a:lnTo>
                  <a:pt x="858" y="275"/>
                </a:lnTo>
                <a:lnTo>
                  <a:pt x="811" y="243"/>
                </a:lnTo>
                <a:lnTo>
                  <a:pt x="787" y="229"/>
                </a:lnTo>
                <a:lnTo>
                  <a:pt x="759" y="211"/>
                </a:lnTo>
                <a:lnTo>
                  <a:pt x="731" y="195"/>
                </a:lnTo>
                <a:lnTo>
                  <a:pt x="701" y="179"/>
                </a:lnTo>
                <a:lnTo>
                  <a:pt x="671" y="163"/>
                </a:lnTo>
                <a:lnTo>
                  <a:pt x="639" y="147"/>
                </a:lnTo>
                <a:lnTo>
                  <a:pt x="605" y="133"/>
                </a:lnTo>
                <a:lnTo>
                  <a:pt x="571" y="117"/>
                </a:lnTo>
                <a:lnTo>
                  <a:pt x="534" y="104"/>
                </a:lnTo>
                <a:lnTo>
                  <a:pt x="498" y="89"/>
                </a:lnTo>
                <a:lnTo>
                  <a:pt x="460" y="78"/>
                </a:lnTo>
                <a:lnTo>
                  <a:pt x="423" y="66"/>
                </a:lnTo>
                <a:lnTo>
                  <a:pt x="384" y="55"/>
                </a:lnTo>
                <a:lnTo>
                  <a:pt x="343" y="46"/>
                </a:lnTo>
                <a:lnTo>
                  <a:pt x="302" y="37"/>
                </a:lnTo>
                <a:lnTo>
                  <a:pt x="281" y="34"/>
                </a:lnTo>
                <a:lnTo>
                  <a:pt x="260" y="31"/>
                </a:lnTo>
                <a:lnTo>
                  <a:pt x="239" y="29"/>
                </a:lnTo>
                <a:lnTo>
                  <a:pt x="218" y="27"/>
                </a:lnTo>
                <a:lnTo>
                  <a:pt x="175" y="24"/>
                </a:lnTo>
                <a:lnTo>
                  <a:pt x="131" y="23"/>
                </a:lnTo>
                <a:lnTo>
                  <a:pt x="110" y="23"/>
                </a:lnTo>
                <a:lnTo>
                  <a:pt x="88" y="23"/>
                </a:lnTo>
                <a:lnTo>
                  <a:pt x="66" y="24"/>
                </a:lnTo>
                <a:lnTo>
                  <a:pt x="44" y="26"/>
                </a:lnTo>
                <a:lnTo>
                  <a:pt x="21" y="27"/>
                </a:lnTo>
                <a:lnTo>
                  <a:pt x="0" y="3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32597" eaLnBrk="0" fontAlgn="base" hangingPunct="0">
              <a:spcBef>
                <a:spcPct val="0"/>
              </a:spcBef>
              <a:spcAft>
                <a:spcPct val="0"/>
              </a:spcAft>
            </a:pPr>
            <a:endParaRPr lang="en-US" sz="1836" b="1">
              <a:solidFill>
                <a:prstClr val="black"/>
              </a:solidFill>
              <a:latin typeface="Arial Narrow" pitchFamily="34" charset="0"/>
            </a:endParaRPr>
          </a:p>
        </p:txBody>
      </p:sp>
    </p:spTree>
    <p:extLst>
      <p:ext uri="{BB962C8B-B14F-4D97-AF65-F5344CB8AC3E}">
        <p14:creationId xmlns:p14="http://schemas.microsoft.com/office/powerpoint/2010/main" val="4019812151"/>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pPr eaLnBrk="1"/>
            <a:r>
              <a:rPr lang="en-US" dirty="0" smtClean="0"/>
              <a:t>Introducing FIM CM Roles</a:t>
            </a:r>
          </a:p>
        </p:txBody>
      </p:sp>
      <p:graphicFrame>
        <p:nvGraphicFramePr>
          <p:cNvPr id="10258" name="Group 18"/>
          <p:cNvGraphicFramePr>
            <a:graphicFrameLocks noGrp="1"/>
          </p:cNvGraphicFramePr>
          <p:nvPr>
            <p:extLst/>
          </p:nvPr>
        </p:nvGraphicFramePr>
        <p:xfrm>
          <a:off x="2565541" y="1476622"/>
          <a:ext cx="7227676" cy="4368341"/>
        </p:xfrm>
        <a:graphic>
          <a:graphicData uri="http://schemas.openxmlformats.org/drawingml/2006/table">
            <a:tbl>
              <a:tblPr/>
              <a:tblGrid>
                <a:gridCol w="2875527"/>
                <a:gridCol w="4352149"/>
              </a:tblGrid>
              <a:tr h="466302">
                <a:tc>
                  <a:txBody>
                    <a:bodyPr/>
                    <a:lstStyle/>
                    <a:p>
                      <a:pPr marL="0" marR="0" lvl="0" indent="0" algn="ctr" defTabSz="914400" rtl="0" eaLnBrk="1" fontAlgn="base" latinLnBrk="0" hangingPunct="0">
                        <a:lnSpc>
                          <a:spcPct val="90000"/>
                        </a:lnSpc>
                        <a:spcBef>
                          <a:spcPct val="40000"/>
                        </a:spcBef>
                        <a:spcAft>
                          <a:spcPct val="0"/>
                        </a:spcAft>
                        <a:buClr>
                          <a:srgbClr val="8DACD0"/>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Arial Narrow" pitchFamily="34" charset="0"/>
                        </a:rPr>
                        <a:t>Role</a:t>
                      </a:r>
                      <a:endParaRPr kumimoji="0" lang="en-US" sz="1800" b="0" i="0" u="none" strike="noStrike" cap="none" normalizeH="0" baseline="0" dirty="0" smtClean="0">
                        <a:ln>
                          <a:noFill/>
                        </a:ln>
                        <a:solidFill>
                          <a:schemeClr val="tx1"/>
                        </a:solidFill>
                        <a:effectLst/>
                        <a:latin typeface="Arial Narrow" pitchFamily="34" charset="0"/>
                      </a:endParaRPr>
                    </a:p>
                  </a:txBody>
                  <a:tcPr marL="93260" marR="93260" marT="46630" marB="4663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B3C8DF"/>
                    </a:solid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rPr>
                        <a:t>Description</a:t>
                      </a:r>
                      <a:endParaRPr kumimoji="0" lang="en-US" sz="1800" b="0" i="0" u="none" strike="noStrike" cap="none" normalizeH="0" baseline="0" smtClean="0">
                        <a:ln>
                          <a:noFill/>
                        </a:ln>
                        <a:solidFill>
                          <a:schemeClr val="tx1"/>
                        </a:solidFill>
                        <a:effectLst/>
                        <a:latin typeface="Arial Narrow" pitchFamily="34" charset="0"/>
                      </a:endParaRPr>
                    </a:p>
                  </a:txBody>
                  <a:tcPr marL="93260" marR="93260" marT="46630" marB="4663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B3C8DF"/>
                    </a:solidFill>
                  </a:tcPr>
                </a:tc>
              </a:tr>
              <a:tr h="1910542">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rPr>
                        <a:t/>
                      </a:r>
                      <a:br>
                        <a:rPr kumimoji="0" lang="en-US" sz="2400" b="1" i="0" u="none" strike="noStrike" cap="none" normalizeH="0" baseline="0" smtClean="0">
                          <a:ln>
                            <a:noFill/>
                          </a:ln>
                          <a:solidFill>
                            <a:schemeClr val="tx1"/>
                          </a:solidFill>
                          <a:effectLst/>
                          <a:latin typeface="Arial Narrow" pitchFamily="34" charset="0"/>
                        </a:rPr>
                      </a:br>
                      <a:r>
                        <a:rPr kumimoji="0" lang="en-US" sz="2400" b="1" i="0" u="none" strike="noStrike" cap="none" normalizeH="0" baseline="0" smtClean="0">
                          <a:ln>
                            <a:noFill/>
                          </a:ln>
                          <a:solidFill>
                            <a:schemeClr val="tx1"/>
                          </a:solidFill>
                          <a:effectLst/>
                          <a:latin typeface="Arial Narrow" pitchFamily="34" charset="0"/>
                        </a:rPr>
                        <a:t>Certificate Subscriber</a:t>
                      </a:r>
                      <a:endParaRPr kumimoji="0" lang="en-US" sz="1800" b="0" i="0" u="none" strike="noStrike" cap="none" normalizeH="0" baseline="0" smtClean="0">
                        <a:ln>
                          <a:noFill/>
                        </a:ln>
                        <a:solidFill>
                          <a:schemeClr val="tx1"/>
                        </a:solidFill>
                        <a:effectLst/>
                        <a:latin typeface="Arial Narrow" pitchFamily="34" charset="0"/>
                      </a:endParaRPr>
                    </a:p>
                  </a:txBody>
                  <a:tcPr marL="93260" marR="93260" marT="46630" marB="46630"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1775" marR="0" lvl="0" indent="-231775" algn="l" defTabSz="914400" rtl="0" eaLnBrk="1" fontAlgn="base" latinLnBrk="0" hangingPunct="0">
                        <a:lnSpc>
                          <a:spcPct val="90000"/>
                        </a:lnSpc>
                        <a:spcBef>
                          <a:spcPct val="20000"/>
                        </a:spcBef>
                        <a:spcAft>
                          <a:spcPct val="0"/>
                        </a:spcAft>
                        <a:buClrTx/>
                        <a:buSzPct val="70000"/>
                        <a:buFontTx/>
                        <a:buBlip>
                          <a:blip r:embed="rId3"/>
                        </a:buBlip>
                        <a:tabLst/>
                      </a:pPr>
                      <a:r>
                        <a:rPr kumimoji="0" lang="en-US" sz="2400" b="0" i="0" u="none" strike="noStrike" cap="none" normalizeH="0" baseline="0" dirty="0" smtClean="0">
                          <a:ln>
                            <a:noFill/>
                          </a:ln>
                          <a:solidFill>
                            <a:schemeClr val="tx1"/>
                          </a:solidFill>
                          <a:effectLst/>
                          <a:latin typeface="Arial Narrow" pitchFamily="34" charset="0"/>
                        </a:rPr>
                        <a:t>Can perform a limited number of functions against their own certificates or smart cards</a:t>
                      </a:r>
                      <a:endParaRPr kumimoji="0" lang="en-US" sz="1800" b="0" i="0" u="none" strike="noStrike" cap="none" normalizeH="0" baseline="0" dirty="0" smtClean="0">
                        <a:ln>
                          <a:noFill/>
                        </a:ln>
                        <a:solidFill>
                          <a:schemeClr val="tx1"/>
                        </a:solidFill>
                        <a:effectLst/>
                        <a:latin typeface="Arial Narrow" pitchFamily="34" charset="0"/>
                      </a:endParaRPr>
                    </a:p>
                    <a:p>
                      <a:pPr marL="231775" marR="0" lvl="0" indent="-231775" algn="l" defTabSz="914400" rtl="0" eaLnBrk="1" fontAlgn="base" latinLnBrk="0" hangingPunct="0">
                        <a:lnSpc>
                          <a:spcPct val="90000"/>
                        </a:lnSpc>
                        <a:spcBef>
                          <a:spcPct val="20000"/>
                        </a:spcBef>
                        <a:spcAft>
                          <a:spcPct val="0"/>
                        </a:spcAft>
                        <a:buClrTx/>
                        <a:buSzPct val="70000"/>
                        <a:buFontTx/>
                        <a:buBlip>
                          <a:blip r:embed="rId3"/>
                        </a:buBlip>
                        <a:tabLst/>
                      </a:pPr>
                      <a:r>
                        <a:rPr kumimoji="0" lang="en-US" sz="2400" b="0" i="0" u="none" strike="noStrike" cap="none" normalizeH="0" baseline="0" dirty="0" smtClean="0">
                          <a:ln>
                            <a:noFill/>
                          </a:ln>
                          <a:solidFill>
                            <a:schemeClr val="tx1"/>
                          </a:solidFill>
                          <a:effectLst/>
                          <a:latin typeface="Arial Narrow" pitchFamily="34" charset="0"/>
                        </a:rPr>
                        <a:t>Has access to the FIM CM Subscriber Portal</a:t>
                      </a:r>
                    </a:p>
                  </a:txBody>
                  <a:tcPr marL="93260" marR="93260" marT="46630" marB="4663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FF"/>
                    </a:solidFill>
                  </a:tcPr>
                </a:tc>
              </a:tr>
              <a:tr h="1991497">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Narrow" pitchFamily="34" charset="0"/>
                        </a:rPr>
                        <a:t>Certificate Manager</a:t>
                      </a:r>
                      <a:endParaRPr kumimoji="0" lang="en-US" sz="1800" b="0" i="0" u="none" strike="noStrike" cap="none" normalizeH="0" baseline="0" smtClean="0">
                        <a:ln>
                          <a:noFill/>
                        </a:ln>
                        <a:solidFill>
                          <a:schemeClr val="tx1"/>
                        </a:solidFill>
                        <a:effectLst/>
                        <a:latin typeface="Arial Narrow" pitchFamily="34" charset="0"/>
                      </a:endParaRPr>
                    </a:p>
                  </a:txBody>
                  <a:tcPr marL="93260" marR="93260" marT="46630" marB="46630" anchor="b"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gradFill rotWithShape="0">
                      <a:gsLst>
                        <a:gs pos="0">
                          <a:srgbClr val="EEEFD7"/>
                        </a:gs>
                        <a:gs pos="100000">
                          <a:srgbClr val="D5D69C"/>
                        </a:gs>
                      </a:gsLst>
                      <a:lin ang="0" scaled="1"/>
                    </a:gradFill>
                  </a:tcPr>
                </a:tc>
                <a:tc>
                  <a:txBody>
                    <a:bodyPr/>
                    <a:lstStyle/>
                    <a:p>
                      <a:pPr marL="231775" marR="0" lvl="0" indent="-231775" algn="l" defTabSz="914400" rtl="0" eaLnBrk="1" fontAlgn="base" latinLnBrk="0" hangingPunct="0">
                        <a:lnSpc>
                          <a:spcPct val="90000"/>
                        </a:lnSpc>
                        <a:spcBef>
                          <a:spcPct val="20000"/>
                        </a:spcBef>
                        <a:spcAft>
                          <a:spcPct val="0"/>
                        </a:spcAft>
                        <a:buClrTx/>
                        <a:buSzPct val="70000"/>
                        <a:buFontTx/>
                        <a:buBlip>
                          <a:blip r:embed="rId3"/>
                        </a:buBlip>
                        <a:tabLst/>
                      </a:pPr>
                      <a:r>
                        <a:rPr kumimoji="0" lang="en-US" sz="2400" b="0" i="0" u="none" strike="noStrike" cap="none" normalizeH="0" baseline="0" dirty="0" smtClean="0">
                          <a:ln>
                            <a:noFill/>
                          </a:ln>
                          <a:solidFill>
                            <a:schemeClr val="tx1"/>
                          </a:solidFill>
                          <a:effectLst/>
                          <a:latin typeface="Arial Narrow" pitchFamily="34" charset="0"/>
                        </a:rPr>
                        <a:t>Performs management functions for a group of subscribers</a:t>
                      </a:r>
                      <a:endParaRPr kumimoji="0" lang="en-US" sz="1800" b="0" i="0" u="none" strike="noStrike" cap="none" normalizeH="0" baseline="0" dirty="0" smtClean="0">
                        <a:ln>
                          <a:noFill/>
                        </a:ln>
                        <a:solidFill>
                          <a:schemeClr val="tx1"/>
                        </a:solidFill>
                        <a:effectLst/>
                        <a:latin typeface="Arial Narrow" pitchFamily="34" charset="0"/>
                      </a:endParaRPr>
                    </a:p>
                    <a:p>
                      <a:pPr marL="231775" marR="0" lvl="0" indent="-231775" algn="l" defTabSz="914400" rtl="0" eaLnBrk="1" fontAlgn="base" latinLnBrk="0" hangingPunct="0">
                        <a:lnSpc>
                          <a:spcPct val="90000"/>
                        </a:lnSpc>
                        <a:spcBef>
                          <a:spcPct val="20000"/>
                        </a:spcBef>
                        <a:spcAft>
                          <a:spcPct val="0"/>
                        </a:spcAft>
                        <a:buClrTx/>
                        <a:buSzPct val="70000"/>
                        <a:buFontTx/>
                        <a:buBlip>
                          <a:blip r:embed="rId3"/>
                        </a:buBlip>
                        <a:tabLst/>
                      </a:pPr>
                      <a:r>
                        <a:rPr kumimoji="0" lang="en-US" sz="2400" b="0" i="0" u="none" strike="noStrike" cap="none" normalizeH="0" baseline="0" dirty="0" smtClean="0">
                          <a:ln>
                            <a:noFill/>
                          </a:ln>
                          <a:solidFill>
                            <a:schemeClr val="tx1"/>
                          </a:solidFill>
                          <a:effectLst/>
                          <a:latin typeface="Arial Narrow" pitchFamily="34" charset="0"/>
                        </a:rPr>
                        <a:t>Has access to the FIM CM Manager Portal</a:t>
                      </a:r>
                    </a:p>
                    <a:p>
                      <a:pPr marL="231775" marR="0" lvl="0" indent="-231775" algn="l" defTabSz="914400" rtl="0" eaLnBrk="1" fontAlgn="base" latinLnBrk="0" hangingPunct="0">
                        <a:lnSpc>
                          <a:spcPct val="90000"/>
                        </a:lnSpc>
                        <a:spcBef>
                          <a:spcPct val="20000"/>
                        </a:spcBef>
                        <a:spcAft>
                          <a:spcPct val="0"/>
                        </a:spcAft>
                        <a:buClrTx/>
                        <a:buSzPct val="70000"/>
                        <a:buFontTx/>
                        <a:buBlip>
                          <a:blip r:embed="rId3"/>
                        </a:buBlip>
                        <a:tabLst/>
                      </a:pPr>
                      <a:endParaRPr kumimoji="0" lang="en-US" sz="2400" b="0" i="0" u="none" strike="noStrike" cap="none" normalizeH="0" baseline="0" dirty="0" smtClean="0">
                        <a:ln>
                          <a:noFill/>
                        </a:ln>
                        <a:solidFill>
                          <a:schemeClr val="tx1"/>
                        </a:solidFill>
                        <a:effectLst/>
                        <a:latin typeface="Arial Narrow" pitchFamily="34" charset="0"/>
                      </a:endParaRPr>
                    </a:p>
                  </a:txBody>
                  <a:tcPr marL="93260" marR="93260" marT="46630" marB="4663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6401"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578" y="2098357"/>
            <a:ext cx="547257" cy="124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3578" y="4041281"/>
            <a:ext cx="553733" cy="124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50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 use virtual smart card</a:t>
            </a:r>
            <a:endParaRPr lang="en-US" dirty="0"/>
          </a:p>
        </p:txBody>
      </p:sp>
    </p:spTree>
    <p:extLst>
      <p:ext uri="{BB962C8B-B14F-4D97-AF65-F5344CB8AC3E}">
        <p14:creationId xmlns:p14="http://schemas.microsoft.com/office/powerpoint/2010/main" val="33515929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436" y="1211263"/>
            <a:ext cx="12039602" cy="5410199"/>
          </a:xfrm>
        </p:spPr>
        <p:txBody>
          <a:bodyPr/>
          <a:lstStyle/>
          <a:p>
            <a:r>
              <a:rPr lang="en-US" dirty="0" smtClean="0"/>
              <a:t>Virtual smart card white paper</a:t>
            </a:r>
          </a:p>
          <a:p>
            <a:r>
              <a:rPr lang="en-US" sz="2800" dirty="0">
                <a:hlinkClick r:id="rId2"/>
              </a:rPr>
              <a:t>http://</a:t>
            </a:r>
            <a:r>
              <a:rPr lang="en-US" sz="2800" dirty="0" smtClean="0">
                <a:hlinkClick r:id="rId2"/>
              </a:rPr>
              <a:t>www.microsoft.com/download/details.aspx?id=29076</a:t>
            </a:r>
            <a:endParaRPr lang="en-US" sz="2800" dirty="0" smtClean="0"/>
          </a:p>
          <a:p>
            <a:r>
              <a:rPr lang="en-US" dirty="0" smtClean="0"/>
              <a:t>MSDN links for </a:t>
            </a:r>
            <a:r>
              <a:rPr lang="en-US" dirty="0" err="1" smtClean="0"/>
              <a:t>WinRT</a:t>
            </a:r>
            <a:r>
              <a:rPr lang="en-US" dirty="0" smtClean="0"/>
              <a:t> APIs</a:t>
            </a:r>
          </a:p>
          <a:p>
            <a:r>
              <a:rPr lang="en-US" sz="2800" dirty="0">
                <a:hlinkClick r:id="rId3"/>
              </a:rPr>
              <a:t>http://</a:t>
            </a:r>
            <a:r>
              <a:rPr lang="en-US" sz="2800" dirty="0" smtClean="0">
                <a:hlinkClick r:id="rId3"/>
              </a:rPr>
              <a:t>msdn.microsoft.com/library/windows/apps/windows.devices.smartcards.aspx</a:t>
            </a:r>
            <a:endParaRPr lang="en-US" sz="2800" dirty="0" smtClean="0"/>
          </a:p>
          <a:p>
            <a:r>
              <a:rPr lang="en-US" sz="2800" dirty="0">
                <a:hlinkClick r:id="rId4"/>
              </a:rPr>
              <a:t>http://</a:t>
            </a:r>
            <a:r>
              <a:rPr lang="en-US" sz="2800" dirty="0" smtClean="0">
                <a:hlinkClick r:id="rId4"/>
              </a:rPr>
              <a:t>msdn.microsoft.com/library/windows/apps/windows.security.cryptography.certificates.aspx</a:t>
            </a:r>
            <a:endParaRPr lang="en-US" sz="2800" dirty="0" smtClean="0"/>
          </a:p>
          <a:p>
            <a:r>
              <a:rPr lang="en-US" dirty="0" smtClean="0"/>
              <a:t>Samples link</a:t>
            </a:r>
          </a:p>
          <a:p>
            <a:r>
              <a:rPr lang="en-US" sz="2800" dirty="0">
                <a:hlinkClick r:id="rId5"/>
              </a:rPr>
              <a:t>http://</a:t>
            </a:r>
            <a:r>
              <a:rPr lang="en-US" sz="2800" dirty="0" smtClean="0">
                <a:hlinkClick r:id="rId5"/>
              </a:rPr>
              <a:t>code.msdn.microsoft.com/windowsapps/Smart-card-sample-f9befda4</a:t>
            </a:r>
            <a:endParaRPr lang="en-US" sz="2800" dirty="0" smtClean="0"/>
          </a:p>
          <a:p>
            <a:r>
              <a:rPr lang="en-US" sz="2800" u="sng" dirty="0">
                <a:hlinkClick r:id="rId6"/>
              </a:rPr>
              <a:t>http://</a:t>
            </a:r>
            <a:r>
              <a:rPr lang="en-US" sz="2800" u="sng" dirty="0" smtClean="0">
                <a:hlinkClick r:id="rId6"/>
              </a:rPr>
              <a:t>msdn.microsoft.com/library/windows/apps/br212099.aspx</a:t>
            </a:r>
            <a:endParaRPr lang="en-US" sz="2800" dirty="0" smtClean="0"/>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953936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89437" y="2887662"/>
            <a:ext cx="8001000" cy="914400"/>
          </a:xfrm>
        </p:spPr>
        <p:txBody>
          <a:bodyPr/>
          <a:lstStyle/>
          <a:p>
            <a:r>
              <a:rPr lang="en-US" dirty="0" smtClean="0"/>
              <a:t>What you know – e.g. PIN</a:t>
            </a:r>
          </a:p>
          <a:p>
            <a:r>
              <a:rPr lang="en-US" dirty="0" smtClean="0"/>
              <a:t>What you have – e.g. smart </a:t>
            </a:r>
            <a:r>
              <a:rPr lang="en-US" dirty="0"/>
              <a:t>c</a:t>
            </a:r>
            <a:r>
              <a:rPr lang="en-US" dirty="0" smtClean="0"/>
              <a:t>ard, devices</a:t>
            </a:r>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2 factor </a:t>
            </a:r>
            <a:r>
              <a:rPr lang="en-US" dirty="0"/>
              <a:t>a</a:t>
            </a:r>
            <a:r>
              <a:rPr lang="en-US" dirty="0" smtClean="0"/>
              <a:t>uthentication</a:t>
            </a:r>
            <a:endParaRPr lang="en-US" dirty="0"/>
          </a:p>
        </p:txBody>
      </p:sp>
      <p:graphicFrame>
        <p:nvGraphicFramePr>
          <p:cNvPr id="6" name="Diagram 5"/>
          <p:cNvGraphicFramePr/>
          <p:nvPr>
            <p:extLst/>
          </p:nvPr>
        </p:nvGraphicFramePr>
        <p:xfrm>
          <a:off x="46037" y="1948126"/>
          <a:ext cx="4648200" cy="2793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28918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Why 2 factor </a:t>
            </a:r>
            <a:r>
              <a:rPr lang="en-US" dirty="0"/>
              <a:t>a</a:t>
            </a:r>
            <a:r>
              <a:rPr lang="en-US" dirty="0" smtClean="0"/>
              <a:t>uthentication</a:t>
            </a:r>
            <a:endParaRPr lang="en-US" dirty="0"/>
          </a:p>
        </p:txBody>
      </p:sp>
      <p:sp>
        <p:nvSpPr>
          <p:cNvPr id="2" name="Text Placeholder 1"/>
          <p:cNvSpPr>
            <a:spLocks noGrp="1"/>
          </p:cNvSpPr>
          <p:nvPr>
            <p:ph type="body" sz="quarter" idx="10"/>
          </p:nvPr>
        </p:nvSpPr>
        <p:spPr>
          <a:xfrm>
            <a:off x="122237" y="1668482"/>
            <a:ext cx="12191999" cy="5029181"/>
          </a:xfrm>
        </p:spPr>
        <p:txBody>
          <a:bodyPr/>
          <a:lstStyle/>
          <a:p>
            <a:r>
              <a:rPr lang="en-US" sz="2800" dirty="0" smtClean="0"/>
              <a:t>“In </a:t>
            </a:r>
            <a:r>
              <a:rPr lang="en-US" sz="2800" dirty="0"/>
              <a:t>2013 more than </a:t>
            </a:r>
            <a:r>
              <a:rPr lang="en-US" sz="2800" dirty="0" smtClean="0"/>
              <a:t>90% of </a:t>
            </a:r>
            <a:r>
              <a:rPr lang="en-US" sz="2800" dirty="0"/>
              <a:t>user-generated passwords, even those considered strong by IT departments, will be vulnerable to </a:t>
            </a:r>
            <a:r>
              <a:rPr lang="en-US" sz="2800" dirty="0" smtClean="0"/>
              <a:t>hacking” – Deloitte</a:t>
            </a:r>
          </a:p>
          <a:p>
            <a:endParaRPr lang="en-US" sz="2800" dirty="0"/>
          </a:p>
          <a:p>
            <a:r>
              <a:rPr lang="en-US" sz="2800" dirty="0" smtClean="0"/>
              <a:t>“The </a:t>
            </a:r>
            <a:r>
              <a:rPr lang="en-US" sz="2800" dirty="0"/>
              <a:t>age of the password is over. We just haven’t realized it yet</a:t>
            </a:r>
            <a:r>
              <a:rPr lang="en-US" sz="2800" dirty="0" smtClean="0"/>
              <a:t>.” – Wired</a:t>
            </a:r>
          </a:p>
          <a:p>
            <a:endParaRPr lang="en-US" sz="2800" dirty="0"/>
          </a:p>
          <a:p>
            <a:r>
              <a:rPr lang="en-US" sz="2800" dirty="0" smtClean="0"/>
              <a:t>“73</a:t>
            </a:r>
            <a:r>
              <a:rPr lang="en-US" sz="2800" dirty="0"/>
              <a:t>% of users share the passwords which they use for online banking, with at least one nonfinancial website</a:t>
            </a:r>
            <a:r>
              <a:rPr lang="en-US" sz="2800" dirty="0" smtClean="0"/>
              <a:t>.” – </a:t>
            </a:r>
            <a:r>
              <a:rPr lang="en-US" sz="2800" dirty="0" err="1" smtClean="0"/>
              <a:t>Trusteer</a:t>
            </a:r>
            <a:r>
              <a:rPr lang="en-US" sz="2800" dirty="0"/>
              <a:t> Inc. Reused Login Credentials </a:t>
            </a:r>
            <a:r>
              <a:rPr lang="en-US" sz="2800" dirty="0" smtClean="0"/>
              <a:t>2010</a:t>
            </a:r>
            <a:endParaRPr lang="en-US" sz="2800" dirty="0"/>
          </a:p>
        </p:txBody>
      </p:sp>
      <p:sp>
        <p:nvSpPr>
          <p:cNvPr id="6" name="Title 2"/>
          <p:cNvSpPr txBox="1">
            <a:spLocks/>
          </p:cNvSpPr>
          <p:nvPr/>
        </p:nvSpPr>
        <p:spPr>
          <a:xfrm>
            <a:off x="198437" y="6538118"/>
            <a:ext cx="11887199" cy="912813"/>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r"/>
            <a:r>
              <a:rPr lang="en-US" sz="2800" dirty="0" smtClean="0">
                <a:gradFill>
                  <a:gsLst>
                    <a:gs pos="0">
                      <a:srgbClr val="FFFFFF"/>
                    </a:gs>
                    <a:gs pos="100000">
                      <a:srgbClr val="FFFFFF"/>
                    </a:gs>
                  </a:gsLst>
                  <a:lin ang="5400000" scaled="0"/>
                </a:gradFill>
              </a:rPr>
              <a:t>2 Factor Authentication</a:t>
            </a:r>
            <a:endParaRPr lang="en-US" sz="28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68055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89437" y="2887662"/>
            <a:ext cx="8001000" cy="914400"/>
          </a:xfrm>
        </p:spPr>
        <p:txBody>
          <a:bodyPr/>
          <a:lstStyle/>
          <a:p>
            <a:r>
              <a:rPr lang="en-US" dirty="0" smtClean="0"/>
              <a:t>Introduced in Windows 8</a:t>
            </a:r>
          </a:p>
          <a:p>
            <a:r>
              <a:rPr lang="en-CA" dirty="0" smtClean="0"/>
              <a:t>Uses TPM module on the PC for</a:t>
            </a:r>
          </a:p>
          <a:p>
            <a:pPr marL="571500" indent="-571500">
              <a:buFont typeface="Arial" panose="020B0604020202020204" pitchFamily="34" charset="0"/>
              <a:buChar char="•"/>
            </a:pPr>
            <a:r>
              <a:rPr lang="en-CA" sz="3200" dirty="0"/>
              <a:t>	</a:t>
            </a:r>
            <a:r>
              <a:rPr lang="en-CA" sz="3200" dirty="0" smtClean="0"/>
              <a:t>isolated crypto operations</a:t>
            </a:r>
          </a:p>
          <a:p>
            <a:pPr marL="571500" indent="-571500">
              <a:buFont typeface="Arial" panose="020B0604020202020204" pitchFamily="34" charset="0"/>
              <a:buChar char="•"/>
            </a:pPr>
            <a:r>
              <a:rPr lang="en-CA" sz="3200" dirty="0"/>
              <a:t>	</a:t>
            </a:r>
            <a:r>
              <a:rPr lang="en-CA" sz="3200" dirty="0" smtClean="0"/>
              <a:t>generation of non-exportable keys</a:t>
            </a:r>
          </a:p>
          <a:p>
            <a:pPr marL="571500" indent="-571500">
              <a:buFont typeface="Arial" panose="020B0604020202020204" pitchFamily="34" charset="0"/>
              <a:buChar char="•"/>
            </a:pPr>
            <a:r>
              <a:rPr lang="en-CA" sz="3200" dirty="0"/>
              <a:t>	</a:t>
            </a:r>
            <a:r>
              <a:rPr lang="en-CA" sz="3200" dirty="0" smtClean="0"/>
              <a:t>dictionary attack prevention (wrong PIN)</a:t>
            </a:r>
          </a:p>
          <a:p>
            <a:r>
              <a:rPr lang="en-CA" sz="3200" dirty="0" smtClean="0"/>
              <a:t>Exposed as smart cards to applications and OS</a:t>
            </a:r>
          </a:p>
          <a:p>
            <a:endParaRPr lang="en-US" sz="3200" dirty="0" smtClean="0"/>
          </a:p>
        </p:txBody>
      </p:sp>
      <p:pic>
        <p:nvPicPr>
          <p:cNvPr id="5" name="Picture Placeholder 4"/>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1" r="1"/>
          <a:stretch/>
        </p:blipFill>
        <p:spPr/>
      </p:pic>
      <p:sp>
        <p:nvSpPr>
          <p:cNvPr id="3" name="Title 2"/>
          <p:cNvSpPr>
            <a:spLocks noGrp="1"/>
          </p:cNvSpPr>
          <p:nvPr>
            <p:ph type="title"/>
          </p:nvPr>
        </p:nvSpPr>
        <p:spPr/>
        <p:txBody>
          <a:bodyPr/>
          <a:lstStyle/>
          <a:p>
            <a:r>
              <a:rPr lang="en-US" dirty="0" smtClean="0"/>
              <a:t>Virtual smart </a:t>
            </a:r>
            <a:r>
              <a:rPr lang="en-US" dirty="0"/>
              <a:t>c</a:t>
            </a:r>
            <a:r>
              <a:rPr lang="en-US" dirty="0" smtClean="0"/>
              <a:t>ards</a:t>
            </a:r>
            <a:endParaRPr lang="en-US" dirty="0"/>
          </a:p>
        </p:txBody>
      </p:sp>
      <p:sp>
        <p:nvSpPr>
          <p:cNvPr id="7" name="Text Placeholder 1"/>
          <p:cNvSpPr txBox="1">
            <a:spLocks/>
          </p:cNvSpPr>
          <p:nvPr/>
        </p:nvSpPr>
        <p:spPr>
          <a:xfrm>
            <a:off x="579437" y="5707062"/>
            <a:ext cx="11582400" cy="914400"/>
          </a:xfrm>
          <a:prstGeom prst="rect">
            <a:avLst/>
          </a:prstGeom>
        </p:spPr>
        <p:txBody>
          <a:bodyPr vert="horz" wrap="square" lIns="0" tIns="0" rIns="0" bIns="0" rtlCol="0" anchor="ctr">
            <a:noAutofit/>
          </a:bodyPr>
          <a:lstStyle>
            <a:lvl1pPr marL="0" indent="0" algn="l" defTabSz="914166" rtl="0" eaLnBrk="1" latinLnBrk="0" hangingPunct="1">
              <a:spcBef>
                <a:spcPct val="20000"/>
              </a:spcBef>
              <a:buFont typeface="Arial" pitchFamily="34" charset="0"/>
              <a:buNone/>
              <a:defRPr lang="en-US" sz="3600" kern="1200" dirty="0" smtClean="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gradFill>
                  <a:gsLst>
                    <a:gs pos="0">
                      <a:srgbClr val="FFFFFF"/>
                    </a:gs>
                    <a:gs pos="100000">
                      <a:srgbClr val="FFFFFF"/>
                    </a:gs>
                  </a:gsLst>
                  <a:lin ang="5400000" scaled="0"/>
                </a:gradFill>
              </a:rPr>
              <a:t>PIN is what you know, the device is what you have.</a:t>
            </a:r>
          </a:p>
        </p:txBody>
      </p:sp>
    </p:spTree>
    <p:extLst>
      <p:ext uri="{BB962C8B-B14F-4D97-AF65-F5344CB8AC3E}">
        <p14:creationId xmlns:p14="http://schemas.microsoft.com/office/powerpoint/2010/main" val="16181706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t>Where can virtual smart cards be used</a:t>
            </a:r>
            <a:endParaRPr lang="en-US" dirty="0"/>
          </a:p>
        </p:txBody>
      </p:sp>
      <p:sp>
        <p:nvSpPr>
          <p:cNvPr id="2" name="Text Placeholder 1"/>
          <p:cNvSpPr>
            <a:spLocks noGrp="1"/>
          </p:cNvSpPr>
          <p:nvPr>
            <p:ph type="body" sz="quarter" idx="10"/>
          </p:nvPr>
        </p:nvSpPr>
        <p:spPr>
          <a:xfrm>
            <a:off x="122237" y="1668482"/>
            <a:ext cx="12191999" cy="5029181"/>
          </a:xfrm>
        </p:spPr>
        <p:txBody>
          <a:bodyPr/>
          <a:lstStyle/>
          <a:p>
            <a:endParaRPr lang="en-CA" sz="2800" dirty="0" smtClean="0"/>
          </a:p>
          <a:p>
            <a:pPr marL="457200" indent="-457200">
              <a:buFont typeface="Arial" panose="020B0604020202020204" pitchFamily="34" charset="0"/>
              <a:buChar char="•"/>
            </a:pPr>
            <a:r>
              <a:rPr lang="en-CA" sz="2800" dirty="0" smtClean="0"/>
              <a:t>Remote access using VPN or </a:t>
            </a:r>
            <a:r>
              <a:rPr lang="en-CA" sz="2800" dirty="0" err="1" smtClean="0"/>
              <a:t>DirectAccess</a:t>
            </a:r>
            <a:endParaRPr lang="en-CA" sz="2800" dirty="0" smtClean="0"/>
          </a:p>
          <a:p>
            <a:pPr marL="457200" indent="-457200">
              <a:buFont typeface="Arial" panose="020B0604020202020204" pitchFamily="34" charset="0"/>
              <a:buChar char="•"/>
            </a:pPr>
            <a:r>
              <a:rPr lang="en-CA" sz="2800" dirty="0" smtClean="0"/>
              <a:t>BYOD (Bring Your Own Device)</a:t>
            </a:r>
          </a:p>
          <a:p>
            <a:pPr marL="457200" indent="-457200">
              <a:buFont typeface="Arial" panose="020B0604020202020204" pitchFamily="34" charset="0"/>
              <a:buChar char="•"/>
            </a:pPr>
            <a:r>
              <a:rPr lang="en-CA" sz="2800" dirty="0" smtClean="0"/>
              <a:t>Logon to PC</a:t>
            </a:r>
          </a:p>
          <a:p>
            <a:pPr marL="457200" indent="-457200">
              <a:buFont typeface="Arial" panose="020B0604020202020204" pitchFamily="34" charset="0"/>
              <a:buChar char="•"/>
            </a:pPr>
            <a:r>
              <a:rPr lang="en-CA" sz="2800" dirty="0" smtClean="0"/>
              <a:t>SSL client authentication</a:t>
            </a:r>
          </a:p>
          <a:p>
            <a:pPr marL="457200" indent="-457200">
              <a:buFont typeface="Arial" panose="020B0604020202020204" pitchFamily="34" charset="0"/>
              <a:buChar char="•"/>
            </a:pPr>
            <a:r>
              <a:rPr lang="en-CA" sz="2800" dirty="0" smtClean="0"/>
              <a:t>Secure email</a:t>
            </a:r>
          </a:p>
          <a:p>
            <a:pPr marL="457200" indent="-457200">
              <a:buFont typeface="Arial" panose="020B0604020202020204" pitchFamily="34" charset="0"/>
              <a:buChar char="•"/>
            </a:pPr>
            <a:r>
              <a:rPr lang="en-CA" sz="2800" dirty="0" smtClean="0"/>
              <a:t>Document protection (signing, encryption)</a:t>
            </a:r>
          </a:p>
          <a:p>
            <a:pPr marL="457200" indent="-457200">
              <a:buFont typeface="Arial" panose="020B0604020202020204" pitchFamily="34" charset="0"/>
              <a:buChar char="•"/>
            </a:pPr>
            <a:r>
              <a:rPr lang="en-CA" sz="2800" dirty="0" smtClean="0"/>
              <a:t>BitLocker drive encryption for data volumes</a:t>
            </a:r>
          </a:p>
          <a:p>
            <a:endParaRPr lang="en-US" sz="2800" dirty="0"/>
          </a:p>
        </p:txBody>
      </p:sp>
      <p:sp>
        <p:nvSpPr>
          <p:cNvPr id="6" name="Title 2"/>
          <p:cNvSpPr txBox="1">
            <a:spLocks/>
          </p:cNvSpPr>
          <p:nvPr/>
        </p:nvSpPr>
        <p:spPr>
          <a:xfrm>
            <a:off x="198437" y="6538118"/>
            <a:ext cx="11887199" cy="912813"/>
          </a:xfrm>
          <a:prstGeom prst="rect">
            <a:avLst/>
          </a:prstGeom>
        </p:spPr>
        <p:txBody>
          <a:bodyPr vert="horz" lIns="0" tIns="0" rIns="0" bIns="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gn="r"/>
            <a:r>
              <a:rPr lang="en-US" sz="2800" dirty="0" smtClean="0">
                <a:gradFill>
                  <a:gsLst>
                    <a:gs pos="0">
                      <a:srgbClr val="FFFFFF"/>
                    </a:gs>
                    <a:gs pos="100000">
                      <a:srgbClr val="FFFFFF"/>
                    </a:gs>
                  </a:gsLst>
                  <a:lin ang="5400000" scaled="0"/>
                </a:gradFill>
              </a:rPr>
              <a:t>2 factor </a:t>
            </a:r>
            <a:r>
              <a:rPr lang="en-US" sz="2800" dirty="0">
                <a:gradFill>
                  <a:gsLst>
                    <a:gs pos="0">
                      <a:srgbClr val="FFFFFF"/>
                    </a:gs>
                    <a:gs pos="100000">
                      <a:srgbClr val="FFFFFF"/>
                    </a:gs>
                  </a:gsLst>
                  <a:lin ang="5400000" scaled="0"/>
                </a:gradFill>
              </a:rPr>
              <a:t>a</a:t>
            </a:r>
            <a:r>
              <a:rPr lang="en-US" sz="2800" dirty="0" smtClean="0">
                <a:gradFill>
                  <a:gsLst>
                    <a:gs pos="0">
                      <a:srgbClr val="FFFFFF"/>
                    </a:gs>
                    <a:gs pos="100000">
                      <a:srgbClr val="FFFFFF"/>
                    </a:gs>
                  </a:gsLst>
                  <a:lin ang="5400000" scaled="0"/>
                </a:gradFill>
              </a:rPr>
              <a:t>uthentication</a:t>
            </a:r>
            <a:endParaRPr lang="en-US" sz="28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988525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238" y="1668482"/>
            <a:ext cx="12039602" cy="5029181"/>
          </a:xfrm>
        </p:spPr>
        <p:txBody>
          <a:bodyPr/>
          <a:lstStyle/>
          <a:p>
            <a:pPr marL="571500" indent="-571500">
              <a:buFont typeface="Arial" panose="020B0604020202020204" pitchFamily="34" charset="0"/>
              <a:buChar char="•"/>
            </a:pPr>
            <a:r>
              <a:rPr lang="en-US" dirty="0" smtClean="0"/>
              <a:t>User selected PIN</a:t>
            </a:r>
          </a:p>
          <a:p>
            <a:pPr marL="571500" indent="-571500">
              <a:buFont typeface="Arial" panose="020B0604020202020204" pitchFamily="34" charset="0"/>
              <a:buChar char="•"/>
            </a:pPr>
            <a:r>
              <a:rPr lang="en-US" dirty="0" smtClean="0"/>
              <a:t>Auto generated admin key for PIN reset or unblock </a:t>
            </a:r>
            <a:r>
              <a:rPr lang="en-US" sz="2400" dirty="0" smtClean="0"/>
              <a:t>(some cards have PUK)</a:t>
            </a:r>
            <a:endParaRPr lang="en-US" dirty="0" smtClean="0"/>
          </a:p>
          <a:p>
            <a:pPr marL="571500" indent="-571500">
              <a:buFont typeface="Arial" panose="020B0604020202020204" pitchFamily="34" charset="0"/>
              <a:buChar char="•"/>
            </a:pPr>
            <a:r>
              <a:rPr lang="en-US" dirty="0" smtClean="0"/>
              <a:t>Unique ID (card ID, serial number, etc</a:t>
            </a:r>
            <a:r>
              <a:rPr lang="en-US" dirty="0"/>
              <a:t>.</a:t>
            </a:r>
            <a:r>
              <a:rPr lang="en-US" dirty="0" smtClean="0"/>
              <a:t>) for inventory management</a:t>
            </a:r>
          </a:p>
          <a:p>
            <a:pPr marL="571500" indent="-571500">
              <a:buFont typeface="Arial" panose="020B0604020202020204" pitchFamily="34" charset="0"/>
              <a:buChar char="•"/>
            </a:pPr>
            <a:r>
              <a:rPr lang="en-US" dirty="0" smtClean="0"/>
              <a:t>Certificates and private keys</a:t>
            </a:r>
          </a:p>
          <a:p>
            <a:endParaRPr lang="en-US" dirty="0"/>
          </a:p>
        </p:txBody>
      </p:sp>
      <p:sp>
        <p:nvSpPr>
          <p:cNvPr id="4" name="Title 3"/>
          <p:cNvSpPr>
            <a:spLocks noGrp="1"/>
          </p:cNvSpPr>
          <p:nvPr>
            <p:ph type="title"/>
          </p:nvPr>
        </p:nvSpPr>
        <p:spPr/>
        <p:txBody>
          <a:bodyPr/>
          <a:lstStyle/>
          <a:p>
            <a:r>
              <a:rPr lang="en-US" dirty="0" smtClean="0"/>
              <a:t>Important aspects of a smart card</a:t>
            </a:r>
            <a:endParaRPr lang="en-US" dirty="0"/>
          </a:p>
        </p:txBody>
      </p:sp>
    </p:spTree>
    <p:extLst>
      <p:ext uri="{BB962C8B-B14F-4D97-AF65-F5344CB8AC3E}">
        <p14:creationId xmlns:p14="http://schemas.microsoft.com/office/powerpoint/2010/main" val="394306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238" y="1668483"/>
            <a:ext cx="12039602" cy="2071480"/>
          </a:xfrm>
        </p:spPr>
        <p:txBody>
          <a:bodyPr/>
          <a:lstStyle/>
          <a:p>
            <a:endParaRPr lang="en-US" dirty="0"/>
          </a:p>
        </p:txBody>
      </p:sp>
      <p:sp>
        <p:nvSpPr>
          <p:cNvPr id="4" name="Title 3"/>
          <p:cNvSpPr>
            <a:spLocks noGrp="1"/>
          </p:cNvSpPr>
          <p:nvPr>
            <p:ph type="title"/>
          </p:nvPr>
        </p:nvSpPr>
        <p:spPr/>
        <p:txBody>
          <a:bodyPr/>
          <a:lstStyle/>
          <a:p>
            <a:r>
              <a:rPr lang="en-US" dirty="0" smtClean="0"/>
              <a:t>Deployment types</a:t>
            </a:r>
            <a:endParaRPr lang="en-US" dirty="0"/>
          </a:p>
        </p:txBody>
      </p:sp>
      <p:graphicFrame>
        <p:nvGraphicFramePr>
          <p:cNvPr id="5" name="Table 4"/>
          <p:cNvGraphicFramePr>
            <a:graphicFrameLocks noGrp="1"/>
          </p:cNvGraphicFramePr>
          <p:nvPr>
            <p:extLst/>
          </p:nvPr>
        </p:nvGraphicFramePr>
        <p:xfrm>
          <a:off x="122238" y="2431977"/>
          <a:ext cx="12039600" cy="2453789"/>
        </p:xfrm>
        <a:graphic>
          <a:graphicData uri="http://schemas.openxmlformats.org/drawingml/2006/table">
            <a:tbl>
              <a:tblPr firstRow="1" bandRow="1">
                <a:tableStyleId>{5C22544A-7EE6-4342-B048-85BDC9FD1C3A}</a:tableStyleId>
              </a:tblPr>
              <a:tblGrid>
                <a:gridCol w="4013200"/>
                <a:gridCol w="4013200"/>
                <a:gridCol w="4013200"/>
              </a:tblGrid>
              <a:tr h="599589">
                <a:tc>
                  <a:txBody>
                    <a:bodyPr/>
                    <a:lstStyle/>
                    <a:p>
                      <a:endParaRPr lang="en-US" dirty="0"/>
                    </a:p>
                  </a:txBody>
                  <a:tcPr/>
                </a:tc>
                <a:tc>
                  <a:txBody>
                    <a:bodyPr/>
                    <a:lstStyle/>
                    <a:p>
                      <a:r>
                        <a:rPr lang="en-US" dirty="0" smtClean="0"/>
                        <a:t>Managed virtual smart cards</a:t>
                      </a:r>
                      <a:endParaRPr lang="en-US" dirty="0"/>
                    </a:p>
                  </a:txBody>
                  <a:tcPr/>
                </a:tc>
                <a:tc>
                  <a:txBody>
                    <a:bodyPr/>
                    <a:lstStyle/>
                    <a:p>
                      <a:r>
                        <a:rPr lang="en-US" dirty="0" smtClean="0"/>
                        <a:t>Unmanaged virtual smart cards</a:t>
                      </a:r>
                      <a:endParaRPr lang="en-US" dirty="0"/>
                    </a:p>
                  </a:txBody>
                  <a:tcPr/>
                </a:tc>
              </a:tr>
              <a:tr h="370840">
                <a:tc>
                  <a:txBody>
                    <a:bodyPr/>
                    <a:lstStyle/>
                    <a:p>
                      <a:r>
                        <a:rPr lang="en-US" dirty="0" smtClean="0"/>
                        <a:t>Inventory management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PIN reset and unblock</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PIN change</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Policy</a:t>
                      </a:r>
                      <a:r>
                        <a:rPr lang="en-US" baseline="0" dirty="0" smtClean="0"/>
                        <a:t> enforcement</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Certificate issuance and management</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3102162"/>
            <a:ext cx="533400" cy="381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3484190"/>
            <a:ext cx="533400" cy="381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3861734"/>
            <a:ext cx="533400" cy="381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237" y="3861734"/>
            <a:ext cx="533400" cy="381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4183062"/>
            <a:ext cx="533400" cy="381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237" y="4534179"/>
            <a:ext cx="533400" cy="381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237" y="4564062"/>
            <a:ext cx="533400" cy="381000"/>
          </a:xfrm>
          <a:prstGeom prst="rect">
            <a:avLst/>
          </a:prstGeom>
        </p:spPr>
      </p:pic>
    </p:spTree>
    <p:extLst>
      <p:ext uri="{BB962C8B-B14F-4D97-AF65-F5344CB8AC3E}">
        <p14:creationId xmlns:p14="http://schemas.microsoft.com/office/powerpoint/2010/main" val="2486759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Deployment complexity</a:t>
            </a:r>
            <a:endParaRPr lang="en-US" dirty="0"/>
          </a:p>
        </p:txBody>
      </p:sp>
      <p:graphicFrame>
        <p:nvGraphicFramePr>
          <p:cNvPr id="13" name="Table 12"/>
          <p:cNvGraphicFramePr>
            <a:graphicFrameLocks noGrp="1"/>
          </p:cNvGraphicFramePr>
          <p:nvPr>
            <p:extLst/>
          </p:nvPr>
        </p:nvGraphicFramePr>
        <p:xfrm>
          <a:off x="122237" y="2338147"/>
          <a:ext cx="12039600" cy="2688624"/>
        </p:xfrm>
        <a:graphic>
          <a:graphicData uri="http://schemas.openxmlformats.org/drawingml/2006/table">
            <a:tbl>
              <a:tblPr firstRow="1" bandRow="1">
                <a:tableStyleId>{5C22544A-7EE6-4342-B048-85BDC9FD1C3A}</a:tableStyleId>
              </a:tblPr>
              <a:tblGrid>
                <a:gridCol w="4013200"/>
                <a:gridCol w="4013200"/>
                <a:gridCol w="4013200"/>
              </a:tblGrid>
              <a:tr h="585504">
                <a:tc>
                  <a:txBody>
                    <a:bodyPr/>
                    <a:lstStyle/>
                    <a:p>
                      <a:r>
                        <a:rPr lang="en-US" dirty="0" smtClean="0"/>
                        <a:t>Deployment complexity</a:t>
                      </a:r>
                      <a:endParaRPr lang="en-US" dirty="0"/>
                    </a:p>
                  </a:txBody>
                  <a:tcPr/>
                </a:tc>
                <a:tc>
                  <a:txBody>
                    <a:bodyPr/>
                    <a:lstStyle/>
                    <a:p>
                      <a:r>
                        <a:rPr lang="en-US" dirty="0" smtClean="0"/>
                        <a:t>Managed virtual smart cards</a:t>
                      </a:r>
                      <a:endParaRPr lang="en-US" dirty="0"/>
                    </a:p>
                  </a:txBody>
                  <a:tcPr/>
                </a:tc>
                <a:tc>
                  <a:txBody>
                    <a:bodyPr/>
                    <a:lstStyle/>
                    <a:p>
                      <a:r>
                        <a:rPr lang="en-US" dirty="0" smtClean="0"/>
                        <a:t>Unmanaged virtual smart cards</a:t>
                      </a:r>
                      <a:endParaRPr lang="en-US" dirty="0"/>
                    </a:p>
                  </a:txBody>
                  <a:tcPr/>
                </a:tc>
              </a:tr>
              <a:tr h="625044">
                <a:tc>
                  <a:txBody>
                    <a:bodyPr/>
                    <a:lstStyle/>
                    <a:p>
                      <a:r>
                        <a:rPr lang="en-US" dirty="0" smtClean="0"/>
                        <a:t>Server side virtual smart card management</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Policy enforcement modules</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PIN management components</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Certificate server</a:t>
                      </a:r>
                      <a:endParaRPr lang="en-US" dirty="0"/>
                    </a:p>
                  </a:txBody>
                  <a:tcPr/>
                </a:tc>
                <a:tc>
                  <a:txBody>
                    <a:bodyPr/>
                    <a:lstStyle/>
                    <a:p>
                      <a:endParaRPr lang="en-US" dirty="0"/>
                    </a:p>
                  </a:txBody>
                  <a:tcPr/>
                </a:tc>
                <a:tc>
                  <a:txBody>
                    <a:bodyPr/>
                    <a:lstStyle/>
                    <a:p>
                      <a:endParaRPr lang="en-US" dirty="0"/>
                    </a:p>
                  </a:txBody>
                  <a:tcPr/>
                </a:tc>
              </a:tr>
              <a:tr h="362129">
                <a:tc>
                  <a:txBody>
                    <a:bodyPr/>
                    <a:lstStyle/>
                    <a:p>
                      <a:r>
                        <a:rPr lang="en-US" dirty="0" smtClean="0"/>
                        <a:t>Browser plugin or client</a:t>
                      </a:r>
                      <a:r>
                        <a:rPr lang="en-US" baseline="0" dirty="0" smtClean="0"/>
                        <a:t> app</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898" y="2963862"/>
            <a:ext cx="533400" cy="38100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68" y="3572341"/>
            <a:ext cx="533400" cy="381000"/>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68" y="3953342"/>
            <a:ext cx="533400" cy="38100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968" y="4275045"/>
            <a:ext cx="533400" cy="381000"/>
          </a:xfrm>
          <a:prstGeom prst="rect">
            <a:avLst/>
          </a:prstGeom>
        </p:spPr>
      </p:pic>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237" y="4275045"/>
            <a:ext cx="533400" cy="381000"/>
          </a:xfrm>
          <a:prstGeom prst="rect">
            <a:avLst/>
          </a:prstGeom>
        </p:spPr>
      </p:pic>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898" y="4640262"/>
            <a:ext cx="533400" cy="381000"/>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237" y="4640262"/>
            <a:ext cx="533400" cy="381000"/>
          </a:xfrm>
          <a:prstGeom prst="rect">
            <a:avLst/>
          </a:prstGeom>
        </p:spPr>
      </p:pic>
    </p:spTree>
    <p:extLst>
      <p:ext uri="{BB962C8B-B14F-4D97-AF65-F5344CB8AC3E}">
        <p14:creationId xmlns:p14="http://schemas.microsoft.com/office/powerpoint/2010/main" val="3936517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1500" indent="-571500">
              <a:buFont typeface="Arial" panose="020B0604020202020204" pitchFamily="34" charset="0"/>
              <a:buChar char="•"/>
            </a:pPr>
            <a:r>
              <a:rPr lang="en-US" dirty="0" smtClean="0"/>
              <a:t>Domain username and password</a:t>
            </a:r>
          </a:p>
          <a:p>
            <a:pPr marL="571500" indent="-571500">
              <a:buFont typeface="Arial" panose="020B0604020202020204" pitchFamily="34" charset="0"/>
              <a:buChar char="•"/>
            </a:pPr>
            <a:r>
              <a:rPr lang="en-US" dirty="0" smtClean="0"/>
              <a:t>Challenge questions</a:t>
            </a:r>
          </a:p>
          <a:p>
            <a:pPr marL="571500" indent="-571500">
              <a:buFont typeface="Arial" panose="020B0604020202020204" pitchFamily="34" charset="0"/>
              <a:buChar char="•"/>
            </a:pPr>
            <a:r>
              <a:rPr lang="en-US" dirty="0" smtClean="0"/>
              <a:t>OTP sent to mobile phone or email</a:t>
            </a:r>
          </a:p>
          <a:p>
            <a:pPr marL="571500" indent="-571500">
              <a:buFont typeface="Arial" panose="020B0604020202020204" pitchFamily="34" charset="0"/>
              <a:buChar char="•"/>
            </a:pPr>
            <a:r>
              <a:rPr lang="en-US" dirty="0" smtClean="0"/>
              <a:t>Corpnet connection with user name and password</a:t>
            </a:r>
          </a:p>
          <a:p>
            <a:pPr marL="571500" indent="-571500">
              <a:buFont typeface="Arial" panose="020B0604020202020204" pitchFamily="34" charset="0"/>
              <a:buChar char="•"/>
            </a:pPr>
            <a:r>
              <a:rPr lang="en-US" dirty="0" smtClean="0"/>
              <a:t>Sign with a physical smart card</a:t>
            </a:r>
          </a:p>
          <a:p>
            <a:pPr marL="571500" indent="-571500">
              <a:buFont typeface="Arial" panose="020B0604020202020204" pitchFamily="34" charset="0"/>
              <a:buChar char="•"/>
            </a:pPr>
            <a:r>
              <a:rPr lang="en-US" dirty="0" smtClean="0"/>
              <a:t>Visit to an IT office/kiosk</a:t>
            </a:r>
          </a:p>
          <a:p>
            <a:endParaRPr lang="en-US" dirty="0"/>
          </a:p>
        </p:txBody>
      </p:sp>
      <p:sp>
        <p:nvSpPr>
          <p:cNvPr id="3" name="Text Placeholder 2"/>
          <p:cNvSpPr>
            <a:spLocks noGrp="1"/>
          </p:cNvSpPr>
          <p:nvPr>
            <p:ph type="body" sz="quarter" idx="11"/>
          </p:nvPr>
        </p:nvSpPr>
        <p:spPr/>
        <p:txBody>
          <a:bodyPr/>
          <a:lstStyle/>
          <a:p>
            <a:r>
              <a:rPr lang="en-US" dirty="0" smtClean="0"/>
              <a:t>Additional proofs</a:t>
            </a:r>
            <a:endParaRPr lang="en-US" dirty="0"/>
          </a:p>
        </p:txBody>
      </p:sp>
      <p:sp>
        <p:nvSpPr>
          <p:cNvPr id="4" name="Title 3"/>
          <p:cNvSpPr>
            <a:spLocks noGrp="1"/>
          </p:cNvSpPr>
          <p:nvPr>
            <p:ph type="title"/>
          </p:nvPr>
        </p:nvSpPr>
        <p:spPr/>
        <p:txBody>
          <a:bodyPr/>
          <a:lstStyle/>
          <a:p>
            <a:r>
              <a:rPr lang="en-US" dirty="0"/>
              <a:t>C</a:t>
            </a:r>
            <a:r>
              <a:rPr lang="en-US" dirty="0" smtClean="0"/>
              <a:t>ertificate enrollment</a:t>
            </a:r>
            <a:endParaRPr lang="en-US" dirty="0"/>
          </a:p>
        </p:txBody>
      </p:sp>
    </p:spTree>
    <p:extLst>
      <p:ext uri="{BB962C8B-B14F-4D97-AF65-F5344CB8AC3E}">
        <p14:creationId xmlns:p14="http://schemas.microsoft.com/office/powerpoint/2010/main" val="711608960"/>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7.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8.xml><?xml version="1.0" encoding="utf-8"?>
<a:theme xmlns:a="http://schemas.openxmlformats.org/drawingml/2006/main" name="CWL_PPT_Template">
  <a:themeElements>
    <a:clrScheme name="Custom 10">
      <a:dk1>
        <a:sysClr val="windowText" lastClr="000000"/>
      </a:dk1>
      <a:lt1>
        <a:sysClr val="window" lastClr="FFFFFF"/>
      </a:lt1>
      <a:dk2>
        <a:srgbClr val="385593"/>
      </a:dk2>
      <a:lt2>
        <a:srgbClr val="277EB5"/>
      </a:lt2>
      <a:accent1>
        <a:srgbClr val="E19004"/>
      </a:accent1>
      <a:accent2>
        <a:srgbClr val="9BBB59"/>
      </a:accent2>
      <a:accent3>
        <a:srgbClr val="FFE269"/>
      </a:accent3>
      <a:accent4>
        <a:srgbClr val="4F81BD"/>
      </a:accent4>
      <a:accent5>
        <a:srgbClr val="4BACC6"/>
      </a:accent5>
      <a:accent6>
        <a:srgbClr val="DAB77D"/>
      </a:accent6>
      <a:hlink>
        <a:srgbClr val="C0504D"/>
      </a:hlink>
      <a:folHlink>
        <a:srgbClr val="4F81B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solidFill>
            <a:schemeClr val="accent4"/>
          </a:solidFill>
        </a:ln>
      </a:spPr>
      <a:bodyPr rtlCol="0" anchor="ctr"/>
      <a:lstStyle>
        <a:defPPr marL="228600" indent="-228600" algn="ctr">
          <a:buBlip>
            <a:blip xmlns:r="http://schemas.openxmlformats.org/officeDocument/2006/relationships" r:embed="rId1"/>
          </a:buBlip>
          <a:defRPr dirty="0" err="1" smtClean="0">
            <a:solidFill>
              <a:sysClr val="windowText" lastClr="000000"/>
            </a:solidFill>
          </a:defRPr>
        </a:defPPr>
      </a:lstStyle>
      <a:style>
        <a:lnRef idx="2">
          <a:schemeClr val="accent4">
            <a:shade val="50000"/>
          </a:schemeClr>
        </a:lnRef>
        <a:fillRef idx="1">
          <a:schemeClr val="accent4"/>
        </a:fillRef>
        <a:effectRef idx="0">
          <a:schemeClr val="accent4"/>
        </a:effectRef>
        <a:fontRef idx="minor">
          <a:schemeClr val="lt1"/>
        </a:fontRef>
      </a:style>
    </a:spDef>
    <a:txDef>
      <a:spPr>
        <a:noFill/>
      </a:spPr>
      <a:bodyPr wrap="square" rtlCol="0">
        <a:spAutoFit/>
      </a:bodyPr>
      <a:lstStyle>
        <a:defPPr marL="228600" indent="-228600">
          <a:buSzPct val="110000"/>
          <a:buBlip>
            <a:blip xmlns:r="http://schemas.openxmlformats.org/officeDocument/2006/relationships" r:embed="rId1"/>
          </a:buBlip>
          <a:defRPr dirty="0" err="1" smtClean="0"/>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Himanshu Soni</External_x0020_Speaker>
    <Session_x0020_Code xmlns="2295e2e7-0eeb-498e-8716-217bb2ee6ee3">2-041</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2295e2e7-0eeb-498e-8716-217bb2ee6ee3"/>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8b529f77-48ab-4581-b468-93f09345b8aa"/>
    <ds:schemaRef ds:uri="230e9df3-be65-4c73-a93b-d1236ebd677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16</TotalTime>
  <Words>1484</Words>
  <Application>Microsoft Office PowerPoint</Application>
  <PresentationFormat>Custom</PresentationFormat>
  <Paragraphs>194</Paragraphs>
  <Slides>17</Slides>
  <Notes>12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17</vt:i4>
      </vt:variant>
    </vt:vector>
  </HeadingPairs>
  <TitlesOfParts>
    <vt:vector size="35" baseType="lpstr">
      <vt:lpstr>ＭＳ Ｐゴシック</vt:lpstr>
      <vt:lpstr>Arial</vt:lpstr>
      <vt:lpstr>Arial Narrow</vt:lpstr>
      <vt:lpstr>Avenir LT Pro 45 Book</vt:lpstr>
      <vt:lpstr>Calibri</vt:lpstr>
      <vt:lpstr>Consolas</vt:lpstr>
      <vt:lpstr>Segoe UI</vt:lpstr>
      <vt:lpstr>Segoe UI Light</vt:lpstr>
      <vt:lpstr>Times New Roman</vt:lpstr>
      <vt:lpstr>Wingdings</vt:lpstr>
      <vt:lpstr>5-30426_BUILD_2013_Template_White</vt:lpstr>
      <vt:lpstr>1_5-30426_BUILD_2013_Template_D.Blue</vt:lpstr>
      <vt:lpstr>2_Build_Template_16x9 - Rev 03</vt:lpstr>
      <vt:lpstr>Build_Template_16x9 - Rev 03</vt:lpstr>
      <vt:lpstr>3_Build_Template_16x9 - Rev 03</vt:lpstr>
      <vt:lpstr>1_Build_Template_16x9 - Rev 03</vt:lpstr>
      <vt:lpstr>2_5-30426_BUILD_2013_Template_D.Blue</vt:lpstr>
      <vt:lpstr>CWL_PPT_Template</vt:lpstr>
      <vt:lpstr>Agenda </vt:lpstr>
      <vt:lpstr>2 factor authentication</vt:lpstr>
      <vt:lpstr>Why 2 factor authentication</vt:lpstr>
      <vt:lpstr>Virtual smart cards</vt:lpstr>
      <vt:lpstr>Where can virtual smart cards be used</vt:lpstr>
      <vt:lpstr>Important aspects of a smart card</vt:lpstr>
      <vt:lpstr>Deployment types</vt:lpstr>
      <vt:lpstr>Deployment complexity</vt:lpstr>
      <vt:lpstr>Certificate enrollment</vt:lpstr>
      <vt:lpstr>FIM 2010 Components</vt:lpstr>
      <vt:lpstr>FIM CM Components</vt:lpstr>
      <vt:lpstr>FIM CM Architecture</vt:lpstr>
      <vt:lpstr>FIM 2010 Licensing</vt:lpstr>
      <vt:lpstr>Introducing Profile Templates</vt:lpstr>
      <vt:lpstr>Introducing FIM CM Roles</vt:lpstr>
      <vt:lpstr>Demo – use virtual smart card</vt:lpstr>
      <vt:lpstr>Resources</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authentication: building apps that manage virtual smart cards in enterprise, BYOD and consumer environments</dc:title>
  <dc:subject>Build 2013</dc:subject>
  <dc:creator>Shows</dc:creator>
  <cp:keywords>Build 2013</cp:keywords>
  <dc:description>Template: Mitchell Derrey, Silver Fox Productions
Formatting: 
Date: October 26-28, 2013
Location: San Francisco, CA
Audience Type: Internal</dc:description>
  <cp:lastModifiedBy>Carol Wapshere</cp:lastModifiedBy>
  <cp:revision>3</cp:revision>
  <dcterms:created xsi:type="dcterms:W3CDTF">2013-06-26T21:13:22Z</dcterms:created>
  <dcterms:modified xsi:type="dcterms:W3CDTF">2013-12-18T04:13:48Z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