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D502-450B-4AB7-93AC-7295D4D5DBB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290-2ED6-4E0B-8F74-DF0A36FE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9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D502-450B-4AB7-93AC-7295D4D5DBB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290-2ED6-4E0B-8F74-DF0A36FE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2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D502-450B-4AB7-93AC-7295D4D5DBB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290-2ED6-4E0B-8F74-DF0A36FE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2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D502-450B-4AB7-93AC-7295D4D5DBB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290-2ED6-4E0B-8F74-DF0A36FE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7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D502-450B-4AB7-93AC-7295D4D5DBB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290-2ED6-4E0B-8F74-DF0A36FE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7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D502-450B-4AB7-93AC-7295D4D5DBB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290-2ED6-4E0B-8F74-DF0A36FE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9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D502-450B-4AB7-93AC-7295D4D5DBB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290-2ED6-4E0B-8F74-DF0A36FE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0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D502-450B-4AB7-93AC-7295D4D5DBB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290-2ED6-4E0B-8F74-DF0A36FE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9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D502-450B-4AB7-93AC-7295D4D5DBB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290-2ED6-4E0B-8F74-DF0A36FE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1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D502-450B-4AB7-93AC-7295D4D5DBB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290-2ED6-4E0B-8F74-DF0A36FE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0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D502-450B-4AB7-93AC-7295D4D5DBB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D290-2ED6-4E0B-8F74-DF0A36FE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9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3D502-450B-4AB7-93AC-7295D4D5DBB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8D290-2ED6-4E0B-8F74-DF0A36FE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4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5.jpg@01D08E47.DC7483B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admimfeedback@microsoft.com" TargetMode="External"/><Relationship Id="rId2" Type="http://schemas.openxmlformats.org/officeDocument/2006/relationships/hyperlink" Target="https://connect.microsoft.com/site433/Download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4.jpg@01D08E47.DC7483B0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Hybrid Reporting in </a:t>
            </a:r>
            <a:br>
              <a:rPr lang="en-US" dirty="0" smtClean="0"/>
            </a:br>
            <a:r>
              <a:rPr lang="en-US" dirty="0" smtClean="0"/>
              <a:t>Identity Manager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l"/>
            <a:r>
              <a:rPr lang="en-US" dirty="0" smtClean="0"/>
              <a:t>Sharon Laivand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4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8863"/>
            <a:ext cx="10515600" cy="1325563"/>
          </a:xfrm>
        </p:spPr>
        <p:txBody>
          <a:bodyPr/>
          <a:lstStyle/>
          <a:p>
            <a:r>
              <a:rPr lang="en-US" dirty="0" smtClean="0"/>
              <a:t>Identity Manager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58083"/>
            <a:ext cx="10515600" cy="4351338"/>
          </a:xfrm>
        </p:spPr>
        <p:txBody>
          <a:bodyPr/>
          <a:lstStyle/>
          <a:p>
            <a:r>
              <a:rPr lang="en-US" dirty="0" smtClean="0"/>
              <a:t>RTM is scheduled for June, GA a few weeks after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566121" y="3537810"/>
            <a:ext cx="3587164" cy="1907124"/>
          </a:xfrm>
          <a:prstGeom prst="roundRect">
            <a:avLst/>
          </a:prstGeom>
          <a:noFill/>
          <a:ln w="254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95456" y="3722513"/>
            <a:ext cx="2757829" cy="362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102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61" b="1" u="sng" dirty="0" smtClean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Modernization</a:t>
            </a:r>
            <a:endParaRPr lang="en-US" sz="1961" b="1" u="sng" dirty="0">
              <a:solidFill>
                <a:srgbClr val="0070C0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5102" y="4214350"/>
            <a:ext cx="3750262" cy="1350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8241" indent="-188241" defTabSz="914102" fontAlgn="base">
              <a:lnSpc>
                <a:spcPct val="90000"/>
              </a:lnSpc>
              <a:spcBef>
                <a:spcPct val="0"/>
              </a:spcBef>
              <a:spcAft>
                <a:spcPts val="784"/>
              </a:spcAft>
              <a:buFont typeface="Arial" panose="020B0604020202020204" pitchFamily="34" charset="0"/>
              <a:buChar char="•"/>
            </a:pPr>
            <a:r>
              <a:rPr lang="en-US" sz="1765" dirty="0" smtClean="0">
                <a:solidFill>
                  <a:srgbClr val="0070C0"/>
                </a:solidFill>
              </a:rPr>
              <a:t>Updated platform support</a:t>
            </a:r>
          </a:p>
          <a:p>
            <a:pPr marL="188241" indent="-188241" defTabSz="914102" fontAlgn="base">
              <a:lnSpc>
                <a:spcPct val="90000"/>
              </a:lnSpc>
              <a:spcBef>
                <a:spcPct val="0"/>
              </a:spcBef>
              <a:spcAft>
                <a:spcPts val="784"/>
              </a:spcAft>
              <a:buFont typeface="Arial" panose="020B0604020202020204" pitchFamily="34" charset="0"/>
              <a:buChar char="•"/>
            </a:pPr>
            <a:r>
              <a:rPr lang="en-US" sz="1765" dirty="0" smtClean="0">
                <a:solidFill>
                  <a:srgbClr val="0070C0"/>
                </a:solidFill>
              </a:rPr>
              <a:t>Certificate Management updated</a:t>
            </a:r>
          </a:p>
          <a:p>
            <a:pPr marL="188241" indent="-188241" defTabSz="914102" fontAlgn="base">
              <a:lnSpc>
                <a:spcPct val="90000"/>
              </a:lnSpc>
              <a:spcBef>
                <a:spcPct val="0"/>
              </a:spcBef>
              <a:spcAft>
                <a:spcPts val="784"/>
              </a:spcAft>
              <a:buFont typeface="Arial" panose="020B0604020202020204" pitchFamily="34" charset="0"/>
              <a:buChar char="•"/>
            </a:pPr>
            <a:r>
              <a:rPr lang="en-US" sz="1765" dirty="0" smtClean="0">
                <a:solidFill>
                  <a:srgbClr val="0070C0"/>
                </a:solidFill>
              </a:rPr>
              <a:t>Self-service account unlock added</a:t>
            </a:r>
          </a:p>
          <a:p>
            <a:pPr marL="188241" indent="188241" defTabSz="914102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568" dirty="0">
              <a:solidFill>
                <a:srgbClr val="0070C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418517" y="3537810"/>
            <a:ext cx="3587165" cy="1907124"/>
          </a:xfrm>
          <a:prstGeom prst="roundRect">
            <a:avLst/>
          </a:prstGeom>
          <a:noFill/>
          <a:ln w="254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97532" y="3666650"/>
            <a:ext cx="3191150" cy="362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102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61" b="1" u="sng" dirty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Privileged Access Mgmt.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47411" y="4148317"/>
            <a:ext cx="3719224" cy="10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8241" indent="-188241" defTabSz="914102" fontAlgn="base">
              <a:lnSpc>
                <a:spcPct val="90000"/>
              </a:lnSpc>
              <a:spcBef>
                <a:spcPct val="0"/>
              </a:spcBef>
              <a:spcAft>
                <a:spcPts val="784"/>
              </a:spcAft>
              <a:buFont typeface="Arial" panose="020B0604020202020204" pitchFamily="34" charset="0"/>
              <a:buChar char="•"/>
            </a:pPr>
            <a:r>
              <a:rPr lang="en-US" sz="1765" dirty="0">
                <a:solidFill>
                  <a:srgbClr val="0070C0"/>
                </a:solidFill>
              </a:rPr>
              <a:t>Improved protection of admins</a:t>
            </a:r>
          </a:p>
          <a:p>
            <a:pPr marL="188241" indent="-188241" defTabSz="914102" fontAlgn="base">
              <a:lnSpc>
                <a:spcPct val="90000"/>
              </a:lnSpc>
              <a:spcBef>
                <a:spcPct val="0"/>
              </a:spcBef>
              <a:spcAft>
                <a:spcPts val="784"/>
              </a:spcAft>
              <a:buFont typeface="Arial" panose="020B0604020202020204" pitchFamily="34" charset="0"/>
              <a:buChar char="•"/>
            </a:pPr>
            <a:r>
              <a:rPr lang="en-US" sz="1765" dirty="0">
                <a:solidFill>
                  <a:srgbClr val="0070C0"/>
                </a:solidFill>
              </a:rPr>
              <a:t>Just In Time (JIT) admin access</a:t>
            </a:r>
          </a:p>
          <a:p>
            <a:pPr marL="188241" indent="-188241" defTabSz="914102" fontAlgn="base">
              <a:lnSpc>
                <a:spcPct val="90000"/>
              </a:lnSpc>
              <a:spcBef>
                <a:spcPct val="0"/>
              </a:spcBef>
              <a:spcAft>
                <a:spcPts val="784"/>
              </a:spcAft>
              <a:buFont typeface="Arial" panose="020B0604020202020204" pitchFamily="34" charset="0"/>
              <a:buChar char="•"/>
            </a:pPr>
            <a:r>
              <a:rPr lang="en-US" sz="1765" dirty="0">
                <a:solidFill>
                  <a:srgbClr val="0070C0"/>
                </a:solidFill>
              </a:rPr>
              <a:t>Auditing for alerts and reports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8278748" y="3537809"/>
            <a:ext cx="3587165" cy="1907125"/>
          </a:xfrm>
          <a:prstGeom prst="roundRect">
            <a:avLst/>
          </a:prstGeom>
          <a:noFill/>
          <a:ln w="254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102" fontAlgn="base">
              <a:spcBef>
                <a:spcPct val="0"/>
              </a:spcBef>
              <a:spcAft>
                <a:spcPct val="0"/>
              </a:spcAft>
            </a:pPr>
            <a:endParaRPr lang="en-US" sz="1961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88816" y="3666650"/>
            <a:ext cx="3191150" cy="362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102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961" b="1" u="sng" dirty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Hybrid IAM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469429" y="4165959"/>
            <a:ext cx="3523124" cy="928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8241" indent="-188241" defTabSz="914102" fontAlgn="base">
              <a:lnSpc>
                <a:spcPct val="90000"/>
              </a:lnSpc>
              <a:spcBef>
                <a:spcPct val="0"/>
              </a:spcBef>
              <a:spcAft>
                <a:spcPts val="784"/>
              </a:spcAft>
              <a:buFont typeface="Arial" panose="020B0604020202020204" pitchFamily="34" charset="0"/>
              <a:buChar char="•"/>
            </a:pPr>
            <a:r>
              <a:rPr lang="en-US" sz="1765" dirty="0">
                <a:solidFill>
                  <a:srgbClr val="0070C0"/>
                </a:solidFill>
              </a:rPr>
              <a:t>Self-service password reset with Azure MFA as a gate</a:t>
            </a:r>
          </a:p>
          <a:p>
            <a:pPr marL="188241" indent="-188241" defTabSz="914102" fontAlgn="base">
              <a:lnSpc>
                <a:spcPct val="90000"/>
              </a:lnSpc>
              <a:spcBef>
                <a:spcPct val="0"/>
              </a:spcBef>
              <a:spcAft>
                <a:spcPts val="784"/>
              </a:spcAft>
              <a:buFont typeface="Arial" panose="020B0604020202020204" pitchFamily="34" charset="0"/>
              <a:buChar char="•"/>
            </a:pPr>
            <a:r>
              <a:rPr lang="en-US" sz="1765" dirty="0">
                <a:solidFill>
                  <a:srgbClr val="0070C0"/>
                </a:solidFill>
              </a:rPr>
              <a:t>Hybrid </a:t>
            </a:r>
            <a:r>
              <a:rPr lang="en-US" sz="1765" dirty="0" smtClean="0">
                <a:solidFill>
                  <a:srgbClr val="0070C0"/>
                </a:solidFill>
              </a:rPr>
              <a:t>reporting</a:t>
            </a:r>
            <a:endParaRPr lang="en-US" sz="1765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0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40" y="19759"/>
            <a:ext cx="10515600" cy="1325563"/>
          </a:xfrm>
        </p:spPr>
        <p:txBody>
          <a:bodyPr/>
          <a:lstStyle/>
          <a:p>
            <a:r>
              <a:rPr lang="en-US" dirty="0" smtClean="0"/>
              <a:t>FIM Reporting – Existing Situation 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74638" y="1212851"/>
            <a:ext cx="11887200" cy="62786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User activity reports delivered via System Center Service Manager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580" y="1867340"/>
            <a:ext cx="7772315" cy="492172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8541467" y="2901336"/>
            <a:ext cx="3505200" cy="1107955"/>
          </a:xfrm>
          <a:prstGeom prst="rect">
            <a:avLst/>
          </a:prstGeom>
          <a:noFill/>
          <a:ln w="25400"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May require separate SQL and System Center Data Warehouse hosts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541467" y="4328203"/>
            <a:ext cx="3505200" cy="1077810"/>
          </a:xfrm>
          <a:prstGeom prst="rect">
            <a:avLst/>
          </a:prstGeom>
          <a:noFill/>
          <a:ln w="25400"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C</a:t>
            </a:r>
            <a:r>
              <a:rPr lang="en-US" sz="2000" dirty="0" smtClean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ustom reports possible but requires System Center Data Warehouse familiarity</a:t>
            </a:r>
            <a:endParaRPr lang="en-US" sz="2000" dirty="0">
              <a:solidFill>
                <a:srgbClr val="0070C0"/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46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 Hybrid Reporting – What is it?  </a:t>
            </a:r>
            <a:endParaRPr lang="en-US" dirty="0"/>
          </a:p>
        </p:txBody>
      </p:sp>
      <p:pic>
        <p:nvPicPr>
          <p:cNvPr id="5" name="Picture 4" descr="image001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14" y="2152911"/>
            <a:ext cx="10147489" cy="3715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483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Reporting – Why?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74659" y="2110720"/>
            <a:ext cx="3133183" cy="1043823"/>
          </a:xfrm>
          <a:prstGeom prst="rect">
            <a:avLst/>
          </a:prstGeom>
          <a:noFill/>
          <a:ln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353" dirty="0" smtClean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Unified Experience </a:t>
            </a:r>
            <a:endParaRPr lang="en-US" sz="2353" dirty="0">
              <a:solidFill>
                <a:srgbClr val="0070C0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74658" y="4622165"/>
            <a:ext cx="3133183" cy="1043823"/>
          </a:xfrm>
          <a:prstGeom prst="rect">
            <a:avLst/>
          </a:prstGeom>
          <a:noFill/>
          <a:ln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353" dirty="0" smtClean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Your data is yours</a:t>
            </a:r>
            <a:endParaRPr lang="en-US" sz="2353" dirty="0">
              <a:solidFill>
                <a:srgbClr val="0070C0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74659" y="3356714"/>
            <a:ext cx="3133183" cy="1043823"/>
          </a:xfrm>
          <a:prstGeom prst="rect">
            <a:avLst/>
          </a:prstGeom>
          <a:noFill/>
          <a:ln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353" dirty="0" smtClean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Eliminate deployment cost</a:t>
            </a:r>
            <a:endParaRPr lang="en-US" sz="2353" dirty="0">
              <a:solidFill>
                <a:srgbClr val="0070C0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766496" y="2110720"/>
            <a:ext cx="6336933" cy="1043823"/>
          </a:xfrm>
          <a:prstGeom prst="rect">
            <a:avLst/>
          </a:prstGeom>
          <a:noFill/>
          <a:ln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353" dirty="0" smtClean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IAM Activity data from Azure AD and Identity manager can be viewed in on place</a:t>
            </a:r>
            <a:endParaRPr lang="en-US" sz="2353" dirty="0">
              <a:solidFill>
                <a:srgbClr val="0070C0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766495" y="4622165"/>
            <a:ext cx="6336933" cy="1043823"/>
          </a:xfrm>
          <a:prstGeom prst="rect">
            <a:avLst/>
          </a:prstGeom>
          <a:noFill/>
          <a:ln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353" dirty="0" smtClean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Reporting data can be easily exported</a:t>
            </a:r>
            <a:endParaRPr lang="en-US" sz="2353" dirty="0">
              <a:solidFill>
                <a:srgbClr val="0070C0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766496" y="3356714"/>
            <a:ext cx="6336933" cy="1043823"/>
          </a:xfrm>
          <a:prstGeom prst="rect">
            <a:avLst/>
          </a:prstGeom>
          <a:noFill/>
          <a:ln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353" dirty="0" smtClean="0">
                <a:solidFill>
                  <a:srgbClr val="0070C0"/>
                </a:solidFill>
                <a:ea typeface="Segoe UI" pitchFamily="34" charset="0"/>
                <a:cs typeface="Segoe UI" pitchFamily="34" charset="0"/>
              </a:rPr>
              <a:t>No need to install System Center, SQL, Data-ware house or any other reporting dedicated infrastructure </a:t>
            </a:r>
            <a:endParaRPr lang="en-US" sz="2353" dirty="0">
              <a:solidFill>
                <a:srgbClr val="0070C0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918857" y="2552281"/>
            <a:ext cx="552659" cy="1708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3918857" y="3793214"/>
            <a:ext cx="552659" cy="1708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918856" y="5034147"/>
            <a:ext cx="552659" cy="1708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7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Work?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687" y="1600252"/>
            <a:ext cx="9304773" cy="46546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8672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Download the test lab guide from </a:t>
            </a:r>
            <a:r>
              <a:rPr lang="en-US" dirty="0" smtClean="0">
                <a:hlinkClick r:id="rId2"/>
              </a:rPr>
              <a:t>https://connect.microsoft.com/site433/Downloads</a:t>
            </a:r>
            <a:endParaRPr lang="en-US" dirty="0" smtClean="0"/>
          </a:p>
          <a:p>
            <a:r>
              <a:rPr lang="en-US" dirty="0" smtClean="0"/>
              <a:t>Download the reporting agent from Azure AD configuration tab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Install the reporting agent on Identity Manager server machine</a:t>
            </a:r>
          </a:p>
          <a:p>
            <a:r>
              <a:rPr lang="en-US" dirty="0" smtClean="0"/>
              <a:t>Start viewing Identity Manager reports in Azure AD reporting tab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Currently available: SSPR, SSPR Registration, Group Activity</a:t>
            </a:r>
          </a:p>
          <a:p>
            <a:r>
              <a:rPr lang="en-US" dirty="0" smtClean="0"/>
              <a:t>Send feedback to </a:t>
            </a:r>
            <a:r>
              <a:rPr lang="en-US" dirty="0" smtClean="0">
                <a:hlinkClick r:id="rId3"/>
              </a:rPr>
              <a:t>aadmimfeedback@microsoft.com</a:t>
            </a:r>
            <a:endParaRPr lang="en-US" dirty="0" smtClean="0"/>
          </a:p>
        </p:txBody>
      </p:sp>
      <p:pic>
        <p:nvPicPr>
          <p:cNvPr id="4" name="Picture 3" descr="cid:image004.jpg@01D08E47.DC7483B0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45" y="3007254"/>
            <a:ext cx="9316889" cy="1353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5187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Sharon Laivand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22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7023</TotalTime>
  <Words>222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Office Theme</vt:lpstr>
      <vt:lpstr>Hybrid Reporting in  Identity Manager 2016</vt:lpstr>
      <vt:lpstr>Identity Manager 2016</vt:lpstr>
      <vt:lpstr>FIM Reporting – Existing Situation </vt:lpstr>
      <vt:lpstr>MIM Hybrid Reporting – What is it?  </vt:lpstr>
      <vt:lpstr>Hybrid Reporting – Why?</vt:lpstr>
      <vt:lpstr>How Does This Work?</vt:lpstr>
      <vt:lpstr>How to Evaluate</vt:lpstr>
      <vt:lpstr>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Reporting in  Identity Manager 2016</dc:title>
  <dc:creator>Sharon Laivand</dc:creator>
  <cp:lastModifiedBy>Carol Wapshere</cp:lastModifiedBy>
  <cp:revision>7</cp:revision>
  <dcterms:created xsi:type="dcterms:W3CDTF">2015-05-19T19:50:03Z</dcterms:created>
  <dcterms:modified xsi:type="dcterms:W3CDTF">2015-05-25T01:21:40Z</dcterms:modified>
</cp:coreProperties>
</file>