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82" r:id="rId4"/>
    <p:sldMasterId id="2147484179" r:id="rId5"/>
    <p:sldMasterId id="2147484185" r:id="rId6"/>
  </p:sldMasterIdLst>
  <p:notesMasterIdLst>
    <p:notesMasterId r:id="rId48"/>
  </p:notesMasterIdLst>
  <p:handoutMasterIdLst>
    <p:handoutMasterId r:id="rId49"/>
  </p:handoutMasterIdLst>
  <p:sldIdLst>
    <p:sldId id="1250" r:id="rId7"/>
    <p:sldId id="1208" r:id="rId8"/>
    <p:sldId id="1248" r:id="rId9"/>
    <p:sldId id="1223" r:id="rId10"/>
    <p:sldId id="1224" r:id="rId11"/>
    <p:sldId id="1226" r:id="rId12"/>
    <p:sldId id="1227" r:id="rId13"/>
    <p:sldId id="1212" r:id="rId14"/>
    <p:sldId id="1213" r:id="rId15"/>
    <p:sldId id="1229" r:id="rId16"/>
    <p:sldId id="1240" r:id="rId17"/>
    <p:sldId id="1232" r:id="rId18"/>
    <p:sldId id="1233" r:id="rId19"/>
    <p:sldId id="1234" r:id="rId20"/>
    <p:sldId id="1235" r:id="rId21"/>
    <p:sldId id="1236" r:id="rId22"/>
    <p:sldId id="1237" r:id="rId23"/>
    <p:sldId id="1238" r:id="rId24"/>
    <p:sldId id="1230" r:id="rId25"/>
    <p:sldId id="1214" r:id="rId26"/>
    <p:sldId id="1216" r:id="rId27"/>
    <p:sldId id="1253" r:id="rId28"/>
    <p:sldId id="1255" r:id="rId29"/>
    <p:sldId id="1260" r:id="rId30"/>
    <p:sldId id="1261" r:id="rId31"/>
    <p:sldId id="1259" r:id="rId32"/>
    <p:sldId id="1256" r:id="rId33"/>
    <p:sldId id="1262" r:id="rId34"/>
    <p:sldId id="1257" r:id="rId35"/>
    <p:sldId id="1258" r:id="rId36"/>
    <p:sldId id="1218" r:id="rId37"/>
    <p:sldId id="1239" r:id="rId38"/>
    <p:sldId id="1252" r:id="rId39"/>
    <p:sldId id="1247" r:id="rId40"/>
    <p:sldId id="1243" r:id="rId41"/>
    <p:sldId id="1244" r:id="rId42"/>
    <p:sldId id="1245" r:id="rId43"/>
    <p:sldId id="1246" r:id="rId44"/>
    <p:sldId id="1241" r:id="rId45"/>
    <p:sldId id="1220" r:id="rId46"/>
    <p:sldId id="1251" r:id="rId47"/>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plication Lifecycle Challenges" id="{E115B30C-257A-493A-917D-0D3AE027FF58}">
          <p14:sldIdLst>
            <p14:sldId id="1250"/>
            <p14:sldId id="1208"/>
            <p14:sldId id="1248"/>
            <p14:sldId id="1223"/>
            <p14:sldId id="1224"/>
            <p14:sldId id="1226"/>
            <p14:sldId id="1227"/>
            <p14:sldId id="1212"/>
            <p14:sldId id="1213"/>
            <p14:sldId id="1229"/>
            <p14:sldId id="1240"/>
            <p14:sldId id="1232"/>
            <p14:sldId id="1233"/>
            <p14:sldId id="1234"/>
            <p14:sldId id="1235"/>
            <p14:sldId id="1236"/>
            <p14:sldId id="1237"/>
            <p14:sldId id="1238"/>
            <p14:sldId id="1230"/>
            <p14:sldId id="1214"/>
            <p14:sldId id="1216"/>
            <p14:sldId id="1253"/>
            <p14:sldId id="1255"/>
            <p14:sldId id="1260"/>
            <p14:sldId id="1261"/>
            <p14:sldId id="1259"/>
            <p14:sldId id="1256"/>
            <p14:sldId id="1262"/>
            <p14:sldId id="1257"/>
            <p14:sldId id="1258"/>
            <p14:sldId id="1218"/>
            <p14:sldId id="1239"/>
            <p14:sldId id="1252"/>
            <p14:sldId id="1247"/>
            <p14:sldId id="1243"/>
            <p14:sldId id="1244"/>
            <p14:sldId id="1245"/>
            <p14:sldId id="1246"/>
            <p14:sldId id="1241"/>
            <p14:sldId id="1220"/>
            <p14:sldId id="1251"/>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6">
          <p15:clr>
            <a:srgbClr val="A4A3A4"/>
          </p15:clr>
        </p15:guide>
        <p15:guide id="10" pos="5702">
          <p15:clr>
            <a:srgbClr val="A4A3A4"/>
          </p15:clr>
        </p15:guide>
        <p15:guide id="11" pos="748">
          <p15:clr>
            <a:srgbClr val="A4A3A4"/>
          </p15:clr>
        </p15:guide>
        <p15:guide id="12" pos="5356">
          <p15:clr>
            <a:srgbClr val="A4A3A4"/>
          </p15:clr>
        </p15:guide>
        <p15:guide id="13" pos="2476">
          <p15:clr>
            <a:srgbClr val="A4A3A4"/>
          </p15:clr>
        </p15:guide>
        <p15:guide id="14" pos="1324">
          <p15:clr>
            <a:srgbClr val="A4A3A4"/>
          </p15:clr>
        </p15:guide>
        <p15:guide id="15" pos="1900">
          <p15:clr>
            <a:srgbClr val="A4A3A4"/>
          </p15:clr>
        </p15:guide>
        <p15:guide id="16" pos="3052">
          <p15:clr>
            <a:srgbClr val="A4A3A4"/>
          </p15:clr>
        </p15:guide>
        <p15:guide id="17" pos="3628">
          <p15:clr>
            <a:srgbClr val="A4A3A4"/>
          </p15:clr>
        </p15:guide>
        <p15:guide id="18" pos="4204">
          <p15:clr>
            <a:srgbClr val="A4A3A4"/>
          </p15:clr>
        </p15:guide>
        <p15:guide id="19" pos="47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7233"/>
    <a:srgbClr val="333333"/>
    <a:srgbClr val="442359"/>
    <a:srgbClr val="FFFFFF"/>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9" autoAdjust="0"/>
    <p:restoredTop sz="79423" autoAdjust="0"/>
  </p:normalViewPr>
  <p:slideViewPr>
    <p:cSldViewPr snapToGrid="0">
      <p:cViewPr varScale="1">
        <p:scale>
          <a:sx n="69" d="100"/>
          <a:sy n="69" d="100"/>
        </p:scale>
        <p:origin x="1814" y="72"/>
      </p:cViewPr>
      <p:guideLst>
        <p:guide orient="horz" pos="187"/>
        <p:guide orient="horz" pos="763"/>
        <p:guide orient="horz" pos="1339"/>
        <p:guide orient="horz" pos="2491"/>
        <p:guide orient="horz" pos="4219"/>
        <p:guide orient="horz" pos="3643"/>
        <p:guide orient="horz" pos="3067"/>
        <p:guide orient="horz" pos="1915"/>
        <p:guide pos="176"/>
        <p:guide pos="5702"/>
        <p:guide pos="748"/>
        <p:guide pos="5356"/>
        <p:guide pos="2476"/>
        <p:guide pos="1324"/>
        <p:guide pos="1900"/>
        <p:guide pos="3052"/>
        <p:guide pos="3628"/>
        <p:guide pos="4204"/>
        <p:guide pos="4780"/>
      </p:guideLst>
    </p:cSldViewPr>
  </p:slideViewPr>
  <p:notesTextViewPr>
    <p:cViewPr>
      <p:scale>
        <a:sx n="100" d="100"/>
        <a:sy n="100" d="100"/>
      </p:scale>
      <p:origin x="0" y="0"/>
    </p:cViewPr>
  </p:notesTextViewPr>
  <p:sorterViewPr>
    <p:cViewPr varScale="1">
      <p:scale>
        <a:sx n="1" d="1"/>
        <a:sy n="1" d="1"/>
      </p:scale>
      <p:origin x="0" y="-5606"/>
    </p:cViewPr>
  </p:sorterViewPr>
  <p:notesViewPr>
    <p:cSldViewPr snapToGrid="0"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F29C4-95AA-4A4D-8856-2A37C70F0CA4}"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CC48903A-AE00-4CE5-80B7-A4AE2740124E}">
      <dgm:prSet phldrT="[Text]"/>
      <dgm:spPr/>
      <dgm:t>
        <a:bodyPr/>
        <a:lstStyle/>
        <a:p>
          <a:r>
            <a:rPr lang="en-US" dirty="0" smtClean="0"/>
            <a:t>Development</a:t>
          </a:r>
          <a:endParaRPr lang="en-US" dirty="0"/>
        </a:p>
      </dgm:t>
    </dgm:pt>
    <dgm:pt modelId="{F9772FE3-4CA1-4399-A761-CDBB817DF6AA}" type="parTrans" cxnId="{91220052-8606-4A98-9922-6BB2445397AC}">
      <dgm:prSet/>
      <dgm:spPr/>
      <dgm:t>
        <a:bodyPr/>
        <a:lstStyle/>
        <a:p>
          <a:endParaRPr lang="en-US"/>
        </a:p>
      </dgm:t>
    </dgm:pt>
    <dgm:pt modelId="{8A76D23F-39C1-4C2A-BD0A-866EFF6205BA}" type="sibTrans" cxnId="{91220052-8606-4A98-9922-6BB2445397AC}">
      <dgm:prSet/>
      <dgm:spPr/>
      <dgm:t>
        <a:bodyPr/>
        <a:lstStyle/>
        <a:p>
          <a:endParaRPr lang="en-US"/>
        </a:p>
      </dgm:t>
    </dgm:pt>
    <dgm:pt modelId="{9944AB0A-09B6-49BA-A4EE-17CD4CE480DA}">
      <dgm:prSet phldrT="[Text]"/>
      <dgm:spPr/>
      <dgm:t>
        <a:bodyPr/>
        <a:lstStyle/>
        <a:p>
          <a:r>
            <a:rPr lang="en-US" dirty="0" smtClean="0"/>
            <a:t>Test</a:t>
          </a:r>
          <a:endParaRPr lang="en-US" dirty="0"/>
        </a:p>
      </dgm:t>
    </dgm:pt>
    <dgm:pt modelId="{FA41E1F5-AC6D-4163-B633-69E4A096590C}" type="parTrans" cxnId="{25CC4D6F-C0E7-46B5-BDBF-0657947143D8}">
      <dgm:prSet/>
      <dgm:spPr/>
      <dgm:t>
        <a:bodyPr/>
        <a:lstStyle/>
        <a:p>
          <a:endParaRPr lang="en-US"/>
        </a:p>
      </dgm:t>
    </dgm:pt>
    <dgm:pt modelId="{1D08A53E-27C9-4283-B6E7-1A686AA851F3}" type="sibTrans" cxnId="{25CC4D6F-C0E7-46B5-BDBF-0657947143D8}">
      <dgm:prSet/>
      <dgm:spPr/>
      <dgm:t>
        <a:bodyPr/>
        <a:lstStyle/>
        <a:p>
          <a:endParaRPr lang="en-US"/>
        </a:p>
      </dgm:t>
    </dgm:pt>
    <dgm:pt modelId="{4576BFA4-25D4-42B9-9F7C-00E4F30C6E49}">
      <dgm:prSet phldrT="[Text]"/>
      <dgm:spPr/>
      <dgm:t>
        <a:bodyPr/>
        <a:lstStyle/>
        <a:p>
          <a:r>
            <a:rPr lang="en-US" dirty="0" smtClean="0"/>
            <a:t>Production</a:t>
          </a:r>
          <a:endParaRPr lang="en-US" dirty="0"/>
        </a:p>
      </dgm:t>
    </dgm:pt>
    <dgm:pt modelId="{ED6D8437-D7BB-46E7-B407-A9ACCE7B9BD4}" type="parTrans" cxnId="{CEFA5507-630F-4A5D-B474-CF1D5CDB9704}">
      <dgm:prSet/>
      <dgm:spPr/>
      <dgm:t>
        <a:bodyPr/>
        <a:lstStyle/>
        <a:p>
          <a:endParaRPr lang="en-US"/>
        </a:p>
      </dgm:t>
    </dgm:pt>
    <dgm:pt modelId="{8445E488-AF0E-4E01-BE90-2C21692AE822}" type="sibTrans" cxnId="{CEFA5507-630F-4A5D-B474-CF1D5CDB9704}">
      <dgm:prSet/>
      <dgm:spPr/>
      <dgm:t>
        <a:bodyPr/>
        <a:lstStyle/>
        <a:p>
          <a:endParaRPr lang="en-US"/>
        </a:p>
      </dgm:t>
    </dgm:pt>
    <dgm:pt modelId="{AB767DC4-F9D4-47B2-AD8A-CC828AA5AAE1}" type="pres">
      <dgm:prSet presAssocID="{10BF29C4-95AA-4A4D-8856-2A37C70F0CA4}" presName="Name0" presStyleCnt="0">
        <dgm:presLayoutVars>
          <dgm:dir/>
          <dgm:resizeHandles val="exact"/>
        </dgm:presLayoutVars>
      </dgm:prSet>
      <dgm:spPr/>
    </dgm:pt>
    <dgm:pt modelId="{68EC4EA5-B168-45B9-B550-BC7D191D3D35}" type="pres">
      <dgm:prSet presAssocID="{CC48903A-AE00-4CE5-80B7-A4AE2740124E}" presName="composite" presStyleCnt="0"/>
      <dgm:spPr/>
    </dgm:pt>
    <dgm:pt modelId="{A38C3EE0-3EC6-48D4-A941-60766C45D580}" type="pres">
      <dgm:prSet presAssocID="{CC48903A-AE00-4CE5-80B7-A4AE2740124E}" presName="bgChev" presStyleLbl="node1" presStyleIdx="0" presStyleCnt="3"/>
      <dgm:spPr/>
    </dgm:pt>
    <dgm:pt modelId="{FC4A879D-5519-4F4A-BAC2-9A17B4C8EA5A}" type="pres">
      <dgm:prSet presAssocID="{CC48903A-AE00-4CE5-80B7-A4AE2740124E}" presName="txNode" presStyleLbl="fgAcc1" presStyleIdx="0" presStyleCnt="3">
        <dgm:presLayoutVars>
          <dgm:bulletEnabled val="1"/>
        </dgm:presLayoutVars>
      </dgm:prSet>
      <dgm:spPr/>
      <dgm:t>
        <a:bodyPr/>
        <a:lstStyle/>
        <a:p>
          <a:endParaRPr lang="en-US"/>
        </a:p>
      </dgm:t>
    </dgm:pt>
    <dgm:pt modelId="{71F7E887-7421-48D7-8AF3-CFAEBA4D9E7F}" type="pres">
      <dgm:prSet presAssocID="{8A76D23F-39C1-4C2A-BD0A-866EFF6205BA}" presName="compositeSpace" presStyleCnt="0"/>
      <dgm:spPr/>
    </dgm:pt>
    <dgm:pt modelId="{6A2B0D43-74FE-483E-A3C2-2D43D27E6AEC}" type="pres">
      <dgm:prSet presAssocID="{9944AB0A-09B6-49BA-A4EE-17CD4CE480DA}" presName="composite" presStyleCnt="0"/>
      <dgm:spPr/>
    </dgm:pt>
    <dgm:pt modelId="{BD4E6F89-50A0-4E83-8F1E-43010E05C4F9}" type="pres">
      <dgm:prSet presAssocID="{9944AB0A-09B6-49BA-A4EE-17CD4CE480DA}" presName="bgChev" presStyleLbl="node1" presStyleIdx="1" presStyleCnt="3"/>
      <dgm:spPr/>
    </dgm:pt>
    <dgm:pt modelId="{80D53992-1EBF-484D-AE53-33464BA92EE8}" type="pres">
      <dgm:prSet presAssocID="{9944AB0A-09B6-49BA-A4EE-17CD4CE480DA}" presName="txNode" presStyleLbl="fgAcc1" presStyleIdx="1" presStyleCnt="3">
        <dgm:presLayoutVars>
          <dgm:bulletEnabled val="1"/>
        </dgm:presLayoutVars>
      </dgm:prSet>
      <dgm:spPr/>
      <dgm:t>
        <a:bodyPr/>
        <a:lstStyle/>
        <a:p>
          <a:endParaRPr lang="en-US"/>
        </a:p>
      </dgm:t>
    </dgm:pt>
    <dgm:pt modelId="{53130AFA-5E29-4DB1-B9ED-FD8224E9C8F1}" type="pres">
      <dgm:prSet presAssocID="{1D08A53E-27C9-4283-B6E7-1A686AA851F3}" presName="compositeSpace" presStyleCnt="0"/>
      <dgm:spPr/>
    </dgm:pt>
    <dgm:pt modelId="{D7083B14-1879-4BDD-A011-A15869B37A50}" type="pres">
      <dgm:prSet presAssocID="{4576BFA4-25D4-42B9-9F7C-00E4F30C6E49}" presName="composite" presStyleCnt="0"/>
      <dgm:spPr/>
    </dgm:pt>
    <dgm:pt modelId="{0ED2BB06-1248-456E-AB61-670639A6C9C1}" type="pres">
      <dgm:prSet presAssocID="{4576BFA4-25D4-42B9-9F7C-00E4F30C6E49}" presName="bgChev" presStyleLbl="node1" presStyleIdx="2" presStyleCnt="3"/>
      <dgm:spPr/>
    </dgm:pt>
    <dgm:pt modelId="{E89C7F7F-7150-4FBD-9B03-65CD8A69F286}" type="pres">
      <dgm:prSet presAssocID="{4576BFA4-25D4-42B9-9F7C-00E4F30C6E49}" presName="txNode" presStyleLbl="fgAcc1" presStyleIdx="2" presStyleCnt="3">
        <dgm:presLayoutVars>
          <dgm:bulletEnabled val="1"/>
        </dgm:presLayoutVars>
      </dgm:prSet>
      <dgm:spPr/>
      <dgm:t>
        <a:bodyPr/>
        <a:lstStyle/>
        <a:p>
          <a:endParaRPr lang="en-US"/>
        </a:p>
      </dgm:t>
    </dgm:pt>
  </dgm:ptLst>
  <dgm:cxnLst>
    <dgm:cxn modelId="{9191166F-069A-4E73-ACF6-6647DC3363BF}" type="presOf" srcId="{CC48903A-AE00-4CE5-80B7-A4AE2740124E}" destId="{FC4A879D-5519-4F4A-BAC2-9A17B4C8EA5A}" srcOrd="0" destOrd="0" presId="urn:microsoft.com/office/officeart/2005/8/layout/chevronAccent+Icon"/>
    <dgm:cxn modelId="{91220052-8606-4A98-9922-6BB2445397AC}" srcId="{10BF29C4-95AA-4A4D-8856-2A37C70F0CA4}" destId="{CC48903A-AE00-4CE5-80B7-A4AE2740124E}" srcOrd="0" destOrd="0" parTransId="{F9772FE3-4CA1-4399-A761-CDBB817DF6AA}" sibTransId="{8A76D23F-39C1-4C2A-BD0A-866EFF6205BA}"/>
    <dgm:cxn modelId="{25CC4D6F-C0E7-46B5-BDBF-0657947143D8}" srcId="{10BF29C4-95AA-4A4D-8856-2A37C70F0CA4}" destId="{9944AB0A-09B6-49BA-A4EE-17CD4CE480DA}" srcOrd="1" destOrd="0" parTransId="{FA41E1F5-AC6D-4163-B633-69E4A096590C}" sibTransId="{1D08A53E-27C9-4283-B6E7-1A686AA851F3}"/>
    <dgm:cxn modelId="{CEFA5507-630F-4A5D-B474-CF1D5CDB9704}" srcId="{10BF29C4-95AA-4A4D-8856-2A37C70F0CA4}" destId="{4576BFA4-25D4-42B9-9F7C-00E4F30C6E49}" srcOrd="2" destOrd="0" parTransId="{ED6D8437-D7BB-46E7-B407-A9ACCE7B9BD4}" sibTransId="{8445E488-AF0E-4E01-BE90-2C21692AE822}"/>
    <dgm:cxn modelId="{82143DC6-3B54-48BC-B0F7-06C1517985B0}" type="presOf" srcId="{9944AB0A-09B6-49BA-A4EE-17CD4CE480DA}" destId="{80D53992-1EBF-484D-AE53-33464BA92EE8}" srcOrd="0" destOrd="0" presId="urn:microsoft.com/office/officeart/2005/8/layout/chevronAccent+Icon"/>
    <dgm:cxn modelId="{52F6CC0E-F8F2-42AC-A1F3-72A00DEEE235}" type="presOf" srcId="{4576BFA4-25D4-42B9-9F7C-00E4F30C6E49}" destId="{E89C7F7F-7150-4FBD-9B03-65CD8A69F286}" srcOrd="0" destOrd="0" presId="urn:microsoft.com/office/officeart/2005/8/layout/chevronAccent+Icon"/>
    <dgm:cxn modelId="{20D46C57-CF86-45EE-BE58-8AE555964073}" type="presOf" srcId="{10BF29C4-95AA-4A4D-8856-2A37C70F0CA4}" destId="{AB767DC4-F9D4-47B2-AD8A-CC828AA5AAE1}" srcOrd="0" destOrd="0" presId="urn:microsoft.com/office/officeart/2005/8/layout/chevronAccent+Icon"/>
    <dgm:cxn modelId="{321F8B23-EFC8-4707-A731-CDA99819A6D7}" type="presParOf" srcId="{AB767DC4-F9D4-47B2-AD8A-CC828AA5AAE1}" destId="{68EC4EA5-B168-45B9-B550-BC7D191D3D35}" srcOrd="0" destOrd="0" presId="urn:microsoft.com/office/officeart/2005/8/layout/chevronAccent+Icon"/>
    <dgm:cxn modelId="{0DBC16AE-C700-4D35-B64C-3ED55A549A5E}" type="presParOf" srcId="{68EC4EA5-B168-45B9-B550-BC7D191D3D35}" destId="{A38C3EE0-3EC6-48D4-A941-60766C45D580}" srcOrd="0" destOrd="0" presId="urn:microsoft.com/office/officeart/2005/8/layout/chevronAccent+Icon"/>
    <dgm:cxn modelId="{2F5A5D62-A29C-425C-8950-7271E0DB4682}" type="presParOf" srcId="{68EC4EA5-B168-45B9-B550-BC7D191D3D35}" destId="{FC4A879D-5519-4F4A-BAC2-9A17B4C8EA5A}" srcOrd="1" destOrd="0" presId="urn:microsoft.com/office/officeart/2005/8/layout/chevronAccent+Icon"/>
    <dgm:cxn modelId="{80D7461C-102E-4D6F-BD8F-4B41802228FD}" type="presParOf" srcId="{AB767DC4-F9D4-47B2-AD8A-CC828AA5AAE1}" destId="{71F7E887-7421-48D7-8AF3-CFAEBA4D9E7F}" srcOrd="1" destOrd="0" presId="urn:microsoft.com/office/officeart/2005/8/layout/chevronAccent+Icon"/>
    <dgm:cxn modelId="{3353CEF4-3EE3-4DAF-9A29-3C9C17CA0020}" type="presParOf" srcId="{AB767DC4-F9D4-47B2-AD8A-CC828AA5AAE1}" destId="{6A2B0D43-74FE-483E-A3C2-2D43D27E6AEC}" srcOrd="2" destOrd="0" presId="urn:microsoft.com/office/officeart/2005/8/layout/chevronAccent+Icon"/>
    <dgm:cxn modelId="{33910DFC-7980-43FC-9C08-68F80B980EFF}" type="presParOf" srcId="{6A2B0D43-74FE-483E-A3C2-2D43D27E6AEC}" destId="{BD4E6F89-50A0-4E83-8F1E-43010E05C4F9}" srcOrd="0" destOrd="0" presId="urn:microsoft.com/office/officeart/2005/8/layout/chevronAccent+Icon"/>
    <dgm:cxn modelId="{5BC559D1-470F-49F3-8781-7DA333382E39}" type="presParOf" srcId="{6A2B0D43-74FE-483E-A3C2-2D43D27E6AEC}" destId="{80D53992-1EBF-484D-AE53-33464BA92EE8}" srcOrd="1" destOrd="0" presId="urn:microsoft.com/office/officeart/2005/8/layout/chevronAccent+Icon"/>
    <dgm:cxn modelId="{3C24FFE7-33C9-4818-A91C-E75148BE75B5}" type="presParOf" srcId="{AB767DC4-F9D4-47B2-AD8A-CC828AA5AAE1}" destId="{53130AFA-5E29-4DB1-B9ED-FD8224E9C8F1}" srcOrd="3" destOrd="0" presId="urn:microsoft.com/office/officeart/2005/8/layout/chevronAccent+Icon"/>
    <dgm:cxn modelId="{AD960A47-3342-42DF-AC27-171632AD1BB8}" type="presParOf" srcId="{AB767DC4-F9D4-47B2-AD8A-CC828AA5AAE1}" destId="{D7083B14-1879-4BDD-A011-A15869B37A50}" srcOrd="4" destOrd="0" presId="urn:microsoft.com/office/officeart/2005/8/layout/chevronAccent+Icon"/>
    <dgm:cxn modelId="{B965D485-1E05-4CC0-B662-55D7160AEFD8}" type="presParOf" srcId="{D7083B14-1879-4BDD-A011-A15869B37A50}" destId="{0ED2BB06-1248-456E-AB61-670639A6C9C1}" srcOrd="0" destOrd="0" presId="urn:microsoft.com/office/officeart/2005/8/layout/chevronAccent+Icon"/>
    <dgm:cxn modelId="{2627ACEF-9228-43D8-BF26-38195C71E314}" type="presParOf" srcId="{D7083B14-1879-4BDD-A011-A15869B37A50}" destId="{E89C7F7F-7150-4FBD-9B03-65CD8A69F28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IT Access Strategy</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FC653AD-6D2A-4C66-9588-6285E7201D4B}" type="datetime1">
              <a:rPr lang="en-US" smtClean="0">
                <a:latin typeface="Segoe UI" pitchFamily="34" charset="0"/>
              </a:rPr>
              <a:t>10/16/2014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IT Access Strategy</a:t>
            </a:r>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270723F-439C-4CA1-900A-1F2096D6E7A0}" type="datetime1">
              <a:rPr lang="en-US" smtClean="0"/>
              <a:t>10/16/2014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ADF1398-9E64-4FD2-845B-B05E4C7E86D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8204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Date Placeholder 4"/>
          <p:cNvSpPr>
            <a:spLocks noGrp="1"/>
          </p:cNvSpPr>
          <p:nvPr>
            <p:ph type="dt" idx="11"/>
          </p:nvPr>
        </p:nvSpPr>
        <p:spPr/>
        <p:txBody>
          <a:bodyPr/>
          <a:lstStyle/>
          <a:p>
            <a:fld id="{D541DFA4-41FC-468C-B458-0A60AB5A7FC5}" type="datetime1">
              <a:rPr lang="en-US" smtClean="0"/>
              <a:t>10/16/2014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754621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3" name="Picture Placeholder 9"/>
          <p:cNvPicPr>
            <a:picLocks noChangeAspect="1"/>
          </p:cNvPicPr>
          <p:nvPr userDrawn="1"/>
        </p:nvPicPr>
        <p:blipFill rotWithShape="1">
          <a:blip r:embed="rId2">
            <a:extLst>
              <a:ext uri="{28A0092B-C50C-407E-A947-70E740481C1C}">
                <a14:useLocalDpi xmlns:a14="http://schemas.microsoft.com/office/drawing/2010/main" val="0"/>
              </a:ext>
            </a:extLst>
          </a:blip>
          <a:srcRect r="17632" b="7184"/>
          <a:stretch/>
        </p:blipFill>
        <p:spPr>
          <a:xfrm>
            <a:off x="0" y="0"/>
            <a:ext cx="9326563" cy="6994525"/>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497890" y="480919"/>
            <a:ext cx="1554615" cy="333020"/>
          </a:xfrm>
          <a:prstGeom prst="rect">
            <a:avLst/>
          </a:prstGeom>
        </p:spPr>
      </p:pic>
      <p:sp>
        <p:nvSpPr>
          <p:cNvPr id="20" name="Rectangle 19"/>
          <p:cNvSpPr/>
          <p:nvPr userDrawn="1"/>
        </p:nvSpPr>
        <p:spPr bwMode="gray">
          <a:xfrm>
            <a:off x="273050" y="2125663"/>
            <a:ext cx="5486400" cy="3657600"/>
          </a:xfrm>
          <a:prstGeom prst="rect">
            <a:avLst/>
          </a:prstGeom>
          <a:solidFill>
            <a:srgbClr val="00B0F0">
              <a:alpha val="8470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209" y="2125664"/>
            <a:ext cx="5486400" cy="1828800"/>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209" y="3957639"/>
            <a:ext cx="54864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209" y="1221503"/>
            <a:ext cx="8778240" cy="2092881"/>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163" y="1212849"/>
            <a:ext cx="4206240" cy="2357568"/>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9" y="1212849"/>
            <a:ext cx="4206240" cy="2357568"/>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31133"/>
            <a:ext cx="4206240"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8" y="1211287"/>
            <a:ext cx="4206240" cy="2357568"/>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208" y="1212850"/>
            <a:ext cx="4206240"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050" y="1212850"/>
            <a:ext cx="4207303"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0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3049" y="1211287"/>
            <a:ext cx="4206240" cy="2357568"/>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58" y="1211287"/>
            <a:ext cx="4206240"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0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a:extLst>
              <a:ext uri="{28A0092B-C50C-407E-A947-70E740481C1C}">
                <a14:useLocalDpi xmlns:a14="http://schemas.microsoft.com/office/drawing/2010/main" val="0"/>
              </a:ext>
            </a:extLst>
          </a:blip>
          <a:srcRect l="8092" r="3853" b="446"/>
          <a:stretch/>
        </p:blipFill>
        <p:spPr bwMode="auto">
          <a:xfrm>
            <a:off x="0" y="-23178"/>
            <a:ext cx="9326563" cy="701770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314748" y="6180935"/>
            <a:ext cx="1554615" cy="333020"/>
          </a:xfrm>
          <a:prstGeom prst="rect">
            <a:avLst/>
          </a:prstGeom>
        </p:spPr>
      </p:pic>
      <p:sp>
        <p:nvSpPr>
          <p:cNvPr id="19" name="Rectangle 18"/>
          <p:cNvSpPr/>
          <p:nvPr userDrawn="1"/>
        </p:nvSpPr>
        <p:spPr bwMode="gray">
          <a:xfrm>
            <a:off x="273050" y="2125663"/>
            <a:ext cx="5486400" cy="3657600"/>
          </a:xfrm>
          <a:prstGeom prst="rect">
            <a:avLst/>
          </a:prstGeom>
          <a:solidFill>
            <a:srgbClr val="00B0F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64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209" y="3954462"/>
            <a:ext cx="54864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3050" y="1221158"/>
            <a:ext cx="8778875"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113" y="1212850"/>
            <a:ext cx="877824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28" y="1632057"/>
            <a:ext cx="8393907" cy="4607075"/>
          </a:xfrm>
        </p:spPr>
        <p:txBody>
          <a:bodyPr>
            <a:noAutofit/>
          </a:bodyPr>
          <a:lstStyle>
            <a:lvl1pPr>
              <a:lnSpc>
                <a:spcPct val="92000"/>
              </a:lnSpc>
              <a:spcBef>
                <a:spcPts val="408"/>
              </a:spcBef>
              <a:spcAft>
                <a:spcPts val="408"/>
              </a:spcAft>
              <a:buClr>
                <a:schemeClr val="accent1"/>
              </a:buClr>
              <a:defRPr>
                <a:solidFill>
                  <a:schemeClr val="tx2"/>
                </a:solidFill>
              </a:defRPr>
            </a:lvl1pPr>
            <a:lvl2pPr marL="812784" indent="-346486">
              <a:lnSpc>
                <a:spcPct val="92000"/>
              </a:lnSpc>
              <a:spcBef>
                <a:spcPts val="0"/>
              </a:spcBef>
              <a:spcAft>
                <a:spcPts val="408"/>
              </a:spcAft>
              <a:buClr>
                <a:schemeClr val="accent1"/>
              </a:buClr>
              <a:defRPr>
                <a:solidFill>
                  <a:schemeClr val="tx2"/>
                </a:solidFill>
              </a:defRPr>
            </a:lvl2pPr>
            <a:lvl3pPr>
              <a:lnSpc>
                <a:spcPct val="92000"/>
              </a:lnSpc>
              <a:spcBef>
                <a:spcPts val="0"/>
              </a:spcBef>
              <a:spcAft>
                <a:spcPts val="408"/>
              </a:spcAft>
              <a:buClr>
                <a:schemeClr val="accent1"/>
              </a:buClr>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a:xfrm>
            <a:off x="466328" y="676045"/>
            <a:ext cx="8393907" cy="630946"/>
          </a:xfrm>
        </p:spPr>
        <p:txBody>
          <a:bodyPr>
            <a:spAutoFit/>
          </a:bodyPr>
          <a:lstStyle>
            <a:lvl1pPr>
              <a:defRPr b="0">
                <a:latin typeface="+mj-lt"/>
              </a:defRPr>
            </a:lvl1pPr>
          </a:lstStyle>
          <a:p>
            <a:r>
              <a:rPr lang="en-US" dirty="0" smtClean="0"/>
              <a:t>Click to Edit Master Title Style</a:t>
            </a:r>
            <a:endParaRPr lang="en-US" dirty="0"/>
          </a:p>
        </p:txBody>
      </p:sp>
      <p:sp>
        <p:nvSpPr>
          <p:cNvPr id="14"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rgbClr val="363644"/>
                </a:solidFill>
                <a:latin typeface="+mn-lt"/>
                <a:ea typeface="Segoe UI Symbol"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15244811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28" y="676045"/>
            <a:ext cx="8393907" cy="630946"/>
          </a:xfrm>
        </p:spPr>
        <p:txBody>
          <a:bodyPr/>
          <a:lstStyle>
            <a:lvl1pPr>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rgbClr val="363644"/>
                </a:solidFill>
                <a:latin typeface="+mn-lt"/>
                <a:ea typeface="Segoe UI Symbol"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31670703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rgbClr val="363644"/>
                </a:solidFill>
                <a:latin typeface="+mn-lt"/>
                <a:ea typeface="Segoe UI Symbol"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20554486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Blank_Empty">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chemeClr val="tx2"/>
                </a:solidFill>
                <a:latin typeface="+mn-lt"/>
                <a:ea typeface="Segoe UI Symbol" pitchFamily="34" charset="0"/>
              </a:defRPr>
            </a:lvl1pPr>
          </a:lstStyle>
          <a:p>
            <a:fld id="{975BAD0B-FD24-450E-B802-C82CC5A6431E}" type="slidenum">
              <a:rPr lang="en-US" smtClean="0">
                <a:solidFill>
                  <a:srgbClr val="363644"/>
                </a:solidFill>
              </a:rPr>
              <a:pPr/>
              <a:t>‹#›</a:t>
            </a:fld>
            <a:endParaRPr lang="en-US" dirty="0">
              <a:solidFill>
                <a:srgbClr val="363644"/>
              </a:solidFill>
            </a:endParaRPr>
          </a:p>
        </p:txBody>
      </p:sp>
    </p:spTree>
    <p:extLst>
      <p:ext uri="{BB962C8B-B14F-4D97-AF65-F5344CB8AC3E}">
        <p14:creationId xmlns:p14="http://schemas.microsoft.com/office/powerpoint/2010/main" val="10662589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328" y="1632056"/>
            <a:ext cx="4119232" cy="4616063"/>
          </a:xfrm>
        </p:spPr>
        <p:txBody>
          <a:bodyPr/>
          <a:lstStyle>
            <a:lvl1pPr>
              <a:defRPr sz="2856">
                <a:solidFill>
                  <a:schemeClr val="tx2"/>
                </a:solidFill>
              </a:defRPr>
            </a:lvl1pPr>
            <a:lvl2pPr>
              <a:defRPr sz="2448">
                <a:solidFill>
                  <a:schemeClr val="tx2"/>
                </a:solidFill>
              </a:defRPr>
            </a:lvl2pPr>
            <a:lvl3pPr>
              <a:defRPr sz="2040">
                <a:solidFill>
                  <a:srgbClr val="363644"/>
                </a:solidFill>
              </a:defRPr>
            </a:lvl3pPr>
            <a:lvl4pPr>
              <a:defRPr sz="1836">
                <a:solidFill>
                  <a:srgbClr val="363644"/>
                </a:solidFill>
              </a:defRPr>
            </a:lvl4pPr>
            <a:lvl5pPr>
              <a:defRPr sz="1836">
                <a:solidFill>
                  <a:srgbClr val="363644"/>
                </a:solidFill>
              </a:defRPr>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1003" y="1632056"/>
            <a:ext cx="4119232" cy="4616063"/>
          </a:xfrm>
        </p:spPr>
        <p:txBody>
          <a:bodyPr/>
          <a:lstStyle>
            <a:lvl1pPr>
              <a:defRPr sz="2856">
                <a:solidFill>
                  <a:schemeClr val="tx2"/>
                </a:solidFill>
              </a:defRPr>
            </a:lvl1pPr>
            <a:lvl2pPr>
              <a:defRPr sz="2448">
                <a:solidFill>
                  <a:schemeClr val="tx2"/>
                </a:solidFill>
              </a:defRPr>
            </a:lvl2pPr>
            <a:lvl3pPr>
              <a:defRPr sz="2040">
                <a:solidFill>
                  <a:srgbClr val="363644"/>
                </a:solidFill>
              </a:defRPr>
            </a:lvl3pPr>
            <a:lvl4pPr>
              <a:defRPr sz="1836">
                <a:solidFill>
                  <a:srgbClr val="363644"/>
                </a:solidFill>
              </a:defRPr>
            </a:lvl4pPr>
            <a:lvl5pPr>
              <a:defRPr sz="1836">
                <a:solidFill>
                  <a:srgbClr val="363644"/>
                </a:solidFill>
              </a:defRPr>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p:txBody>
      </p:sp>
      <p:sp>
        <p:nvSpPr>
          <p:cNvPr id="7"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rgbClr val="363644"/>
                </a:solidFill>
                <a:latin typeface="+mn-lt"/>
                <a:ea typeface="Segoe UI Symbol"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34221760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387" y="1632058"/>
            <a:ext cx="8617789" cy="4607075"/>
          </a:xfrm>
        </p:spPr>
        <p:txBody>
          <a:bodyPr>
            <a:noAutofit/>
          </a:bodyPr>
          <a:lstStyle>
            <a:lvl1pPr>
              <a:lnSpc>
                <a:spcPct val="92000"/>
              </a:lnSpc>
              <a:spcBef>
                <a:spcPts val="408"/>
              </a:spcBef>
              <a:spcAft>
                <a:spcPts val="408"/>
              </a:spcAft>
              <a:buClr>
                <a:schemeClr val="accent1"/>
              </a:buClr>
              <a:defRPr>
                <a:solidFill>
                  <a:schemeClr val="tx2"/>
                </a:solidFill>
              </a:defRPr>
            </a:lvl1pPr>
            <a:lvl2pPr marL="812864" indent="-346520">
              <a:lnSpc>
                <a:spcPct val="92000"/>
              </a:lnSpc>
              <a:spcBef>
                <a:spcPts val="0"/>
              </a:spcBef>
              <a:spcAft>
                <a:spcPts val="408"/>
              </a:spcAft>
              <a:buClr>
                <a:schemeClr val="accent1"/>
              </a:buClr>
              <a:defRPr>
                <a:solidFill>
                  <a:schemeClr val="tx2"/>
                </a:solidFill>
              </a:defRPr>
            </a:lvl2pPr>
            <a:lvl3pPr>
              <a:lnSpc>
                <a:spcPct val="92000"/>
              </a:lnSpc>
              <a:spcBef>
                <a:spcPts val="0"/>
              </a:spcBef>
              <a:spcAft>
                <a:spcPts val="408"/>
              </a:spcAft>
              <a:buClr>
                <a:schemeClr val="accent1"/>
              </a:buClr>
              <a:defRPr>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6"/>
          <p:cNvSpPr>
            <a:spLocks noGrp="1"/>
          </p:cNvSpPr>
          <p:nvPr>
            <p:ph type="title" hasCustomPrompt="1"/>
          </p:nvPr>
        </p:nvSpPr>
        <p:spPr>
          <a:xfrm>
            <a:off x="354387" y="719297"/>
            <a:ext cx="8617789" cy="544444"/>
          </a:xfrm>
        </p:spPr>
        <p:txBody>
          <a:bodyPr wrap="square">
            <a:spAutoFit/>
          </a:bodyPr>
          <a:lstStyle>
            <a:lvl1pPr>
              <a:defRPr b="0">
                <a:latin typeface="+mj-lt"/>
              </a:defRPr>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772152" y="6646958"/>
            <a:ext cx="327333"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6976308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387" y="719297"/>
            <a:ext cx="8617789" cy="544444"/>
          </a:xfrm>
        </p:spPr>
        <p:txBody>
          <a:bodyPr/>
          <a:lstStyle>
            <a:lvl1pPr>
              <a:defRPr b="1"/>
            </a:lvl1pPr>
          </a:lstStyle>
          <a:p>
            <a:r>
              <a:rPr lang="en-US" dirty="0" smtClean="0"/>
              <a:t>Click to Edit Master Title Style</a:t>
            </a:r>
            <a:endParaRPr lang="en-US" dirty="0"/>
          </a:p>
        </p:txBody>
      </p:sp>
      <p:sp>
        <p:nvSpPr>
          <p:cNvPr id="8" name="Slide Number Placeholder 5"/>
          <p:cNvSpPr>
            <a:spLocks noGrp="1"/>
          </p:cNvSpPr>
          <p:nvPr>
            <p:ph type="sldNum" sz="quarter" idx="4"/>
          </p:nvPr>
        </p:nvSpPr>
        <p:spPr>
          <a:xfrm>
            <a:off x="8772152" y="6646958"/>
            <a:ext cx="327333"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29374724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72152" y="6646958"/>
            <a:ext cx="327333"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25231043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6 for internal audiences">
    <p:spTree>
      <p:nvGrpSpPr>
        <p:cNvPr id="1" name=""/>
        <p:cNvGrpSpPr/>
        <p:nvPr/>
      </p:nvGrpSpPr>
      <p:grpSpPr>
        <a:xfrm>
          <a:off x="0" y="0"/>
          <a:ext cx="0" cy="0"/>
          <a:chOff x="0" y="0"/>
          <a:chExt cx="0" cy="0"/>
        </a:xfrm>
      </p:grpSpPr>
      <p:pic>
        <p:nvPicPr>
          <p:cNvPr id="11" name="Picture Placeholder 3"/>
          <p:cNvPicPr>
            <a:picLocks noChangeAspect="1"/>
          </p:cNvPicPr>
          <p:nvPr userDrawn="1"/>
        </p:nvPicPr>
        <p:blipFill rotWithShape="1">
          <a:blip r:embed="rId2">
            <a:extLst>
              <a:ext uri="{28A0092B-C50C-407E-A947-70E740481C1C}">
                <a14:useLocalDpi xmlns:a14="http://schemas.microsoft.com/office/drawing/2010/main" val="0"/>
              </a:ext>
            </a:extLst>
          </a:blip>
          <a:srcRect l="6161" t="26391" r="47239" b="21656"/>
          <a:stretch/>
        </p:blipFill>
        <p:spPr bwMode="auto">
          <a:xfrm>
            <a:off x="-101600" y="0"/>
            <a:ext cx="9428163" cy="6994525"/>
          </a:xfrm>
          <a:prstGeom prst="rect">
            <a:avLst/>
          </a:prstGeom>
          <a:solidFill>
            <a:sysClr val="window" lastClr="FFFFFF">
              <a:lumMod val="75000"/>
            </a:sys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314748" y="6180935"/>
            <a:ext cx="1554615" cy="333020"/>
          </a:xfrm>
          <a:prstGeom prst="rect">
            <a:avLst/>
          </a:prstGeom>
        </p:spPr>
      </p:pic>
      <p:sp>
        <p:nvSpPr>
          <p:cNvPr id="19" name="Rectangle 18"/>
          <p:cNvSpPr/>
          <p:nvPr userDrawn="1"/>
        </p:nvSpPr>
        <p:spPr bwMode="gray">
          <a:xfrm>
            <a:off x="273050" y="2125663"/>
            <a:ext cx="5486400" cy="3657600"/>
          </a:xfrm>
          <a:prstGeom prst="rect">
            <a:avLst/>
          </a:prstGeom>
          <a:solidFill>
            <a:srgbClr val="00B0F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6400" cy="18305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209" y="3954457"/>
            <a:ext cx="5486400"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spTree>
    <p:extLst>
      <p:ext uri="{BB962C8B-B14F-4D97-AF65-F5344CB8AC3E}">
        <p14:creationId xmlns:p14="http://schemas.microsoft.com/office/powerpoint/2010/main" val="3930078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_Blank_Empt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72152" y="6646958"/>
            <a:ext cx="327333"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7483926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328" y="1632057"/>
            <a:ext cx="4119232" cy="4616063"/>
          </a:xfrm>
        </p:spPr>
        <p:txBody>
          <a:bodyPr/>
          <a:lstStyle>
            <a:lvl1pPr>
              <a:defRPr sz="2856">
                <a:solidFill>
                  <a:schemeClr val="tx2"/>
                </a:solidFill>
              </a:defRPr>
            </a:lvl1pPr>
            <a:lvl2pPr>
              <a:defRPr sz="2448">
                <a:solidFill>
                  <a:schemeClr val="tx2"/>
                </a:solidFill>
              </a:defRPr>
            </a:lvl2pPr>
            <a:lvl3pPr>
              <a:defRPr sz="2040">
                <a:solidFill>
                  <a:srgbClr val="363644"/>
                </a:solidFill>
              </a:defRPr>
            </a:lvl3pPr>
            <a:lvl4pPr>
              <a:defRPr sz="1836">
                <a:solidFill>
                  <a:srgbClr val="363644"/>
                </a:solidFill>
              </a:defRPr>
            </a:lvl4pPr>
            <a:lvl5pPr>
              <a:defRPr sz="1836">
                <a:solidFill>
                  <a:srgbClr val="363644"/>
                </a:solidFill>
              </a:defRPr>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741003" y="1632057"/>
            <a:ext cx="4119232" cy="4616063"/>
          </a:xfrm>
        </p:spPr>
        <p:txBody>
          <a:bodyPr/>
          <a:lstStyle>
            <a:lvl1pPr>
              <a:defRPr sz="2856">
                <a:solidFill>
                  <a:schemeClr val="tx2"/>
                </a:solidFill>
              </a:defRPr>
            </a:lvl1pPr>
            <a:lvl2pPr>
              <a:defRPr sz="2448">
                <a:solidFill>
                  <a:schemeClr val="tx2"/>
                </a:solidFill>
              </a:defRPr>
            </a:lvl2pPr>
            <a:lvl3pPr>
              <a:defRPr sz="2040">
                <a:solidFill>
                  <a:srgbClr val="363644"/>
                </a:solidFill>
              </a:defRPr>
            </a:lvl3pPr>
            <a:lvl4pPr>
              <a:defRPr sz="1836">
                <a:solidFill>
                  <a:srgbClr val="363644"/>
                </a:solidFill>
              </a:defRPr>
            </a:lvl4pPr>
            <a:lvl5pPr>
              <a:defRPr sz="1836">
                <a:solidFill>
                  <a:srgbClr val="363644"/>
                </a:solidFill>
              </a:defRPr>
            </a:lvl5pPr>
            <a:lvl6pPr>
              <a:defRPr sz="1836"/>
            </a:lvl6pPr>
            <a:lvl7pPr>
              <a:defRPr sz="1836"/>
            </a:lvl7pPr>
            <a:lvl8pPr>
              <a:defRPr sz="1836"/>
            </a:lvl8pPr>
            <a:lvl9pPr>
              <a:defRPr sz="1836"/>
            </a:lvl9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8772152" y="6646958"/>
            <a:ext cx="327333"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fld id="{975BAD0B-FD24-450E-B802-C82CC5A6431E}" type="slidenum">
              <a:rPr lang="en-US" smtClean="0"/>
              <a:pPr/>
              <a:t>‹#›</a:t>
            </a:fld>
            <a:endParaRPr lang="en-US" dirty="0"/>
          </a:p>
        </p:txBody>
      </p:sp>
    </p:spTree>
    <p:extLst>
      <p:ext uri="{BB962C8B-B14F-4D97-AF65-F5344CB8AC3E}">
        <p14:creationId xmlns:p14="http://schemas.microsoft.com/office/powerpoint/2010/main" val="196562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209" y="2125663"/>
            <a:ext cx="8778240" cy="1831975"/>
          </a:xfrm>
          <a:noFill/>
        </p:spPr>
        <p:txBody>
          <a:bodyPr tIns="91440" bIns="91440" anchor="t" anchorCtr="0"/>
          <a:lstStyle>
            <a:lvl1pPr>
              <a:defRPr sz="72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209" y="1212850"/>
            <a:ext cx="877824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209" y="1212850"/>
            <a:ext cx="877824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209" y="1221503"/>
            <a:ext cx="8778240" cy="209288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5.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5.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050" y="295275"/>
            <a:ext cx="8778875"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3050" y="1212851"/>
            <a:ext cx="8778876"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1" r:id="rId1"/>
    <p:sldLayoutId id="2147484177" r:id="rId2"/>
    <p:sldLayoutId id="2147484178" r:id="rId3"/>
    <p:sldLayoutId id="2147484130" r:id="rId4"/>
    <p:sldLayoutId id="2147484101" r:id="rId5"/>
    <p:sldLayoutId id="2147484102" r:id="rId6"/>
    <p:sldLayoutId id="2147484087" r:id="rId7"/>
    <p:sldLayoutId id="2147484098" r:id="rId8"/>
    <p:sldLayoutId id="2147484086" r:id="rId9"/>
    <p:sldLayoutId id="2147484107" r:id="rId10"/>
    <p:sldLayoutId id="2147484099" r:id="rId11"/>
    <p:sldLayoutId id="2147484100" r:id="rId12"/>
    <p:sldLayoutId id="2147484089" r:id="rId13"/>
    <p:sldLayoutId id="2147484106" r:id="rId14"/>
    <p:sldLayoutId id="2147484092" r:id="rId15"/>
    <p:sldLayoutId id="2147484093" r:id="rId16"/>
    <p:sldLayoutId id="2147484127" r:id="rId17"/>
    <p:sldLayoutId id="2147484128" r:id="rId18"/>
    <p:sldLayoutId id="2147484129" r:id="rId19"/>
    <p:sldLayoutId id="2147484094" r:id="rId20"/>
    <p:sldLayoutId id="2147484096" r:id="rId21"/>
  </p:sldLayoutIdLst>
  <p:transition>
    <p:fade/>
  </p:transition>
  <p:timing>
    <p:tnLst>
      <p:par>
        <p:cTn id="1" dur="indefinite" restart="never" nodeType="tmRoot"/>
      </p:par>
    </p:tnLst>
  </p:timing>
  <p:hf sldNum="0"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99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99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99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99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dgile_powerpoint-v3.jpg"/>
          <p:cNvPicPr>
            <a:picLocks noChangeAspect="1"/>
          </p:cNvPicPr>
          <p:nvPr userDrawn="1"/>
        </p:nvPicPr>
        <p:blipFill>
          <a:blip r:embed="rId7" cstate="print"/>
          <a:stretch>
            <a:fillRect/>
          </a:stretch>
        </p:blipFill>
        <p:spPr>
          <a:xfrm>
            <a:off x="8205321" y="207022"/>
            <a:ext cx="780822" cy="509203"/>
          </a:xfrm>
          <a:prstGeom prst="rect">
            <a:avLst/>
          </a:prstGeom>
        </p:spPr>
      </p:pic>
      <p:sp>
        <p:nvSpPr>
          <p:cNvPr id="2" name="Title Placeholder 1"/>
          <p:cNvSpPr>
            <a:spLocks noGrp="1"/>
          </p:cNvSpPr>
          <p:nvPr>
            <p:ph type="title"/>
          </p:nvPr>
        </p:nvSpPr>
        <p:spPr>
          <a:xfrm>
            <a:off x="466328" y="676045"/>
            <a:ext cx="8393907" cy="630946"/>
          </a:xfrm>
          <a:prstGeom prst="rect">
            <a:avLst/>
          </a:prstGeom>
        </p:spPr>
        <p:txBody>
          <a:bodyPr vert="horz" lIns="91440" tIns="45720" rIns="91440" bIns="45720" rtlCol="0" anchor="ctr"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6328" y="1632056"/>
            <a:ext cx="8393907" cy="460707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7"/>
          <p:cNvSpPr/>
          <p:nvPr userDrawn="1"/>
        </p:nvSpPr>
        <p:spPr>
          <a:xfrm>
            <a:off x="-1" y="1"/>
            <a:ext cx="7836196" cy="207021"/>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1" name="Slide Number Placeholder 5"/>
          <p:cNvSpPr>
            <a:spLocks noGrp="1"/>
          </p:cNvSpPr>
          <p:nvPr>
            <p:ph type="sldNum" sz="quarter" idx="4"/>
          </p:nvPr>
        </p:nvSpPr>
        <p:spPr>
          <a:xfrm>
            <a:off x="8384600" y="6630347"/>
            <a:ext cx="649276" cy="266818"/>
          </a:xfrm>
          <a:prstGeom prst="rect">
            <a:avLst/>
          </a:prstGeom>
        </p:spPr>
        <p:txBody>
          <a:bodyPr vert="horz" wrap="square" lIns="91440" tIns="45720" rIns="91440" bIns="45720" rtlCol="0" anchor="ctr">
            <a:spAutoFit/>
          </a:bodyPr>
          <a:lstStyle>
            <a:lvl1pPr algn="r">
              <a:defRPr sz="1071">
                <a:solidFill>
                  <a:schemeClr val="tx2"/>
                </a:solidFill>
                <a:latin typeface="+mn-lt"/>
                <a:ea typeface="Segoe UI Symbol" pitchFamily="34" charset="0"/>
              </a:defRPr>
            </a:lvl1pPr>
          </a:lstStyle>
          <a:p>
            <a:pPr defTabSz="932597"/>
            <a:fld id="{975BAD0B-FD24-450E-B802-C82CC5A6431E}" type="slidenum">
              <a:rPr lang="en-US" smtClean="0">
                <a:solidFill>
                  <a:srgbClr val="363644"/>
                </a:solidFill>
              </a:rPr>
              <a:pPr defTabSz="932597"/>
              <a:t>‹#›</a:t>
            </a:fld>
            <a:endParaRPr lang="en-US" dirty="0">
              <a:solidFill>
                <a:srgbClr val="363644"/>
              </a:solidFill>
            </a:endParaRPr>
          </a:p>
        </p:txBody>
      </p:sp>
      <p:cxnSp>
        <p:nvCxnSpPr>
          <p:cNvPr id="14" name="Straight Connector 13"/>
          <p:cNvCxnSpPr/>
          <p:nvPr userDrawn="1"/>
        </p:nvCxnSpPr>
        <p:spPr>
          <a:xfrm>
            <a:off x="295631" y="6552487"/>
            <a:ext cx="8735304" cy="0"/>
          </a:xfrm>
          <a:prstGeom prst="line">
            <a:avLst/>
          </a:prstGeom>
          <a:ln w="952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
          <p:cNvSpPr txBox="1">
            <a:spLocks/>
          </p:cNvSpPr>
          <p:nvPr userDrawn="1"/>
        </p:nvSpPr>
        <p:spPr>
          <a:xfrm>
            <a:off x="315215" y="6636559"/>
            <a:ext cx="2707900" cy="262241"/>
          </a:xfrm>
          <a:prstGeom prst="rect">
            <a:avLst/>
          </a:prstGeom>
        </p:spPr>
        <p:txBody>
          <a:bodyPr vert="horz" wrap="none" lIns="93260" tIns="46630" rIns="93260" bIns="46630" rtlCol="0" anchor="ctr" anchorCtr="0">
            <a:spAutoFit/>
          </a:bodyPr>
          <a:lstStyle>
            <a:defPPr>
              <a:defRPr lang="en-US"/>
            </a:defPPr>
            <a:lvl1pPr marL="0" algn="l" defTabSz="914400" rtl="0" eaLnBrk="1" latinLnBrk="0" hangingPunct="1">
              <a:defRPr lang="en-US" sz="1050" kern="1200" dirty="0" smtClean="0">
                <a:solidFill>
                  <a:srgbClr val="414151"/>
                </a:solidFill>
                <a:latin typeface="+mn-lt"/>
                <a:ea typeface="Segoe UI Symbol"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1071">
                <a:solidFill>
                  <a:srgbClr val="363644"/>
                </a:solidFill>
              </a:rPr>
              <a:t>© 2014 Edgile, Inc. – All Rights Reserved </a:t>
            </a:r>
          </a:p>
        </p:txBody>
      </p:sp>
    </p:spTree>
    <p:extLst>
      <p:ext uri="{BB962C8B-B14F-4D97-AF65-F5344CB8AC3E}">
        <p14:creationId xmlns:p14="http://schemas.microsoft.com/office/powerpoint/2010/main" val="4023873080"/>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Lst>
  <p:timing>
    <p:tnLst>
      <p:par>
        <p:cTn id="1" dur="indefinite" restart="never" nodeType="tmRoot"/>
      </p:par>
    </p:tnLst>
  </p:timing>
  <p:hf hdr="0" ftr="0" dt="0"/>
  <p:txStyles>
    <p:titleStyle>
      <a:lvl1pPr algn="l" defTabSz="932597" rtl="0" eaLnBrk="1" latinLnBrk="0" hangingPunct="1">
        <a:lnSpc>
          <a:spcPct val="90000"/>
        </a:lnSpc>
        <a:spcBef>
          <a:spcPct val="0"/>
        </a:spcBef>
        <a:buNone/>
        <a:defRPr sz="3876" b="0" kern="1200">
          <a:solidFill>
            <a:schemeClr val="accent6"/>
          </a:solidFill>
          <a:effectLst/>
          <a:latin typeface="+mj-lt"/>
          <a:ea typeface="+mj-ea"/>
          <a:cs typeface="+mj-cs"/>
        </a:defRPr>
      </a:lvl1pPr>
    </p:titleStyle>
    <p:bodyStyle>
      <a:lvl1pPr marL="296294" indent="-296294" algn="l" defTabSz="932597" rtl="0" eaLnBrk="1" latinLnBrk="0" hangingPunct="1">
        <a:lnSpc>
          <a:spcPct val="92000"/>
        </a:lnSpc>
        <a:spcBef>
          <a:spcPts val="408"/>
        </a:spcBef>
        <a:spcAft>
          <a:spcPts val="408"/>
        </a:spcAft>
        <a:buClr>
          <a:schemeClr val="accent1"/>
        </a:buClr>
        <a:buFont typeface="Wingdings" pitchFamily="2" charset="2"/>
        <a:buChar char="§"/>
        <a:defRPr sz="3060" b="0" kern="1200">
          <a:solidFill>
            <a:schemeClr val="tx2"/>
          </a:solidFill>
          <a:latin typeface="+mn-lt"/>
          <a:ea typeface="Segoe UI Symbol" pitchFamily="34" charset="0"/>
          <a:cs typeface="+mn-cs"/>
        </a:defRPr>
      </a:lvl1pPr>
      <a:lvl2pPr marL="812784" indent="-346486" algn="l" defTabSz="932597" rtl="0" eaLnBrk="1" latinLnBrk="0" hangingPunct="1">
        <a:lnSpc>
          <a:spcPct val="92000"/>
        </a:lnSpc>
        <a:spcBef>
          <a:spcPts val="0"/>
        </a:spcBef>
        <a:spcAft>
          <a:spcPts val="408"/>
        </a:spcAft>
        <a:buClr>
          <a:schemeClr val="accent1"/>
        </a:buClr>
        <a:buFont typeface="Segoe UI" pitchFamily="34" charset="0"/>
        <a:buChar char="–"/>
        <a:defRPr sz="2652" b="0" kern="1200">
          <a:solidFill>
            <a:schemeClr val="tx2"/>
          </a:solidFill>
          <a:latin typeface="+mn-lt"/>
          <a:ea typeface="Segoe UI Symbol" pitchFamily="34" charset="0"/>
          <a:cs typeface="+mn-cs"/>
        </a:defRPr>
      </a:lvl2pPr>
      <a:lvl3pPr marL="1165746" indent="-233149" algn="l" defTabSz="932597" rtl="0" eaLnBrk="1" latinLnBrk="0" hangingPunct="1">
        <a:lnSpc>
          <a:spcPct val="92000"/>
        </a:lnSpc>
        <a:spcBef>
          <a:spcPts val="0"/>
        </a:spcBef>
        <a:spcAft>
          <a:spcPts val="408"/>
        </a:spcAft>
        <a:buClr>
          <a:schemeClr val="accent1"/>
        </a:buClr>
        <a:buFont typeface="Segoe UI" pitchFamily="34" charset="0"/>
        <a:buChar char="–"/>
        <a:defRPr sz="2244" b="0" kern="1200">
          <a:solidFill>
            <a:schemeClr val="tx2"/>
          </a:solidFill>
          <a:latin typeface="+mn-lt"/>
          <a:ea typeface="Segoe UI Symbol" pitchFamily="34" charset="0"/>
          <a:cs typeface="+mn-cs"/>
        </a:defRPr>
      </a:lvl3pPr>
      <a:lvl4pPr marL="1632044"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4pPr>
      <a:lvl5pPr marL="2098342"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5pPr>
      <a:lvl6pPr marL="2564641"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939"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237"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535" indent="-233149" algn="l" defTabSz="932597"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4387" y="719297"/>
            <a:ext cx="8617789" cy="544444"/>
          </a:xfrm>
          <a:prstGeom prst="rect">
            <a:avLst/>
          </a:prstGeom>
        </p:spPr>
        <p:txBody>
          <a:bodyPr vert="horz" wrap="square" lIns="91440" tIns="45720" rIns="91440" bIns="45720" rtlCol="0" anchor="ctr"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4387" y="1632057"/>
            <a:ext cx="8617789" cy="460707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7"/>
          <p:cNvSpPr/>
          <p:nvPr userDrawn="1"/>
        </p:nvSpPr>
        <p:spPr>
          <a:xfrm>
            <a:off x="-1" y="2"/>
            <a:ext cx="7836196" cy="207021"/>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688"/>
            <a:endParaRPr lang="en-US" sz="1836">
              <a:solidFill>
                <a:srgbClr val="FFFFFF"/>
              </a:solidFill>
            </a:endParaRPr>
          </a:p>
        </p:txBody>
      </p:sp>
      <p:cxnSp>
        <p:nvCxnSpPr>
          <p:cNvPr id="14" name="Straight Connector 13"/>
          <p:cNvCxnSpPr/>
          <p:nvPr userDrawn="1"/>
        </p:nvCxnSpPr>
        <p:spPr>
          <a:xfrm>
            <a:off x="227078" y="6552488"/>
            <a:ext cx="8872407" cy="0"/>
          </a:xfrm>
          <a:prstGeom prst="line">
            <a:avLst/>
          </a:prstGeom>
          <a:ln w="9525" cap="rnd">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2"/>
          <p:cNvSpPr txBox="1">
            <a:spLocks/>
          </p:cNvSpPr>
          <p:nvPr userDrawn="1"/>
        </p:nvSpPr>
        <p:spPr>
          <a:xfrm>
            <a:off x="227078" y="6646037"/>
            <a:ext cx="2376453" cy="235434"/>
          </a:xfrm>
          <a:prstGeom prst="rect">
            <a:avLst/>
          </a:prstGeom>
        </p:spPr>
        <p:txBody>
          <a:bodyPr vert="horz" wrap="none" lIns="93266" tIns="46633" rIns="93266" bIns="46633" rtlCol="0" anchor="ctr" anchorCtr="0">
            <a:spAutoFit/>
          </a:bodyPr>
          <a:lstStyle>
            <a:defPPr>
              <a:defRPr lang="en-US"/>
            </a:defPPr>
            <a:lvl1pPr marL="0" algn="l" defTabSz="914400" rtl="0" eaLnBrk="1" latinLnBrk="0" hangingPunct="1">
              <a:defRPr lang="en-US" sz="1050" kern="1200" dirty="0" smtClean="0">
                <a:solidFill>
                  <a:srgbClr val="414151"/>
                </a:solidFill>
                <a:latin typeface="+mn-lt"/>
                <a:ea typeface="Segoe UI Symbol"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918">
                <a:solidFill>
                  <a:srgbClr val="363644"/>
                </a:solidFill>
                <a:cs typeface="Arial" panose="020B0604020202020204" pitchFamily="34" charset="0"/>
              </a:rPr>
              <a:t>© 2014 Edgile, Inc. – All Rights Reserved </a:t>
            </a:r>
          </a:p>
        </p:txBody>
      </p:sp>
      <p:pic>
        <p:nvPicPr>
          <p:cNvPr id="12" name="Picture 11" descr="edgile_powerpoint-v3.jpg"/>
          <p:cNvPicPr>
            <a:picLocks noChangeAspect="1"/>
          </p:cNvPicPr>
          <p:nvPr userDrawn="1"/>
        </p:nvPicPr>
        <p:blipFill>
          <a:blip r:embed="rId7" cstate="print"/>
          <a:stretch>
            <a:fillRect/>
          </a:stretch>
        </p:blipFill>
        <p:spPr>
          <a:xfrm>
            <a:off x="8205321" y="276029"/>
            <a:ext cx="780822" cy="678937"/>
          </a:xfrm>
          <a:prstGeom prst="rect">
            <a:avLst/>
          </a:prstGeom>
        </p:spPr>
      </p:pic>
      <p:sp>
        <p:nvSpPr>
          <p:cNvPr id="13" name="Slide Number Placeholder 5"/>
          <p:cNvSpPr>
            <a:spLocks noGrp="1"/>
          </p:cNvSpPr>
          <p:nvPr>
            <p:ph type="sldNum" sz="quarter" idx="4"/>
          </p:nvPr>
        </p:nvSpPr>
        <p:spPr>
          <a:xfrm>
            <a:off x="8772151" y="6646959"/>
            <a:ext cx="327334" cy="233590"/>
          </a:xfrm>
          <a:prstGeom prst="rect">
            <a:avLst/>
          </a:prstGeom>
        </p:spPr>
        <p:txBody>
          <a:bodyPr vert="horz" wrap="none" lIns="91440" tIns="45720" rIns="91440" bIns="45720" rtlCol="0" anchor="ctr">
            <a:spAutoFit/>
          </a:bodyPr>
          <a:lstStyle>
            <a:lvl1pPr algn="r">
              <a:defRPr sz="918">
                <a:solidFill>
                  <a:srgbClr val="363644"/>
                </a:solidFill>
                <a:latin typeface="Arial" panose="020B0604020202020204" pitchFamily="34" charset="0"/>
                <a:ea typeface="Segoe UI Symbol" pitchFamily="34" charset="0"/>
                <a:cs typeface="Arial" panose="020B0604020202020204" pitchFamily="34" charset="0"/>
              </a:defRPr>
            </a:lvl1pPr>
          </a:lstStyle>
          <a:p>
            <a:pPr defTabSz="932688"/>
            <a:fld id="{975BAD0B-FD24-450E-B802-C82CC5A6431E}" type="slidenum">
              <a:rPr lang="en-US" smtClean="0"/>
              <a:pPr defTabSz="932688"/>
              <a:t>‹#›</a:t>
            </a:fld>
            <a:endParaRPr lang="en-US" dirty="0"/>
          </a:p>
        </p:txBody>
      </p:sp>
    </p:spTree>
    <p:extLst>
      <p:ext uri="{BB962C8B-B14F-4D97-AF65-F5344CB8AC3E}">
        <p14:creationId xmlns:p14="http://schemas.microsoft.com/office/powerpoint/2010/main" val="53753881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Lst>
  <p:timing>
    <p:tnLst>
      <p:par>
        <p:cTn id="1" dur="indefinite" restart="never" nodeType="tmRoot"/>
      </p:par>
    </p:tnLst>
  </p:timing>
  <p:hf hdr="0" ftr="0" dt="0"/>
  <p:txStyles>
    <p:titleStyle>
      <a:lvl1pPr algn="l" defTabSz="932688" rtl="0" eaLnBrk="1" latinLnBrk="0" hangingPunct="1">
        <a:lnSpc>
          <a:spcPct val="90000"/>
        </a:lnSpc>
        <a:spcBef>
          <a:spcPct val="0"/>
        </a:spcBef>
        <a:buNone/>
        <a:defRPr sz="3264" b="0" kern="1200">
          <a:solidFill>
            <a:schemeClr val="accent6"/>
          </a:solidFill>
          <a:effectLst/>
          <a:latin typeface="+mj-lt"/>
          <a:ea typeface="+mj-ea"/>
          <a:cs typeface="+mj-cs"/>
        </a:defRPr>
      </a:lvl1pPr>
    </p:titleStyle>
    <p:bodyStyle>
      <a:lvl1pPr marL="296323" indent="-296323" algn="l" defTabSz="932688" rtl="0" eaLnBrk="1" latinLnBrk="0" hangingPunct="1">
        <a:lnSpc>
          <a:spcPct val="92000"/>
        </a:lnSpc>
        <a:spcBef>
          <a:spcPts val="408"/>
        </a:spcBef>
        <a:spcAft>
          <a:spcPts val="408"/>
        </a:spcAft>
        <a:buClr>
          <a:schemeClr val="accent1"/>
        </a:buClr>
        <a:buFont typeface="Wingdings" pitchFamily="2" charset="2"/>
        <a:buChar char="§"/>
        <a:defRPr sz="2448" b="0" kern="1200">
          <a:solidFill>
            <a:schemeClr val="tx2"/>
          </a:solidFill>
          <a:latin typeface="+mn-lt"/>
          <a:ea typeface="Segoe UI Symbol" pitchFamily="34" charset="0"/>
          <a:cs typeface="+mn-cs"/>
        </a:defRPr>
      </a:lvl1pPr>
      <a:lvl2pPr marL="812864" indent="-346520" algn="l" defTabSz="932688" rtl="0" eaLnBrk="1" latinLnBrk="0" hangingPunct="1">
        <a:lnSpc>
          <a:spcPct val="92000"/>
        </a:lnSpc>
        <a:spcBef>
          <a:spcPts val="0"/>
        </a:spcBef>
        <a:spcAft>
          <a:spcPts val="408"/>
        </a:spcAft>
        <a:buClr>
          <a:schemeClr val="accent1"/>
        </a:buClr>
        <a:buFont typeface="Segoe UI" pitchFamily="34" charset="0"/>
        <a:buChar char="–"/>
        <a:defRPr sz="2040" b="0" kern="1200">
          <a:solidFill>
            <a:schemeClr val="tx2"/>
          </a:solidFill>
          <a:latin typeface="+mn-lt"/>
          <a:ea typeface="Segoe UI Symbol" pitchFamily="34" charset="0"/>
          <a:cs typeface="+mn-cs"/>
        </a:defRPr>
      </a:lvl2pPr>
      <a:lvl3pPr marL="1165860" indent="-233172" algn="l" defTabSz="932688" rtl="0" eaLnBrk="1" latinLnBrk="0" hangingPunct="1">
        <a:lnSpc>
          <a:spcPct val="92000"/>
        </a:lnSpc>
        <a:spcBef>
          <a:spcPts val="0"/>
        </a:spcBef>
        <a:spcAft>
          <a:spcPts val="408"/>
        </a:spcAft>
        <a:buClr>
          <a:schemeClr val="accent1"/>
        </a:buClr>
        <a:buFont typeface="Segoe UI" pitchFamily="34" charset="0"/>
        <a:buChar char="–"/>
        <a:defRPr sz="1836" b="0" kern="1200">
          <a:solidFill>
            <a:schemeClr val="tx2"/>
          </a:solidFill>
          <a:latin typeface="+mn-lt"/>
          <a:ea typeface="Segoe UI Symbol" pitchFamily="34" charset="0"/>
          <a:cs typeface="+mn-cs"/>
        </a:defRPr>
      </a:lvl3pPr>
      <a:lvl4pPr marL="1632204"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4pPr>
      <a:lvl5pPr marL="2098548"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5pPr>
      <a:lvl6pPr marL="2564892"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1236"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580"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924" indent="-233172" algn="l" defTabSz="932688"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7.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technet.microsoft.com/en-us/library/dn282123.aspx" TargetMode="External"/><Relationship Id="rId13" Type="http://schemas.openxmlformats.org/officeDocument/2006/relationships/hyperlink" Target="http://technet.microsoft.com/en-us/library/dn282118.aspx" TargetMode="External"/><Relationship Id="rId3" Type="http://schemas.openxmlformats.org/officeDocument/2006/relationships/hyperlink" Target="http://technet.microsoft.com/en-us/library/dn282121.aspx" TargetMode="External"/><Relationship Id="rId7" Type="http://schemas.openxmlformats.org/officeDocument/2006/relationships/hyperlink" Target="http://technet.microsoft.com/en-us/library/dn282132.aspx" TargetMode="External"/><Relationship Id="rId12" Type="http://schemas.openxmlformats.org/officeDocument/2006/relationships/hyperlink" Target="http://technet.microsoft.com/en-us/library/dn282120.aspx" TargetMode="External"/><Relationship Id="rId2" Type="http://schemas.openxmlformats.org/officeDocument/2006/relationships/hyperlink" Target="http://technet.microsoft.com/en-us/library/dn249917.aspx" TargetMode="External"/><Relationship Id="rId1" Type="http://schemas.openxmlformats.org/officeDocument/2006/relationships/slideLayout" Target="../slideLayouts/slideLayout10.xml"/><Relationship Id="rId6" Type="http://schemas.openxmlformats.org/officeDocument/2006/relationships/hyperlink" Target="http://technet.microsoft.com/en-us/library/dn282117.aspx" TargetMode="External"/><Relationship Id="rId11" Type="http://schemas.openxmlformats.org/officeDocument/2006/relationships/hyperlink" Target="http://technet.microsoft.com/en-us/library/dn282130.aspx" TargetMode="External"/><Relationship Id="rId5" Type="http://schemas.openxmlformats.org/officeDocument/2006/relationships/hyperlink" Target="http://technet.microsoft.com/en-us/library/dn282124.aspx" TargetMode="External"/><Relationship Id="rId10" Type="http://schemas.openxmlformats.org/officeDocument/2006/relationships/hyperlink" Target="http://technet.microsoft.com/en-us/library/dn282127.aspx" TargetMode="External"/><Relationship Id="rId4" Type="http://schemas.openxmlformats.org/officeDocument/2006/relationships/hyperlink" Target="http://technet.microsoft.com/en-us/library/dn282129.aspx" TargetMode="External"/><Relationship Id="rId9" Type="http://schemas.openxmlformats.org/officeDocument/2006/relationships/hyperlink" Target="http://technet.microsoft.com/en-us/library/dn282133.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hyperlink" Target="http://gallery.technet.microsoft.com/scriptcenter/xWebAdministration-Module-3c8bb6be" TargetMode="External"/><Relationship Id="rId3" Type="http://schemas.openxmlformats.org/officeDocument/2006/relationships/hyperlink" Target="http://gallery.technet.microsoft.com/xSqlps-PowerShell-Module-aed9426c" TargetMode="External"/><Relationship Id="rId7" Type="http://schemas.openxmlformats.org/officeDocument/2006/relationships/hyperlink" Target="http://gallery.technet.microsoft.com/scriptcenter/xHyperV-Module-PowerShell-a646ad1a" TargetMode="External"/><Relationship Id="rId2" Type="http://schemas.openxmlformats.org/officeDocument/2006/relationships/hyperlink" Target="http://gallery.technet.microsoft.com/xActiveDirectory-f2d573f3" TargetMode="External"/><Relationship Id="rId1" Type="http://schemas.openxmlformats.org/officeDocument/2006/relationships/slideLayout" Target="../slideLayouts/slideLayout10.xml"/><Relationship Id="rId6" Type="http://schemas.openxmlformats.org/officeDocument/2006/relationships/hyperlink" Target="http://gallery.technet.microsoft.com/scriptcenter/xNetworking-Module-818b3583" TargetMode="External"/><Relationship Id="rId5" Type="http://schemas.openxmlformats.org/officeDocument/2006/relationships/hyperlink" Target="http://gallery.technet.microsoft.com/xSmbShare-PowerShell-cafb8ba6" TargetMode="External"/><Relationship Id="rId4" Type="http://schemas.openxmlformats.org/officeDocument/2006/relationships/hyperlink" Target="http://gallery.technet.microsoft.com/xFailOverCluster-b5530c3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gallery.technet.microsoft.com/scriptcenter/xDatabase-PowerShell-0db6cdaf" TargetMode="External"/><Relationship Id="rId2" Type="http://schemas.openxmlformats.org/officeDocument/2006/relationships/hyperlink" Target="http://gallery.technet.microsoft.com/scriptcenter/xWebAdministration-Module-3c8bb6be" TargetMode="External"/><Relationship Id="rId1" Type="http://schemas.openxmlformats.org/officeDocument/2006/relationships/slideLayout" Target="../slideLayouts/slideLayout10.xml"/><Relationship Id="rId6" Type="http://schemas.openxmlformats.org/officeDocument/2006/relationships/hyperlink" Target="http://gallery.technet.microsoft.com/scriptcenter/xPSDesiredStateConfiguratio-417dc71d" TargetMode="External"/><Relationship Id="rId5" Type="http://schemas.openxmlformats.org/officeDocument/2006/relationships/hyperlink" Target="http://gallery.technet.microsoft.com/scriptcenter/xRemoteDesktopSessionHost-4a11f27d" TargetMode="External"/><Relationship Id="rId4" Type="http://schemas.openxmlformats.org/officeDocument/2006/relationships/hyperlink" Target="http://gallery.technet.microsoft.com/scriptcenter/xSystemSecurity-PowerShell-42ad87e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gallery.technet.microsoft.com/xJEA-PowerShell-Module-DSC-7bbc7bd3" TargetMode="External"/><Relationship Id="rId7" Type="http://schemas.openxmlformats.org/officeDocument/2006/relationships/hyperlink" Target="http://gallery.technet.microsoft.com/scriptcenter/xActiveDirectory-f2d573f3" TargetMode="External"/><Relationship Id="rId2" Type="http://schemas.openxmlformats.org/officeDocument/2006/relationships/hyperlink" Target="http://gallery.technet.microsoft.com/xAzure-PowerShell-Module-7dbf43b4" TargetMode="External"/><Relationship Id="rId1" Type="http://schemas.openxmlformats.org/officeDocument/2006/relationships/slideLayout" Target="../slideLayouts/slideLayout10.xml"/><Relationship Id="rId6" Type="http://schemas.openxmlformats.org/officeDocument/2006/relationships/hyperlink" Target="http://gallery.technet.microsoft.com/xWinEventLog-PowerShell-76e49243" TargetMode="External"/><Relationship Id="rId5" Type="http://schemas.openxmlformats.org/officeDocument/2006/relationships/hyperlink" Target="http://gallery.technet.microsoft.com/xDhcpServer-PowerShell-f739cf90" TargetMode="External"/><Relationship Id="rId4" Type="http://schemas.openxmlformats.org/officeDocument/2006/relationships/hyperlink" Target="http://gallery.technet.microsoft.com/xDNSServer-Module-d9739d3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powershell.org/wp/dsc-hub/" TargetMode="External"/><Relationship Id="rId2" Type="http://schemas.openxmlformats.org/officeDocument/2006/relationships/hyperlink" Target="http://channel9.msdn.com/events/TechEd/NorthAmerica/2014/DCIM-B417" TargetMode="External"/><Relationship Id="rId1" Type="http://schemas.openxmlformats.org/officeDocument/2006/relationships/slideLayout" Target="../slideLayouts/slideLayout9.xml"/><Relationship Id="rId4" Type="http://schemas.openxmlformats.org/officeDocument/2006/relationships/hyperlink" Target="http://technet.microsoft.com/en-us/library/dn249912.asp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 y="398663"/>
            <a:ext cx="9326033" cy="3284466"/>
          </a:xfrm>
          <a:prstGeom prst="rect">
            <a:avLst/>
          </a:prstGeom>
        </p:spPr>
      </p:pic>
      <p:sp>
        <p:nvSpPr>
          <p:cNvPr id="16" name="TextBox 15"/>
          <p:cNvSpPr txBox="1"/>
          <p:nvPr/>
        </p:nvSpPr>
        <p:spPr>
          <a:xfrm>
            <a:off x="325175" y="4060919"/>
            <a:ext cx="7784823" cy="600934"/>
          </a:xfrm>
          <a:prstGeom prst="rect">
            <a:avLst/>
          </a:prstGeom>
          <a:noFill/>
        </p:spPr>
        <p:txBody>
          <a:bodyPr wrap="none" rtlCol="0" anchor="t" anchorCtr="0">
            <a:spAutoFit/>
          </a:bodyPr>
          <a:lstStyle/>
          <a:p>
            <a:pPr defTabSz="932597">
              <a:lnSpc>
                <a:spcPct val="90000"/>
              </a:lnSpc>
            </a:pPr>
            <a:r>
              <a:rPr lang="en-US" sz="3672" dirty="0" smtClean="0">
                <a:solidFill>
                  <a:srgbClr val="F6A727"/>
                </a:solidFill>
                <a:latin typeface="Segoe UI Semibold"/>
              </a:rPr>
              <a:t>Desired State Configuration for FIM</a:t>
            </a:r>
            <a:endParaRPr lang="en-US" sz="3672" dirty="0">
              <a:solidFill>
                <a:srgbClr val="F6A727"/>
              </a:solidFill>
              <a:latin typeface="Segoe UI Semibold"/>
            </a:endParaRPr>
          </a:p>
        </p:txBody>
      </p:sp>
      <p:sp>
        <p:nvSpPr>
          <p:cNvPr id="18" name="TextBox 17"/>
          <p:cNvSpPr txBox="1"/>
          <p:nvPr/>
        </p:nvSpPr>
        <p:spPr>
          <a:xfrm>
            <a:off x="325175" y="4730953"/>
            <a:ext cx="2394823" cy="330924"/>
          </a:xfrm>
          <a:prstGeom prst="rect">
            <a:avLst/>
          </a:prstGeom>
          <a:noFill/>
        </p:spPr>
        <p:txBody>
          <a:bodyPr wrap="none" rtlCol="0" anchor="t" anchorCtr="0">
            <a:spAutoFit/>
          </a:bodyPr>
          <a:lstStyle/>
          <a:p>
            <a:pPr defTabSz="932597">
              <a:lnSpc>
                <a:spcPct val="95000"/>
              </a:lnSpc>
              <a:spcAft>
                <a:spcPts val="612"/>
              </a:spcAft>
            </a:pPr>
            <a:r>
              <a:rPr lang="en-US" sz="1632" dirty="0" smtClean="0">
                <a:solidFill>
                  <a:srgbClr val="363644"/>
                </a:solidFill>
              </a:rPr>
              <a:t>Craig Martin – FIM MVP</a:t>
            </a:r>
            <a:endParaRPr lang="en-US" sz="1632" dirty="0">
              <a:solidFill>
                <a:srgbClr val="363644"/>
              </a:solidFill>
            </a:endParaRPr>
          </a:p>
        </p:txBody>
      </p:sp>
      <p:sp>
        <p:nvSpPr>
          <p:cNvPr id="19" name="TextBox 18"/>
          <p:cNvSpPr txBox="1"/>
          <p:nvPr/>
        </p:nvSpPr>
        <p:spPr>
          <a:xfrm>
            <a:off x="4885144" y="125301"/>
            <a:ext cx="4406423" cy="262241"/>
          </a:xfrm>
          <a:prstGeom prst="rect">
            <a:avLst/>
          </a:prstGeom>
          <a:noFill/>
        </p:spPr>
        <p:txBody>
          <a:bodyPr wrap="none" anchor="ctr">
            <a:spAutoFit/>
          </a:bodyPr>
          <a:lstStyle/>
          <a:p>
            <a:pPr algn="r" defTabSz="932597">
              <a:defRPr/>
            </a:pPr>
            <a:r>
              <a:rPr lang="en-US" sz="1071" dirty="0">
                <a:solidFill>
                  <a:srgbClr val="363644"/>
                </a:solidFill>
              </a:rPr>
              <a:t>Identity Management  |  Data Protection  |  Authentication Strategies</a:t>
            </a:r>
          </a:p>
        </p:txBody>
      </p:sp>
      <p:cxnSp>
        <p:nvCxnSpPr>
          <p:cNvPr id="20" name="Straight Connector 19"/>
          <p:cNvCxnSpPr/>
          <p:nvPr/>
        </p:nvCxnSpPr>
        <p:spPr>
          <a:xfrm>
            <a:off x="-11848" y="3718763"/>
            <a:ext cx="9338146" cy="0"/>
          </a:xfrm>
          <a:prstGeom prst="line">
            <a:avLst/>
          </a:prstGeom>
          <a:ln w="101600">
            <a:solidFill>
              <a:srgbClr val="51515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73" y="398663"/>
            <a:ext cx="932249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2" name="Picture 21" descr="edgile_powerpoint-v3.jpg"/>
          <p:cNvPicPr>
            <a:picLocks noChangeAspect="1"/>
          </p:cNvPicPr>
          <p:nvPr/>
        </p:nvPicPr>
        <p:blipFill>
          <a:blip r:embed="rId4" cstate="print"/>
          <a:stretch>
            <a:fillRect/>
          </a:stretch>
        </p:blipFill>
        <p:spPr>
          <a:xfrm>
            <a:off x="8135435" y="6260719"/>
            <a:ext cx="850462" cy="55464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50" y="6304683"/>
            <a:ext cx="2496463" cy="544571"/>
          </a:xfrm>
          <a:prstGeom prst="rect">
            <a:avLst/>
          </a:prstGeom>
        </p:spPr>
      </p:pic>
      <p:sp>
        <p:nvSpPr>
          <p:cNvPr id="24" name="Footer Placeholder 2"/>
          <p:cNvSpPr txBox="1">
            <a:spLocks/>
          </p:cNvSpPr>
          <p:nvPr/>
        </p:nvSpPr>
        <p:spPr>
          <a:xfrm>
            <a:off x="3830843" y="6583042"/>
            <a:ext cx="2707746" cy="262241"/>
          </a:xfrm>
          <a:prstGeom prst="rect">
            <a:avLst/>
          </a:prstGeom>
        </p:spPr>
        <p:txBody>
          <a:bodyPr vert="horz" wrap="none" lIns="93260" tIns="46630" rIns="93260" bIns="46630" rtlCol="0" anchor="ctr" anchorCtr="0">
            <a:spAutoFit/>
          </a:bodyPr>
          <a:lstStyle>
            <a:defPPr>
              <a:defRPr lang="en-US"/>
            </a:defPPr>
            <a:lvl1pPr marL="0" algn="l" defTabSz="914400" rtl="0" eaLnBrk="1" latinLnBrk="0" hangingPunct="1">
              <a:defRPr lang="en-US" sz="1050" kern="1200" dirty="0" smtClean="0">
                <a:solidFill>
                  <a:srgbClr val="414151"/>
                </a:solidFill>
                <a:latin typeface="+mn-lt"/>
                <a:ea typeface="Segoe UI Symbol"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sz="1071">
                <a:solidFill>
                  <a:srgbClr val="363644"/>
                </a:solidFill>
              </a:rPr>
              <a:t>© 2014 Edgile, Inc. – All Rights Reserved </a:t>
            </a:r>
          </a:p>
        </p:txBody>
      </p:sp>
    </p:spTree>
    <p:extLst>
      <p:ext uri="{BB962C8B-B14F-4D97-AF65-F5344CB8AC3E}">
        <p14:creationId xmlns:p14="http://schemas.microsoft.com/office/powerpoint/2010/main" val="300403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DSC Waves</a:t>
            </a:r>
            <a:endParaRPr lang="en-US" dirty="0"/>
          </a:p>
        </p:txBody>
      </p:sp>
    </p:spTree>
    <p:extLst>
      <p:ext uri="{BB962C8B-B14F-4D97-AF65-F5344CB8AC3E}">
        <p14:creationId xmlns:p14="http://schemas.microsoft.com/office/powerpoint/2010/main" val="33054414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849463"/>
          </a:xfrm>
        </p:spPr>
        <p:txBody>
          <a:bodyPr/>
          <a:lstStyle/>
          <a:p>
            <a:pPr marL="0" indent="0">
              <a:buNone/>
            </a:pPr>
            <a:r>
              <a:rPr lang="en-US" sz="2400" dirty="0"/>
              <a:t>http://blogs.msdn.com/b/powershell/archive/2013/10/25/windows-management-framework-4-0-is-now-available.aspx</a:t>
            </a:r>
          </a:p>
        </p:txBody>
      </p:sp>
      <p:sp>
        <p:nvSpPr>
          <p:cNvPr id="3" name="Title 2"/>
          <p:cNvSpPr>
            <a:spLocks noGrp="1"/>
          </p:cNvSpPr>
          <p:nvPr>
            <p:ph type="title"/>
          </p:nvPr>
        </p:nvSpPr>
        <p:spPr/>
        <p:txBody>
          <a:bodyPr/>
          <a:lstStyle/>
          <a:p>
            <a:r>
              <a:rPr lang="en-US" b="1" dirty="0" smtClean="0"/>
              <a:t>Wave 0 – October 25</a:t>
            </a:r>
            <a:r>
              <a:rPr lang="en-US" b="1" baseline="30000" dirty="0" smtClean="0"/>
              <a:t>th</a:t>
            </a:r>
            <a:r>
              <a:rPr lang="en-US" b="1" dirty="0" smtClean="0"/>
              <a:t>, 2013</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805456"/>
              </p:ext>
            </p:extLst>
          </p:nvPr>
        </p:nvGraphicFramePr>
        <p:xfrm>
          <a:off x="469900" y="2499484"/>
          <a:ext cx="8483599" cy="4175760"/>
        </p:xfrm>
        <a:graphic>
          <a:graphicData uri="http://schemas.openxmlformats.org/drawingml/2006/table">
            <a:tbl>
              <a:tblPr firstRow="1">
                <a:tableStyleId>{1FECB4D8-DB02-4DC6-A0A2-4F2EBAE1DC90}</a:tableStyleId>
              </a:tblPr>
              <a:tblGrid>
                <a:gridCol w="3387628"/>
                <a:gridCol w="5095971"/>
              </a:tblGrid>
              <a:tr h="182880">
                <a:tc>
                  <a:txBody>
                    <a:bodyPr/>
                    <a:lstStyle/>
                    <a:p>
                      <a:r>
                        <a:rPr lang="en-US" sz="1400" dirty="0"/>
                        <a:t>Provider </a:t>
                      </a:r>
                    </a:p>
                  </a:txBody>
                  <a:tcPr anchor="ctr"/>
                </a:tc>
                <a:tc>
                  <a:txBody>
                    <a:bodyPr/>
                    <a:lstStyle/>
                    <a:p>
                      <a:r>
                        <a:rPr lang="en-US" sz="1400"/>
                        <a:t>Description </a:t>
                      </a:r>
                    </a:p>
                  </a:txBody>
                  <a:tcPr anchor="ctr"/>
                </a:tc>
              </a:tr>
              <a:tr h="182880">
                <a:tc>
                  <a:txBody>
                    <a:bodyPr/>
                    <a:lstStyle/>
                    <a:p>
                      <a:r>
                        <a:rPr lang="en-US" sz="1400" dirty="0">
                          <a:hlinkClick r:id="rId2"/>
                        </a:rPr>
                        <a:t>DSC Archive Resource</a:t>
                      </a:r>
                      <a:r>
                        <a:rPr lang="en-US" sz="1400" dirty="0"/>
                        <a:t> </a:t>
                      </a:r>
                    </a:p>
                  </a:txBody>
                  <a:tcPr anchor="ctr"/>
                </a:tc>
                <a:tc>
                  <a:txBody>
                    <a:bodyPr/>
                    <a:lstStyle/>
                    <a:p>
                      <a:r>
                        <a:rPr lang="en-US" sz="1400"/>
                        <a:t>Unpacks archive (.zip) files at specific paths on target nodes.</a:t>
                      </a:r>
                    </a:p>
                  </a:txBody>
                  <a:tcPr anchor="ctr"/>
                </a:tc>
              </a:tr>
              <a:tr h="182880">
                <a:tc>
                  <a:txBody>
                    <a:bodyPr/>
                    <a:lstStyle/>
                    <a:p>
                      <a:r>
                        <a:rPr lang="en-US" sz="1400">
                          <a:hlinkClick r:id="rId3"/>
                        </a:rPr>
                        <a:t>DSC Environment Resource</a:t>
                      </a:r>
                      <a:r>
                        <a:rPr lang="en-US" sz="1400"/>
                        <a:t> </a:t>
                      </a:r>
                    </a:p>
                  </a:txBody>
                  <a:tcPr anchor="ctr"/>
                </a:tc>
                <a:tc>
                  <a:txBody>
                    <a:bodyPr/>
                    <a:lstStyle/>
                    <a:p>
                      <a:r>
                        <a:rPr lang="fr-FR" sz="1400"/>
                        <a:t>Manages system environment variables on target nodes.</a:t>
                      </a:r>
                    </a:p>
                  </a:txBody>
                  <a:tcPr anchor="ctr"/>
                </a:tc>
              </a:tr>
              <a:tr h="182880">
                <a:tc>
                  <a:txBody>
                    <a:bodyPr/>
                    <a:lstStyle/>
                    <a:p>
                      <a:r>
                        <a:rPr lang="en-US" sz="1400">
                          <a:hlinkClick r:id="rId4"/>
                        </a:rPr>
                        <a:t>DSC File Resource</a:t>
                      </a:r>
                      <a:r>
                        <a:rPr lang="en-US" sz="1400"/>
                        <a:t> </a:t>
                      </a:r>
                    </a:p>
                  </a:txBody>
                  <a:tcPr anchor="ctr"/>
                </a:tc>
                <a:tc>
                  <a:txBody>
                    <a:bodyPr/>
                    <a:lstStyle/>
                    <a:p>
                      <a:r>
                        <a:rPr lang="en-US" sz="1400"/>
                        <a:t>Manages files and directories on target nodes.</a:t>
                      </a:r>
                    </a:p>
                  </a:txBody>
                  <a:tcPr anchor="ctr"/>
                </a:tc>
              </a:tr>
              <a:tr h="182880">
                <a:tc>
                  <a:txBody>
                    <a:bodyPr/>
                    <a:lstStyle/>
                    <a:p>
                      <a:r>
                        <a:rPr lang="en-US" sz="1400">
                          <a:hlinkClick r:id="rId5"/>
                        </a:rPr>
                        <a:t>DSC Group Resource</a:t>
                      </a:r>
                      <a:r>
                        <a:rPr lang="en-US" sz="1400"/>
                        <a:t> </a:t>
                      </a:r>
                    </a:p>
                  </a:txBody>
                  <a:tcPr anchor="ctr"/>
                </a:tc>
                <a:tc>
                  <a:txBody>
                    <a:bodyPr/>
                    <a:lstStyle/>
                    <a:p>
                      <a:r>
                        <a:rPr lang="en-US" sz="1400"/>
                        <a:t>Manages local groups on target nodes.</a:t>
                      </a:r>
                    </a:p>
                  </a:txBody>
                  <a:tcPr anchor="ctr"/>
                </a:tc>
              </a:tr>
              <a:tr h="182880">
                <a:tc>
                  <a:txBody>
                    <a:bodyPr/>
                    <a:lstStyle/>
                    <a:p>
                      <a:r>
                        <a:rPr lang="en-US" sz="1400">
                          <a:hlinkClick r:id="rId6"/>
                        </a:rPr>
                        <a:t>DSC Log Resource</a:t>
                      </a:r>
                      <a:r>
                        <a:rPr lang="en-US" sz="1400"/>
                        <a:t> </a:t>
                      </a:r>
                    </a:p>
                  </a:txBody>
                  <a:tcPr anchor="ctr"/>
                </a:tc>
                <a:tc>
                  <a:txBody>
                    <a:bodyPr/>
                    <a:lstStyle/>
                    <a:p>
                      <a:r>
                        <a:rPr lang="en-US" sz="1400"/>
                        <a:t>Logs configuration messages.</a:t>
                      </a:r>
                    </a:p>
                  </a:txBody>
                  <a:tcPr anchor="ctr"/>
                </a:tc>
              </a:tr>
              <a:tr h="182880">
                <a:tc>
                  <a:txBody>
                    <a:bodyPr/>
                    <a:lstStyle/>
                    <a:p>
                      <a:r>
                        <a:rPr lang="en-US" sz="1400">
                          <a:hlinkClick r:id="rId7"/>
                        </a:rPr>
                        <a:t>DSC Package Resource</a:t>
                      </a:r>
                      <a:r>
                        <a:rPr lang="en-US" sz="1400"/>
                        <a:t> </a:t>
                      </a:r>
                    </a:p>
                  </a:txBody>
                  <a:tcPr anchor="ctr"/>
                </a:tc>
                <a:tc>
                  <a:txBody>
                    <a:bodyPr/>
                    <a:lstStyle/>
                    <a:p>
                      <a:r>
                        <a:rPr lang="en-US" sz="1400"/>
                        <a:t>Installs and manages packages, such as Windows Installer and setup.exe packages, on target nodes.</a:t>
                      </a:r>
                    </a:p>
                  </a:txBody>
                  <a:tcPr anchor="ctr"/>
                </a:tc>
              </a:tr>
              <a:tr h="182880">
                <a:tc>
                  <a:txBody>
                    <a:bodyPr/>
                    <a:lstStyle/>
                    <a:p>
                      <a:r>
                        <a:rPr lang="en-US" sz="1400">
                          <a:hlinkClick r:id="rId8"/>
                        </a:rPr>
                        <a:t>DSC WindowsProcess Resource</a:t>
                      </a:r>
                      <a:r>
                        <a:rPr lang="en-US" sz="1400"/>
                        <a:t> </a:t>
                      </a:r>
                    </a:p>
                  </a:txBody>
                  <a:tcPr anchor="ctr"/>
                </a:tc>
                <a:tc>
                  <a:txBody>
                    <a:bodyPr/>
                    <a:lstStyle/>
                    <a:p>
                      <a:r>
                        <a:rPr lang="en-US" sz="1400"/>
                        <a:t>Configures Windows processes on target nodes.</a:t>
                      </a:r>
                    </a:p>
                  </a:txBody>
                  <a:tcPr anchor="ctr"/>
                </a:tc>
              </a:tr>
              <a:tr h="182880">
                <a:tc>
                  <a:txBody>
                    <a:bodyPr/>
                    <a:lstStyle/>
                    <a:p>
                      <a:r>
                        <a:rPr lang="en-US" sz="1400">
                          <a:hlinkClick r:id="rId9"/>
                        </a:rPr>
                        <a:t>DSC Registry Resource</a:t>
                      </a:r>
                      <a:r>
                        <a:rPr lang="en-US" sz="1400"/>
                        <a:t> </a:t>
                      </a:r>
                    </a:p>
                  </a:txBody>
                  <a:tcPr anchor="ctr"/>
                </a:tc>
                <a:tc>
                  <a:txBody>
                    <a:bodyPr/>
                    <a:lstStyle/>
                    <a:p>
                      <a:r>
                        <a:rPr lang="en-US" sz="1400"/>
                        <a:t>Manages registry keys and values on target nodes.</a:t>
                      </a:r>
                    </a:p>
                  </a:txBody>
                  <a:tcPr anchor="ctr"/>
                </a:tc>
              </a:tr>
              <a:tr h="182880">
                <a:tc>
                  <a:txBody>
                    <a:bodyPr/>
                    <a:lstStyle/>
                    <a:p>
                      <a:r>
                        <a:rPr lang="en-US" sz="1400">
                          <a:hlinkClick r:id="rId10"/>
                        </a:rPr>
                        <a:t>DSC WindowsFeature Resource</a:t>
                      </a:r>
                      <a:r>
                        <a:rPr lang="en-US" sz="1400"/>
                        <a:t> </a:t>
                      </a:r>
                    </a:p>
                  </a:txBody>
                  <a:tcPr anchor="ctr"/>
                </a:tc>
                <a:tc>
                  <a:txBody>
                    <a:bodyPr/>
                    <a:lstStyle/>
                    <a:p>
                      <a:r>
                        <a:rPr lang="en-US" sz="1400"/>
                        <a:t>Adds or removes Windows features and roles on target nodes.</a:t>
                      </a:r>
                    </a:p>
                  </a:txBody>
                  <a:tcPr anchor="ctr"/>
                </a:tc>
              </a:tr>
              <a:tr h="182880">
                <a:tc>
                  <a:txBody>
                    <a:bodyPr/>
                    <a:lstStyle/>
                    <a:p>
                      <a:r>
                        <a:rPr lang="en-US" sz="1400">
                          <a:hlinkClick r:id="rId11"/>
                        </a:rPr>
                        <a:t>DSC Script Resource</a:t>
                      </a:r>
                      <a:r>
                        <a:rPr lang="en-US" sz="1400"/>
                        <a:t> </a:t>
                      </a:r>
                    </a:p>
                  </a:txBody>
                  <a:tcPr anchor="ctr"/>
                </a:tc>
                <a:tc>
                  <a:txBody>
                    <a:bodyPr/>
                    <a:lstStyle/>
                    <a:p>
                      <a:r>
                        <a:rPr lang="en-US" sz="1400"/>
                        <a:t>Runs Windows PowerShell script blocks on target nodes.</a:t>
                      </a:r>
                    </a:p>
                  </a:txBody>
                  <a:tcPr anchor="ctr"/>
                </a:tc>
              </a:tr>
              <a:tr h="182880">
                <a:tc>
                  <a:txBody>
                    <a:bodyPr/>
                    <a:lstStyle/>
                    <a:p>
                      <a:r>
                        <a:rPr lang="en-US" sz="1400">
                          <a:hlinkClick r:id="rId12"/>
                        </a:rPr>
                        <a:t>DSC Service Resource</a:t>
                      </a:r>
                      <a:r>
                        <a:rPr lang="en-US" sz="1400"/>
                        <a:t> </a:t>
                      </a:r>
                    </a:p>
                  </a:txBody>
                  <a:tcPr anchor="ctr"/>
                </a:tc>
                <a:tc>
                  <a:txBody>
                    <a:bodyPr/>
                    <a:lstStyle/>
                    <a:p>
                      <a:r>
                        <a:rPr lang="en-US" sz="1400"/>
                        <a:t>Manages services on target nodes.</a:t>
                      </a:r>
                    </a:p>
                  </a:txBody>
                  <a:tcPr anchor="ctr"/>
                </a:tc>
              </a:tr>
              <a:tr h="182880">
                <a:tc>
                  <a:txBody>
                    <a:bodyPr/>
                    <a:lstStyle/>
                    <a:p>
                      <a:r>
                        <a:rPr lang="en-US" sz="1400">
                          <a:hlinkClick r:id="rId13"/>
                        </a:rPr>
                        <a:t>DSC User Resource</a:t>
                      </a:r>
                      <a:r>
                        <a:rPr lang="en-US" sz="1400"/>
                        <a:t> </a:t>
                      </a:r>
                    </a:p>
                  </a:txBody>
                  <a:tcPr anchor="ctr"/>
                </a:tc>
                <a:tc>
                  <a:txBody>
                    <a:bodyPr/>
                    <a:lstStyle/>
                    <a:p>
                      <a:r>
                        <a:rPr lang="en-US" sz="1400" dirty="0"/>
                        <a:t>Manages local user accounts on target nodes.</a:t>
                      </a:r>
                    </a:p>
                  </a:txBody>
                  <a:tcPr anchor="ctr"/>
                </a:tc>
              </a:tr>
            </a:tbl>
          </a:graphicData>
        </a:graphic>
      </p:graphicFrame>
    </p:spTree>
    <p:extLst>
      <p:ext uri="{BB962C8B-B14F-4D97-AF65-F5344CB8AC3E}">
        <p14:creationId xmlns:p14="http://schemas.microsoft.com/office/powerpoint/2010/main" val="39300963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849463"/>
          </a:xfrm>
        </p:spPr>
        <p:txBody>
          <a:bodyPr/>
          <a:lstStyle/>
          <a:p>
            <a:pPr marL="0" indent="0">
              <a:buNone/>
            </a:pPr>
            <a:r>
              <a:rPr lang="en-US" sz="2400" dirty="0"/>
              <a:t>http://blogs.msdn.com/b/powershell/archive/2013/12/26/holiday-gift-desired-state-configuration-dsc-resource-kit-wave-1.aspx</a:t>
            </a:r>
          </a:p>
        </p:txBody>
      </p:sp>
      <p:sp>
        <p:nvSpPr>
          <p:cNvPr id="3" name="Title 2"/>
          <p:cNvSpPr>
            <a:spLocks noGrp="1"/>
          </p:cNvSpPr>
          <p:nvPr>
            <p:ph type="title"/>
          </p:nvPr>
        </p:nvSpPr>
        <p:spPr/>
        <p:txBody>
          <a:bodyPr/>
          <a:lstStyle/>
          <a:p>
            <a:r>
              <a:rPr lang="en-US" b="1" dirty="0" smtClean="0"/>
              <a:t>Wave 1 – December 26</a:t>
            </a:r>
            <a:r>
              <a:rPr lang="en-US" b="1" baseline="30000" dirty="0" smtClean="0"/>
              <a:t>th</a:t>
            </a:r>
            <a:r>
              <a:rPr lang="en-US" b="1" dirty="0" smtClean="0"/>
              <a:t>, 2013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82544809"/>
              </p:ext>
            </p:extLst>
          </p:nvPr>
        </p:nvGraphicFramePr>
        <p:xfrm>
          <a:off x="493810" y="2416704"/>
          <a:ext cx="8334600" cy="2859300"/>
        </p:xfrm>
        <a:graphic>
          <a:graphicData uri="http://schemas.openxmlformats.org/drawingml/2006/table">
            <a:tbl>
              <a:tblPr firstRow="1">
                <a:tableStyleId>{1FECB4D8-DB02-4DC6-A0A2-4F2EBAE1DC90}</a:tableStyleId>
              </a:tblPr>
              <a:tblGrid>
                <a:gridCol w="2217021"/>
                <a:gridCol w="6117579"/>
              </a:tblGrid>
              <a:tr h="317700">
                <a:tc>
                  <a:txBody>
                    <a:bodyPr/>
                    <a:lstStyle/>
                    <a:p>
                      <a:pPr algn="just">
                        <a:spcAft>
                          <a:spcPts val="0"/>
                        </a:spcAft>
                      </a:pPr>
                      <a:r>
                        <a:rPr lang="en-US" sz="1600" dirty="0">
                          <a:effectLst/>
                        </a:rPr>
                        <a:t>Resource</a:t>
                      </a:r>
                      <a:endParaRPr lang="en-US" sz="4000" dirty="0">
                        <a:effectLst/>
                      </a:endParaRPr>
                    </a:p>
                  </a:txBody>
                  <a:tcPr marL="68580" marR="68580" marT="0" marB="0"/>
                </a:tc>
                <a:tc>
                  <a:txBody>
                    <a:bodyPr/>
                    <a:lstStyle/>
                    <a:p>
                      <a:pPr algn="just">
                        <a:spcAft>
                          <a:spcPts val="0"/>
                        </a:spcAft>
                      </a:pPr>
                      <a:r>
                        <a:rPr lang="en-US" sz="1600" dirty="0">
                          <a:effectLst/>
                        </a:rPr>
                        <a:t>Description</a:t>
                      </a:r>
                      <a:endParaRPr lang="en-US" sz="4000" dirty="0">
                        <a:effectLst/>
                      </a:endParaRPr>
                    </a:p>
                  </a:txBody>
                  <a:tcPr marL="68580" marR="68580" marT="0" marB="0"/>
                </a:tc>
              </a:tr>
              <a:tr h="317700">
                <a:tc>
                  <a:txBody>
                    <a:bodyPr/>
                    <a:lstStyle/>
                    <a:p>
                      <a:pPr algn="just">
                        <a:spcAft>
                          <a:spcPts val="0"/>
                        </a:spcAft>
                      </a:pPr>
                      <a:r>
                        <a:rPr lang="en-US" sz="1600">
                          <a:effectLst/>
                        </a:rPr>
                        <a:t>xComputer</a:t>
                      </a:r>
                      <a:endParaRPr lang="en-US" sz="4000">
                        <a:effectLst/>
                      </a:endParaRPr>
                    </a:p>
                  </a:txBody>
                  <a:tcPr marL="68580" marR="68580" marT="0" marB="0"/>
                </a:tc>
                <a:tc>
                  <a:txBody>
                    <a:bodyPr/>
                    <a:lstStyle/>
                    <a:p>
                      <a:pPr algn="just">
                        <a:spcAft>
                          <a:spcPts val="0"/>
                        </a:spcAft>
                      </a:pPr>
                      <a:r>
                        <a:rPr lang="en-US" sz="1600">
                          <a:effectLst/>
                        </a:rPr>
                        <a:t>Name a computer and add it to a domain/workgroup</a:t>
                      </a:r>
                      <a:endParaRPr lang="en-US" sz="4000">
                        <a:effectLst/>
                      </a:endParaRPr>
                    </a:p>
                  </a:txBody>
                  <a:tcPr marL="68580" marR="68580" marT="0" marB="0"/>
                </a:tc>
              </a:tr>
              <a:tr h="317700">
                <a:tc>
                  <a:txBody>
                    <a:bodyPr/>
                    <a:lstStyle/>
                    <a:p>
                      <a:pPr algn="just">
                        <a:spcAft>
                          <a:spcPts val="0"/>
                        </a:spcAft>
                      </a:pPr>
                      <a:r>
                        <a:rPr lang="en-US" sz="1600">
                          <a:effectLst/>
                        </a:rPr>
                        <a:t>xVHD</a:t>
                      </a:r>
                      <a:endParaRPr lang="en-US" sz="4000">
                        <a:effectLst/>
                      </a:endParaRPr>
                    </a:p>
                  </a:txBody>
                  <a:tcPr marL="68580" marR="68580" marT="0" marB="0"/>
                </a:tc>
                <a:tc>
                  <a:txBody>
                    <a:bodyPr/>
                    <a:lstStyle/>
                    <a:p>
                      <a:pPr algn="just">
                        <a:spcAft>
                          <a:spcPts val="0"/>
                        </a:spcAft>
                      </a:pPr>
                      <a:r>
                        <a:rPr lang="en-US" sz="1600">
                          <a:effectLst/>
                        </a:rPr>
                        <a:t>Create and managed VHDs</a:t>
                      </a:r>
                      <a:endParaRPr lang="en-US" sz="4000">
                        <a:effectLst/>
                      </a:endParaRPr>
                    </a:p>
                  </a:txBody>
                  <a:tcPr marL="68580" marR="68580" marT="0" marB="0"/>
                </a:tc>
              </a:tr>
              <a:tr h="317700">
                <a:tc>
                  <a:txBody>
                    <a:bodyPr/>
                    <a:lstStyle/>
                    <a:p>
                      <a:pPr algn="just">
                        <a:spcAft>
                          <a:spcPts val="0"/>
                        </a:spcAft>
                      </a:pPr>
                      <a:r>
                        <a:rPr lang="en-US" sz="1600">
                          <a:effectLst/>
                        </a:rPr>
                        <a:t>xVMHyperV</a:t>
                      </a:r>
                      <a:endParaRPr lang="en-US" sz="4000">
                        <a:effectLst/>
                      </a:endParaRPr>
                    </a:p>
                  </a:txBody>
                  <a:tcPr marL="68580" marR="68580" marT="0" marB="0"/>
                </a:tc>
                <a:tc>
                  <a:txBody>
                    <a:bodyPr/>
                    <a:lstStyle/>
                    <a:p>
                      <a:pPr algn="just">
                        <a:spcAft>
                          <a:spcPts val="0"/>
                        </a:spcAft>
                      </a:pPr>
                      <a:r>
                        <a:rPr lang="en-US" sz="1600">
                          <a:effectLst/>
                        </a:rPr>
                        <a:t>Create and manage a Hyper-V Virtual Machine</a:t>
                      </a:r>
                      <a:endParaRPr lang="en-US" sz="4000">
                        <a:effectLst/>
                      </a:endParaRPr>
                    </a:p>
                  </a:txBody>
                  <a:tcPr marL="68580" marR="68580" marT="0" marB="0"/>
                </a:tc>
              </a:tr>
              <a:tr h="317700">
                <a:tc>
                  <a:txBody>
                    <a:bodyPr/>
                    <a:lstStyle/>
                    <a:p>
                      <a:pPr algn="just">
                        <a:spcAft>
                          <a:spcPts val="0"/>
                        </a:spcAft>
                      </a:pPr>
                      <a:r>
                        <a:rPr lang="en-US" sz="1600">
                          <a:effectLst/>
                        </a:rPr>
                        <a:t>xVMSwitch</a:t>
                      </a:r>
                      <a:endParaRPr lang="en-US" sz="4000">
                        <a:effectLst/>
                      </a:endParaRPr>
                    </a:p>
                  </a:txBody>
                  <a:tcPr marL="68580" marR="68580" marT="0" marB="0"/>
                </a:tc>
                <a:tc>
                  <a:txBody>
                    <a:bodyPr/>
                    <a:lstStyle/>
                    <a:p>
                      <a:pPr algn="just">
                        <a:spcAft>
                          <a:spcPts val="0"/>
                        </a:spcAft>
                      </a:pPr>
                      <a:r>
                        <a:rPr lang="en-US" sz="1600">
                          <a:effectLst/>
                        </a:rPr>
                        <a:t>Create and manage a Hyper-V Virtual Switch</a:t>
                      </a:r>
                      <a:endParaRPr lang="en-US" sz="4000">
                        <a:effectLst/>
                      </a:endParaRPr>
                    </a:p>
                  </a:txBody>
                  <a:tcPr marL="68580" marR="68580" marT="0" marB="0"/>
                </a:tc>
              </a:tr>
              <a:tr h="317700">
                <a:tc>
                  <a:txBody>
                    <a:bodyPr/>
                    <a:lstStyle/>
                    <a:p>
                      <a:pPr algn="just">
                        <a:spcAft>
                          <a:spcPts val="0"/>
                        </a:spcAft>
                      </a:pPr>
                      <a:r>
                        <a:rPr lang="en-US" sz="1600">
                          <a:effectLst/>
                        </a:rPr>
                        <a:t>xDNSServerAddress</a:t>
                      </a:r>
                      <a:endParaRPr lang="en-US" sz="4000">
                        <a:effectLst/>
                      </a:endParaRPr>
                    </a:p>
                  </a:txBody>
                  <a:tcPr marL="68580" marR="68580" marT="0" marB="0"/>
                </a:tc>
                <a:tc>
                  <a:txBody>
                    <a:bodyPr/>
                    <a:lstStyle/>
                    <a:p>
                      <a:pPr algn="just">
                        <a:spcAft>
                          <a:spcPts val="0"/>
                        </a:spcAft>
                      </a:pPr>
                      <a:r>
                        <a:rPr lang="en-US" sz="1600">
                          <a:effectLst/>
                        </a:rPr>
                        <a:t>Bind a DNS Server address to one or more NIC</a:t>
                      </a:r>
                      <a:endParaRPr lang="en-US" sz="4000">
                        <a:effectLst/>
                      </a:endParaRPr>
                    </a:p>
                  </a:txBody>
                  <a:tcPr marL="68580" marR="68580" marT="0" marB="0"/>
                </a:tc>
              </a:tr>
              <a:tr h="317700">
                <a:tc>
                  <a:txBody>
                    <a:bodyPr/>
                    <a:lstStyle/>
                    <a:p>
                      <a:pPr algn="just">
                        <a:spcAft>
                          <a:spcPts val="0"/>
                        </a:spcAft>
                      </a:pPr>
                      <a:r>
                        <a:rPr lang="en-US" sz="1600">
                          <a:effectLst/>
                        </a:rPr>
                        <a:t>xIPAddress</a:t>
                      </a:r>
                      <a:endParaRPr lang="en-US" sz="4000">
                        <a:effectLst/>
                      </a:endParaRPr>
                    </a:p>
                  </a:txBody>
                  <a:tcPr marL="68580" marR="68580" marT="0" marB="0"/>
                </a:tc>
                <a:tc>
                  <a:txBody>
                    <a:bodyPr/>
                    <a:lstStyle/>
                    <a:p>
                      <a:pPr algn="just">
                        <a:spcAft>
                          <a:spcPts val="0"/>
                        </a:spcAft>
                      </a:pPr>
                      <a:r>
                        <a:rPr lang="en-US" sz="1600">
                          <a:effectLst/>
                        </a:rPr>
                        <a:t>Configure IPAddress (v4 and v6)</a:t>
                      </a:r>
                      <a:endParaRPr lang="en-US" sz="4000">
                        <a:effectLst/>
                      </a:endParaRPr>
                    </a:p>
                  </a:txBody>
                  <a:tcPr marL="68580" marR="68580" marT="0" marB="0"/>
                </a:tc>
              </a:tr>
              <a:tr h="317700">
                <a:tc>
                  <a:txBody>
                    <a:bodyPr/>
                    <a:lstStyle/>
                    <a:p>
                      <a:pPr algn="just">
                        <a:spcAft>
                          <a:spcPts val="0"/>
                        </a:spcAft>
                      </a:pPr>
                      <a:r>
                        <a:rPr lang="en-US" sz="1600">
                          <a:effectLst/>
                        </a:rPr>
                        <a:t>xDSCWebService</a:t>
                      </a:r>
                      <a:endParaRPr lang="en-US" sz="4000">
                        <a:effectLst/>
                      </a:endParaRPr>
                    </a:p>
                  </a:txBody>
                  <a:tcPr marL="68580" marR="68580" marT="0" marB="0"/>
                </a:tc>
                <a:tc>
                  <a:txBody>
                    <a:bodyPr/>
                    <a:lstStyle/>
                    <a:p>
                      <a:pPr algn="just">
                        <a:spcAft>
                          <a:spcPts val="0"/>
                        </a:spcAft>
                      </a:pPr>
                      <a:r>
                        <a:rPr lang="en-US" sz="1600">
                          <a:effectLst/>
                        </a:rPr>
                        <a:t>Configure DSC Service (aka Pull Server)</a:t>
                      </a:r>
                      <a:endParaRPr lang="en-US" sz="4000">
                        <a:effectLst/>
                      </a:endParaRPr>
                    </a:p>
                  </a:txBody>
                  <a:tcPr marL="68580" marR="68580" marT="0" marB="0"/>
                </a:tc>
              </a:tr>
              <a:tr h="317700">
                <a:tc>
                  <a:txBody>
                    <a:bodyPr/>
                    <a:lstStyle/>
                    <a:p>
                      <a:pPr algn="just">
                        <a:spcAft>
                          <a:spcPts val="0"/>
                        </a:spcAft>
                      </a:pPr>
                      <a:r>
                        <a:rPr lang="en-US" sz="1600" dirty="0" err="1">
                          <a:effectLst/>
                        </a:rPr>
                        <a:t>xWebsite</a:t>
                      </a:r>
                      <a:endParaRPr lang="en-US" sz="4000" dirty="0">
                        <a:effectLst/>
                      </a:endParaRPr>
                    </a:p>
                  </a:txBody>
                  <a:tcPr marL="68580" marR="68580" marT="0" marB="0"/>
                </a:tc>
                <a:tc>
                  <a:txBody>
                    <a:bodyPr/>
                    <a:lstStyle/>
                    <a:p>
                      <a:pPr algn="just">
                        <a:spcAft>
                          <a:spcPts val="0"/>
                        </a:spcAft>
                      </a:pPr>
                      <a:r>
                        <a:rPr lang="en-US" sz="1600" dirty="0">
                          <a:effectLst/>
                        </a:rPr>
                        <a:t>Deploy and configure a website on IIS</a:t>
                      </a:r>
                      <a:endParaRPr lang="en-US" sz="4000" dirty="0">
                        <a:effectLst/>
                      </a:endParaRPr>
                    </a:p>
                  </a:txBody>
                  <a:tcPr marL="68580" marR="68580" marT="0" marB="0"/>
                </a:tc>
              </a:tr>
            </a:tbl>
          </a:graphicData>
        </a:graphic>
      </p:graphicFrame>
    </p:spTree>
    <p:extLst>
      <p:ext uri="{BB962C8B-B14F-4D97-AF65-F5344CB8AC3E}">
        <p14:creationId xmlns:p14="http://schemas.microsoft.com/office/powerpoint/2010/main" val="34074345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350865"/>
          </a:xfrm>
        </p:spPr>
        <p:txBody>
          <a:bodyPr/>
          <a:lstStyle/>
          <a:p>
            <a:pPr marL="0" indent="0">
              <a:buNone/>
            </a:pPr>
            <a:r>
              <a:rPr lang="en-US" sz="1200" dirty="0"/>
              <a:t>http://blogs.msdn.com/b/powershell/archive/2014/02/07/need-more-dsc-resources-announcing-dsc-resource-kit-wave-2.aspx</a:t>
            </a:r>
          </a:p>
        </p:txBody>
      </p:sp>
      <p:sp>
        <p:nvSpPr>
          <p:cNvPr id="3" name="Title 2"/>
          <p:cNvSpPr>
            <a:spLocks noGrp="1"/>
          </p:cNvSpPr>
          <p:nvPr>
            <p:ph type="title"/>
          </p:nvPr>
        </p:nvSpPr>
        <p:spPr/>
        <p:txBody>
          <a:bodyPr/>
          <a:lstStyle/>
          <a:p>
            <a:r>
              <a:rPr lang="en-US" b="1" dirty="0" smtClean="0"/>
              <a:t>Wave 2 – February 7</a:t>
            </a:r>
            <a:r>
              <a:rPr lang="en-US" b="1" baseline="30000" dirty="0" smtClean="0"/>
              <a:t>th</a:t>
            </a:r>
            <a:r>
              <a:rPr lang="en-US" b="1" dirty="0" smtClean="0"/>
              <a:t>,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66471422"/>
              </p:ext>
            </p:extLst>
          </p:nvPr>
        </p:nvGraphicFramePr>
        <p:xfrm>
          <a:off x="364254" y="1861416"/>
          <a:ext cx="8598771" cy="4594860"/>
        </p:xfrm>
        <a:graphic>
          <a:graphicData uri="http://schemas.openxmlformats.org/drawingml/2006/table">
            <a:tbl>
              <a:tblPr firstRow="1">
                <a:tableStyleId>{1FECB4D8-DB02-4DC6-A0A2-4F2EBAE1DC90}</a:tableStyleId>
              </a:tblPr>
              <a:tblGrid>
                <a:gridCol w="1699496"/>
                <a:gridCol w="4673600"/>
                <a:gridCol w="1613743"/>
                <a:gridCol w="611932"/>
              </a:tblGrid>
              <a:tr h="199374">
                <a:tc>
                  <a:txBody>
                    <a:bodyPr/>
                    <a:lstStyle/>
                    <a:p>
                      <a:r>
                        <a:rPr lang="en-US" sz="1050" dirty="0">
                          <a:effectLst/>
                        </a:rPr>
                        <a:t>Resource</a:t>
                      </a:r>
                      <a:endParaRPr lang="en-US" sz="1050" dirty="0"/>
                    </a:p>
                  </a:txBody>
                  <a:tcPr/>
                </a:tc>
                <a:tc>
                  <a:txBody>
                    <a:bodyPr/>
                    <a:lstStyle/>
                    <a:p>
                      <a:r>
                        <a:rPr lang="en-US" sz="1050" dirty="0">
                          <a:effectLst/>
                        </a:rPr>
                        <a:t>Description</a:t>
                      </a:r>
                      <a:endParaRPr lang="en-US" sz="1050" dirty="0"/>
                    </a:p>
                  </a:txBody>
                  <a:tcPr/>
                </a:tc>
                <a:tc>
                  <a:txBody>
                    <a:bodyPr/>
                    <a:lstStyle/>
                    <a:p>
                      <a:r>
                        <a:rPr lang="en-US" sz="1050" dirty="0">
                          <a:effectLst/>
                        </a:rPr>
                        <a:t>Module Name</a:t>
                      </a:r>
                      <a:endParaRPr lang="en-US" sz="1050" dirty="0"/>
                    </a:p>
                  </a:txBody>
                  <a:tcPr/>
                </a:tc>
                <a:tc>
                  <a:txBody>
                    <a:bodyPr/>
                    <a:lstStyle/>
                    <a:p>
                      <a:r>
                        <a:rPr lang="en-US" sz="1050" dirty="0">
                          <a:effectLst/>
                        </a:rPr>
                        <a:t>Link</a:t>
                      </a:r>
                      <a:endParaRPr lang="en-US" sz="1050" dirty="0"/>
                    </a:p>
                  </a:txBody>
                  <a:tcPr/>
                </a:tc>
              </a:tr>
              <a:tr h="248415">
                <a:tc>
                  <a:txBody>
                    <a:bodyPr/>
                    <a:lstStyle/>
                    <a:p>
                      <a:r>
                        <a:rPr lang="en-US" sz="1050" dirty="0" err="1"/>
                        <a:t>xADDomain</a:t>
                      </a:r>
                      <a:endParaRPr lang="en-US" sz="1050" dirty="0"/>
                    </a:p>
                  </a:txBody>
                  <a:tcPr/>
                </a:tc>
                <a:tc>
                  <a:txBody>
                    <a:bodyPr/>
                    <a:lstStyle/>
                    <a:p>
                      <a:r>
                        <a:rPr lang="en-US" sz="1050"/>
                        <a:t>Create and manage an Active Directory Domain</a:t>
                      </a:r>
                    </a:p>
                  </a:txBody>
                  <a:tcPr/>
                </a:tc>
                <a:tc>
                  <a:txBody>
                    <a:bodyPr/>
                    <a:lstStyle/>
                    <a:p>
                      <a:r>
                        <a:rPr lang="en-US" sz="1050"/>
                        <a:t>xActiveDirectory</a:t>
                      </a:r>
                    </a:p>
                  </a:txBody>
                  <a:tcPr marL="0" marR="0" marT="0" marB="0"/>
                </a:tc>
                <a:tc>
                  <a:txBody>
                    <a:bodyPr/>
                    <a:lstStyle/>
                    <a:p>
                      <a:r>
                        <a:rPr lang="en-US" sz="1050"/>
                        <a:t> </a:t>
                      </a:r>
                      <a:r>
                        <a:rPr lang="en-US" sz="1050">
                          <a:hlinkClick r:id="rId2" tooltip="xActiveDirectory PowerShell Module (DSC Resource Kit)"/>
                        </a:rPr>
                        <a:t>click here</a:t>
                      </a:r>
                      <a:endParaRPr lang="en-US" sz="1050"/>
                    </a:p>
                  </a:txBody>
                  <a:tcPr marL="0" marR="0" marT="0" marB="0"/>
                </a:tc>
              </a:tr>
              <a:tr h="248415">
                <a:tc>
                  <a:txBody>
                    <a:bodyPr/>
                    <a:lstStyle/>
                    <a:p>
                      <a:r>
                        <a:rPr lang="en-US" sz="1050" dirty="0" err="1"/>
                        <a:t>xADDomainController</a:t>
                      </a:r>
                      <a:endParaRPr lang="en-US" sz="1050" dirty="0"/>
                    </a:p>
                  </a:txBody>
                  <a:tcPr/>
                </a:tc>
                <a:tc>
                  <a:txBody>
                    <a:bodyPr/>
                    <a:lstStyle/>
                    <a:p>
                      <a:r>
                        <a:rPr lang="en-US" sz="1050"/>
                        <a:t>Create and manage an AD Domain Controller</a:t>
                      </a:r>
                    </a:p>
                  </a:txBody>
                  <a:tcPr/>
                </a:tc>
                <a:tc>
                  <a:txBody>
                    <a:bodyPr/>
                    <a:lstStyle/>
                    <a:p>
                      <a:r>
                        <a:rPr lang="en-US" sz="1050"/>
                        <a:t>xActiveDirectory</a:t>
                      </a:r>
                    </a:p>
                  </a:txBody>
                  <a:tcPr marL="0" marR="0" marT="0" marB="0"/>
                </a:tc>
                <a:tc>
                  <a:txBody>
                    <a:bodyPr/>
                    <a:lstStyle/>
                    <a:p>
                      <a:r>
                        <a:rPr lang="en-US" sz="1050"/>
                        <a:t> </a:t>
                      </a:r>
                      <a:r>
                        <a:rPr lang="en-US" sz="1050">
                          <a:hlinkClick r:id="rId2" tooltip="xActiveDirectory PowerShell Module (DSC Resource Kit)"/>
                        </a:rPr>
                        <a:t>click here</a:t>
                      </a:r>
                      <a:endParaRPr lang="en-US" sz="1050"/>
                    </a:p>
                  </a:txBody>
                  <a:tcPr marL="0" marR="0" marT="0" marB="0"/>
                </a:tc>
              </a:tr>
              <a:tr h="248415">
                <a:tc>
                  <a:txBody>
                    <a:bodyPr/>
                    <a:lstStyle/>
                    <a:p>
                      <a:r>
                        <a:rPr lang="en-US" sz="1050" dirty="0" err="1"/>
                        <a:t>xADUser</a:t>
                      </a:r>
                      <a:endParaRPr lang="en-US" sz="1050" dirty="0"/>
                    </a:p>
                  </a:txBody>
                  <a:tcPr/>
                </a:tc>
                <a:tc>
                  <a:txBody>
                    <a:bodyPr/>
                    <a:lstStyle/>
                    <a:p>
                      <a:r>
                        <a:rPr lang="en-US" sz="1050" dirty="0"/>
                        <a:t>Create and manage an AD User</a:t>
                      </a:r>
                    </a:p>
                  </a:txBody>
                  <a:tcPr/>
                </a:tc>
                <a:tc>
                  <a:txBody>
                    <a:bodyPr/>
                    <a:lstStyle/>
                    <a:p>
                      <a:r>
                        <a:rPr lang="en-US" sz="1050"/>
                        <a:t>xActiveDirectory</a:t>
                      </a:r>
                    </a:p>
                  </a:txBody>
                  <a:tcPr marL="0" marR="0" marT="0" marB="0"/>
                </a:tc>
                <a:tc>
                  <a:txBody>
                    <a:bodyPr/>
                    <a:lstStyle/>
                    <a:p>
                      <a:r>
                        <a:rPr lang="en-US" sz="1050"/>
                        <a:t> </a:t>
                      </a:r>
                      <a:r>
                        <a:rPr lang="en-US" sz="1050">
                          <a:hlinkClick r:id="rId2" tooltip="xActiveDirectory PowerShell Module (DSC Resource Kit)"/>
                        </a:rPr>
                        <a:t>click here</a:t>
                      </a:r>
                      <a:endParaRPr lang="en-US" sz="1050"/>
                    </a:p>
                  </a:txBody>
                  <a:tcPr marL="0" marR="0" marT="0" marB="0"/>
                </a:tc>
              </a:tr>
              <a:tr h="248415">
                <a:tc>
                  <a:txBody>
                    <a:bodyPr/>
                    <a:lstStyle/>
                    <a:p>
                      <a:r>
                        <a:rPr lang="en-US" sz="1050" dirty="0" err="1"/>
                        <a:t>xWaitForADDomain</a:t>
                      </a:r>
                      <a:endParaRPr lang="en-US" sz="1050" dirty="0"/>
                    </a:p>
                  </a:txBody>
                  <a:tcPr/>
                </a:tc>
                <a:tc>
                  <a:txBody>
                    <a:bodyPr/>
                    <a:lstStyle/>
                    <a:p>
                      <a:r>
                        <a:rPr lang="en-US" sz="1050" dirty="0"/>
                        <a:t>Pause configuration implementation until the AD Domain is available. </a:t>
                      </a:r>
                    </a:p>
                  </a:txBody>
                  <a:tcPr/>
                </a:tc>
                <a:tc>
                  <a:txBody>
                    <a:bodyPr/>
                    <a:lstStyle/>
                    <a:p>
                      <a:r>
                        <a:rPr lang="en-US" sz="1050"/>
                        <a:t>xActiveDirectory</a:t>
                      </a:r>
                    </a:p>
                  </a:txBody>
                  <a:tcPr marL="0" marR="0" marT="0" marB="0"/>
                </a:tc>
                <a:tc>
                  <a:txBody>
                    <a:bodyPr/>
                    <a:lstStyle/>
                    <a:p>
                      <a:r>
                        <a:rPr lang="en-US" sz="1050"/>
                        <a:t> </a:t>
                      </a:r>
                      <a:r>
                        <a:rPr lang="en-US" sz="1050">
                          <a:hlinkClick r:id="rId2" tooltip="xActiveDirectory PowerShell Module (DSC Resource Kit)"/>
                        </a:rPr>
                        <a:t>click here</a:t>
                      </a:r>
                      <a:endParaRPr lang="en-US" sz="1050"/>
                    </a:p>
                  </a:txBody>
                  <a:tcPr marL="0" marR="0" marT="0" marB="0"/>
                </a:tc>
              </a:tr>
              <a:tr h="248415">
                <a:tc>
                  <a:txBody>
                    <a:bodyPr/>
                    <a:lstStyle/>
                    <a:p>
                      <a:r>
                        <a:rPr lang="en-US" sz="1050"/>
                        <a:t>xSqlServerInstall</a:t>
                      </a:r>
                    </a:p>
                  </a:txBody>
                  <a:tcPr/>
                </a:tc>
                <a:tc>
                  <a:txBody>
                    <a:bodyPr/>
                    <a:lstStyle/>
                    <a:p>
                      <a:r>
                        <a:rPr lang="en-US" sz="1050" dirty="0"/>
                        <a:t>Create and manage a SQL Server Installation.</a:t>
                      </a:r>
                    </a:p>
                  </a:txBody>
                  <a:tcPr/>
                </a:tc>
                <a:tc>
                  <a:txBody>
                    <a:bodyPr/>
                    <a:lstStyle/>
                    <a:p>
                      <a:r>
                        <a:rPr lang="en-US" sz="1050"/>
                        <a:t>xSqlps</a:t>
                      </a:r>
                    </a:p>
                  </a:txBody>
                  <a:tcPr marL="0" marR="0" marT="0" marB="0"/>
                </a:tc>
                <a:tc>
                  <a:txBody>
                    <a:bodyPr/>
                    <a:lstStyle/>
                    <a:p>
                      <a:r>
                        <a:rPr lang="en-US" sz="1050"/>
                        <a:t> </a:t>
                      </a:r>
                      <a:r>
                        <a:rPr lang="en-US" sz="1050">
                          <a:hlinkClick r:id="rId3" tooltip="xSqlPs PowerShell Module (DSC Resource Kit)"/>
                        </a:rPr>
                        <a:t>click here</a:t>
                      </a:r>
                      <a:endParaRPr lang="en-US" sz="1050"/>
                    </a:p>
                  </a:txBody>
                  <a:tcPr marL="0" marR="0" marT="0" marB="0"/>
                </a:tc>
              </a:tr>
              <a:tr h="248415">
                <a:tc>
                  <a:txBody>
                    <a:bodyPr/>
                    <a:lstStyle/>
                    <a:p>
                      <a:r>
                        <a:rPr lang="en-US" sz="1050"/>
                        <a:t>xSqlHAService</a:t>
                      </a:r>
                    </a:p>
                  </a:txBody>
                  <a:tcPr/>
                </a:tc>
                <a:tc>
                  <a:txBody>
                    <a:bodyPr/>
                    <a:lstStyle/>
                    <a:p>
                      <a:r>
                        <a:rPr lang="en-US" sz="1050" dirty="0"/>
                        <a:t>Create and manage a SQL High Availability Service.</a:t>
                      </a:r>
                    </a:p>
                  </a:txBody>
                  <a:tcPr/>
                </a:tc>
                <a:tc>
                  <a:txBody>
                    <a:bodyPr/>
                    <a:lstStyle/>
                    <a:p>
                      <a:r>
                        <a:rPr lang="en-US" sz="1050"/>
                        <a:t>xSqlps</a:t>
                      </a:r>
                    </a:p>
                  </a:txBody>
                  <a:tcPr marL="0" marR="0" marT="0" marB="0"/>
                </a:tc>
                <a:tc>
                  <a:txBody>
                    <a:bodyPr/>
                    <a:lstStyle/>
                    <a:p>
                      <a:r>
                        <a:rPr lang="en-US" sz="1050"/>
                        <a:t> </a:t>
                      </a:r>
                      <a:r>
                        <a:rPr lang="en-US" sz="1050">
                          <a:hlinkClick r:id="rId3" tooltip="xSqlPs PowerShell Module (DSC Resource Kit)"/>
                        </a:rPr>
                        <a:t>click here</a:t>
                      </a:r>
                      <a:endParaRPr lang="en-US" sz="1050"/>
                    </a:p>
                  </a:txBody>
                  <a:tcPr marL="0" marR="0" marT="0" marB="0"/>
                </a:tc>
              </a:tr>
              <a:tr h="248415">
                <a:tc>
                  <a:txBody>
                    <a:bodyPr/>
                    <a:lstStyle/>
                    <a:p>
                      <a:r>
                        <a:rPr lang="en-US" sz="1050"/>
                        <a:t>xSqlHAEndpoint</a:t>
                      </a:r>
                    </a:p>
                  </a:txBody>
                  <a:tcPr/>
                </a:tc>
                <a:tc>
                  <a:txBody>
                    <a:bodyPr/>
                    <a:lstStyle/>
                    <a:p>
                      <a:r>
                        <a:rPr lang="en-US" sz="1050" dirty="0"/>
                        <a:t>Create and manage the endpoint used to access a SQL High Availability Group.</a:t>
                      </a:r>
                    </a:p>
                  </a:txBody>
                  <a:tcPr/>
                </a:tc>
                <a:tc>
                  <a:txBody>
                    <a:bodyPr/>
                    <a:lstStyle/>
                    <a:p>
                      <a:r>
                        <a:rPr lang="en-US" sz="1050"/>
                        <a:t>xSqlps</a:t>
                      </a:r>
                    </a:p>
                  </a:txBody>
                  <a:tcPr marL="0" marR="0" marT="0" marB="0"/>
                </a:tc>
                <a:tc>
                  <a:txBody>
                    <a:bodyPr/>
                    <a:lstStyle/>
                    <a:p>
                      <a:r>
                        <a:rPr lang="en-US" sz="1050"/>
                        <a:t> </a:t>
                      </a:r>
                      <a:r>
                        <a:rPr lang="en-US" sz="1050">
                          <a:hlinkClick r:id="rId3" tooltip="xSqlPs PowerShell Module (DSC Resource Kit)"/>
                        </a:rPr>
                        <a:t>click here</a:t>
                      </a:r>
                      <a:endParaRPr lang="en-US" sz="1050"/>
                    </a:p>
                  </a:txBody>
                  <a:tcPr marL="0" marR="0" marT="0" marB="0"/>
                </a:tc>
              </a:tr>
              <a:tr h="248415">
                <a:tc>
                  <a:txBody>
                    <a:bodyPr/>
                    <a:lstStyle/>
                    <a:p>
                      <a:r>
                        <a:rPr lang="en-US" sz="1050"/>
                        <a:t>xSqlHAGroup</a:t>
                      </a:r>
                    </a:p>
                  </a:txBody>
                  <a:tcPr/>
                </a:tc>
                <a:tc>
                  <a:txBody>
                    <a:bodyPr/>
                    <a:lstStyle/>
                    <a:p>
                      <a:r>
                        <a:rPr lang="en-US" sz="1050" dirty="0"/>
                        <a:t>Create and manage a SQL High Availability Group.</a:t>
                      </a:r>
                    </a:p>
                  </a:txBody>
                  <a:tcPr/>
                </a:tc>
                <a:tc>
                  <a:txBody>
                    <a:bodyPr/>
                    <a:lstStyle/>
                    <a:p>
                      <a:r>
                        <a:rPr lang="en-US" sz="1050"/>
                        <a:t>xSqlps</a:t>
                      </a:r>
                    </a:p>
                  </a:txBody>
                  <a:tcPr marL="0" marR="0" marT="0" marB="0"/>
                </a:tc>
                <a:tc>
                  <a:txBody>
                    <a:bodyPr/>
                    <a:lstStyle/>
                    <a:p>
                      <a:r>
                        <a:rPr lang="en-US" sz="1050"/>
                        <a:t> </a:t>
                      </a:r>
                      <a:r>
                        <a:rPr lang="en-US" sz="1050">
                          <a:hlinkClick r:id="rId3" tooltip="xSqlPs PowerShell Module (DSC Resource Kit)"/>
                        </a:rPr>
                        <a:t>click here</a:t>
                      </a:r>
                      <a:endParaRPr lang="en-US" sz="1050"/>
                    </a:p>
                  </a:txBody>
                  <a:tcPr marL="0" marR="0" marT="0" marB="0"/>
                </a:tc>
              </a:tr>
              <a:tr h="248415">
                <a:tc>
                  <a:txBody>
                    <a:bodyPr/>
                    <a:lstStyle/>
                    <a:p>
                      <a:r>
                        <a:rPr lang="en-US" sz="1050"/>
                        <a:t>xWaitForSqlHAGroup</a:t>
                      </a:r>
                    </a:p>
                  </a:txBody>
                  <a:tcPr/>
                </a:tc>
                <a:tc>
                  <a:txBody>
                    <a:bodyPr/>
                    <a:lstStyle/>
                    <a:p>
                      <a:r>
                        <a:rPr lang="en-US" sz="1050" dirty="0"/>
                        <a:t>Pause configuration implementation until a SQL HA Group is available. </a:t>
                      </a:r>
                    </a:p>
                  </a:txBody>
                  <a:tcPr/>
                </a:tc>
                <a:tc>
                  <a:txBody>
                    <a:bodyPr/>
                    <a:lstStyle/>
                    <a:p>
                      <a:r>
                        <a:rPr lang="en-US" sz="1050"/>
                        <a:t>xSqlps</a:t>
                      </a:r>
                    </a:p>
                  </a:txBody>
                  <a:tcPr marL="0" marR="0" marT="0" marB="0"/>
                </a:tc>
                <a:tc>
                  <a:txBody>
                    <a:bodyPr/>
                    <a:lstStyle/>
                    <a:p>
                      <a:r>
                        <a:rPr lang="en-US" sz="1050"/>
                        <a:t> </a:t>
                      </a:r>
                      <a:r>
                        <a:rPr lang="en-US" sz="1050">
                          <a:hlinkClick r:id="rId3" tooltip="xSqlPs PowerShell Module (DSC Resource Kit)"/>
                        </a:rPr>
                        <a:t>click here</a:t>
                      </a:r>
                      <a:endParaRPr lang="en-US" sz="1050"/>
                    </a:p>
                  </a:txBody>
                  <a:tcPr marL="0" marR="0" marT="0" marB="0"/>
                </a:tc>
              </a:tr>
              <a:tr h="248415">
                <a:tc>
                  <a:txBody>
                    <a:bodyPr/>
                    <a:lstStyle/>
                    <a:p>
                      <a:r>
                        <a:rPr lang="en-US" sz="1050"/>
                        <a:t>xCluster</a:t>
                      </a:r>
                    </a:p>
                  </a:txBody>
                  <a:tcPr/>
                </a:tc>
                <a:tc>
                  <a:txBody>
                    <a:bodyPr/>
                    <a:lstStyle/>
                    <a:p>
                      <a:r>
                        <a:rPr lang="en-US" sz="1050" dirty="0"/>
                        <a:t>Create and manage a cluster.</a:t>
                      </a:r>
                    </a:p>
                  </a:txBody>
                  <a:tcPr/>
                </a:tc>
                <a:tc>
                  <a:txBody>
                    <a:bodyPr/>
                    <a:lstStyle/>
                    <a:p>
                      <a:r>
                        <a:rPr lang="en-US" sz="1050"/>
                        <a:t>xFailOverCluster</a:t>
                      </a:r>
                    </a:p>
                  </a:txBody>
                  <a:tcPr marL="0" marR="0" marT="0" marB="0"/>
                </a:tc>
                <a:tc>
                  <a:txBody>
                    <a:bodyPr/>
                    <a:lstStyle/>
                    <a:p>
                      <a:r>
                        <a:rPr lang="en-US" sz="1050"/>
                        <a:t> </a:t>
                      </a:r>
                      <a:r>
                        <a:rPr lang="en-US" sz="1050">
                          <a:hlinkClick r:id="rId4" tooltip="xFailOverCluster PowerShell Module (DSC Resource Kit)"/>
                        </a:rPr>
                        <a:t>click here</a:t>
                      </a:r>
                      <a:endParaRPr lang="en-US" sz="1050"/>
                    </a:p>
                  </a:txBody>
                  <a:tcPr marL="0" marR="0" marT="0" marB="0"/>
                </a:tc>
              </a:tr>
              <a:tr h="248415">
                <a:tc>
                  <a:txBody>
                    <a:bodyPr/>
                    <a:lstStyle/>
                    <a:p>
                      <a:r>
                        <a:rPr lang="en-US" sz="1050"/>
                        <a:t>xWaitForCluster</a:t>
                      </a:r>
                    </a:p>
                  </a:txBody>
                  <a:tcPr/>
                </a:tc>
                <a:tc>
                  <a:txBody>
                    <a:bodyPr/>
                    <a:lstStyle/>
                    <a:p>
                      <a:r>
                        <a:rPr lang="en-US" sz="1050" dirty="0"/>
                        <a:t>Pause configuration until a cluster is available.  Used for cross machine synchronization.</a:t>
                      </a:r>
                    </a:p>
                  </a:txBody>
                  <a:tcPr/>
                </a:tc>
                <a:tc>
                  <a:txBody>
                    <a:bodyPr/>
                    <a:lstStyle/>
                    <a:p>
                      <a:r>
                        <a:rPr lang="en-US" sz="1050"/>
                        <a:t>xFailOverCluster</a:t>
                      </a:r>
                    </a:p>
                  </a:txBody>
                  <a:tcPr marL="0" marR="0" marT="0" marB="0"/>
                </a:tc>
                <a:tc>
                  <a:txBody>
                    <a:bodyPr/>
                    <a:lstStyle/>
                    <a:p>
                      <a:r>
                        <a:rPr lang="en-US" sz="1050"/>
                        <a:t> </a:t>
                      </a:r>
                      <a:r>
                        <a:rPr lang="en-US" sz="1050">
                          <a:hlinkClick r:id="rId4" tooltip="xFailOverCluster PowerShell Module (DSC Resource Kit)"/>
                        </a:rPr>
                        <a:t>click here</a:t>
                      </a:r>
                      <a:endParaRPr lang="en-US" sz="1050"/>
                    </a:p>
                  </a:txBody>
                  <a:tcPr marL="0" marR="0" marT="0" marB="0"/>
                </a:tc>
              </a:tr>
              <a:tr h="248415">
                <a:tc>
                  <a:txBody>
                    <a:bodyPr/>
                    <a:lstStyle/>
                    <a:p>
                      <a:r>
                        <a:rPr lang="en-US" sz="1050"/>
                        <a:t>xSmbShare</a:t>
                      </a:r>
                    </a:p>
                  </a:txBody>
                  <a:tcPr/>
                </a:tc>
                <a:tc>
                  <a:txBody>
                    <a:bodyPr/>
                    <a:lstStyle/>
                    <a:p>
                      <a:r>
                        <a:rPr lang="en-US" sz="1050" dirty="0"/>
                        <a:t>Create and manage a SMB Share.</a:t>
                      </a:r>
                    </a:p>
                  </a:txBody>
                  <a:tcPr/>
                </a:tc>
                <a:tc>
                  <a:txBody>
                    <a:bodyPr/>
                    <a:lstStyle/>
                    <a:p>
                      <a:r>
                        <a:rPr lang="en-US" sz="1050"/>
                        <a:t>xSmbShare</a:t>
                      </a:r>
                    </a:p>
                  </a:txBody>
                  <a:tcPr marL="0" marR="0" marT="0" marB="0"/>
                </a:tc>
                <a:tc>
                  <a:txBody>
                    <a:bodyPr/>
                    <a:lstStyle/>
                    <a:p>
                      <a:r>
                        <a:rPr lang="en-US" sz="1050"/>
                        <a:t> </a:t>
                      </a:r>
                      <a:r>
                        <a:rPr lang="en-US" sz="1050">
                          <a:hlinkClick r:id="rId5" tooltip="xSmbShare PowerShell Module (DSC Resource Kit)"/>
                        </a:rPr>
                        <a:t>click here</a:t>
                      </a:r>
                      <a:endParaRPr lang="en-US" sz="1050"/>
                    </a:p>
                  </a:txBody>
                  <a:tcPr marL="0" marR="0" marT="0" marB="0"/>
                </a:tc>
              </a:tr>
              <a:tr h="248415">
                <a:tc>
                  <a:txBody>
                    <a:bodyPr/>
                    <a:lstStyle/>
                    <a:p>
                      <a:r>
                        <a:rPr lang="en-US" sz="1050"/>
                        <a:t>xFirewall</a:t>
                      </a:r>
                    </a:p>
                  </a:txBody>
                  <a:tcPr/>
                </a:tc>
                <a:tc>
                  <a:txBody>
                    <a:bodyPr/>
                    <a:lstStyle/>
                    <a:p>
                      <a:r>
                        <a:rPr lang="en-US" sz="1050" dirty="0"/>
                        <a:t>Create and manage Firewall rules</a:t>
                      </a:r>
                    </a:p>
                  </a:txBody>
                  <a:tcPr/>
                </a:tc>
                <a:tc>
                  <a:txBody>
                    <a:bodyPr/>
                    <a:lstStyle/>
                    <a:p>
                      <a:r>
                        <a:rPr lang="en-US" sz="1050"/>
                        <a:t>xNetworking</a:t>
                      </a:r>
                    </a:p>
                  </a:txBody>
                  <a:tcPr marL="0" marR="0" marT="0" marB="0"/>
                </a:tc>
                <a:tc>
                  <a:txBody>
                    <a:bodyPr/>
                    <a:lstStyle/>
                    <a:p>
                      <a:r>
                        <a:rPr lang="en-US" sz="1050"/>
                        <a:t> </a:t>
                      </a:r>
                      <a:r>
                        <a:rPr lang="en-US" sz="1050">
                          <a:hlinkClick r:id="rId6"/>
                        </a:rPr>
                        <a:t>click here</a:t>
                      </a:r>
                      <a:endParaRPr lang="en-US" sz="1050"/>
                    </a:p>
                  </a:txBody>
                  <a:tcPr marL="0" marR="0" marT="0" marB="0"/>
                </a:tc>
              </a:tr>
              <a:tr h="248415">
                <a:tc>
                  <a:txBody>
                    <a:bodyPr/>
                    <a:lstStyle/>
                    <a:p>
                      <a:r>
                        <a:rPr lang="en-US" sz="1050"/>
                        <a:t>xVhdFile</a:t>
                      </a:r>
                    </a:p>
                  </a:txBody>
                  <a:tcPr/>
                </a:tc>
                <a:tc>
                  <a:txBody>
                    <a:bodyPr/>
                    <a:lstStyle/>
                    <a:p>
                      <a:r>
                        <a:rPr lang="en-US" sz="1050" dirty="0"/>
                        <a:t>Manage files to be copied into a </a:t>
                      </a:r>
                      <a:r>
                        <a:rPr lang="en-US" sz="1050" dirty="0" err="1"/>
                        <a:t>Vhd</a:t>
                      </a:r>
                      <a:r>
                        <a:rPr lang="en-US" sz="1050" dirty="0"/>
                        <a:t>.</a:t>
                      </a:r>
                    </a:p>
                  </a:txBody>
                  <a:tcPr/>
                </a:tc>
                <a:tc>
                  <a:txBody>
                    <a:bodyPr/>
                    <a:lstStyle/>
                    <a:p>
                      <a:r>
                        <a:rPr lang="en-US" sz="1050"/>
                        <a:t>xHyper-V</a:t>
                      </a:r>
                    </a:p>
                  </a:txBody>
                  <a:tcPr marL="0" marR="0" marT="0" marB="0"/>
                </a:tc>
                <a:tc>
                  <a:txBody>
                    <a:bodyPr/>
                    <a:lstStyle/>
                    <a:p>
                      <a:r>
                        <a:rPr lang="en-US" sz="1050"/>
                        <a:t> </a:t>
                      </a:r>
                      <a:r>
                        <a:rPr lang="en-US" sz="1050">
                          <a:hlinkClick r:id="rId7"/>
                        </a:rPr>
                        <a:t>click here</a:t>
                      </a:r>
                      <a:endParaRPr lang="en-US" sz="1050"/>
                    </a:p>
                  </a:txBody>
                  <a:tcPr marL="0" marR="0" marT="0" marB="0"/>
                </a:tc>
              </a:tr>
              <a:tr h="248415">
                <a:tc>
                  <a:txBody>
                    <a:bodyPr/>
                    <a:lstStyle/>
                    <a:p>
                      <a:r>
                        <a:rPr lang="en-US" sz="1050"/>
                        <a:t>xWebsite</a:t>
                      </a:r>
                    </a:p>
                  </a:txBody>
                  <a:tcPr/>
                </a:tc>
                <a:tc>
                  <a:txBody>
                    <a:bodyPr/>
                    <a:lstStyle/>
                    <a:p>
                      <a:r>
                        <a:rPr lang="en-US" sz="1050" dirty="0"/>
                        <a:t>Added functionality to </a:t>
                      </a:r>
                      <a:r>
                        <a:rPr lang="en-US" sz="1050" dirty="0" err="1"/>
                        <a:t>xWebsite</a:t>
                      </a:r>
                      <a:r>
                        <a:rPr lang="en-US" sz="1050" dirty="0"/>
                        <a:t> to support configuration of https websites.</a:t>
                      </a:r>
                    </a:p>
                  </a:txBody>
                  <a:tcPr/>
                </a:tc>
                <a:tc>
                  <a:txBody>
                    <a:bodyPr/>
                    <a:lstStyle/>
                    <a:p>
                      <a:r>
                        <a:rPr lang="en-US" sz="1050" dirty="0" err="1"/>
                        <a:t>xWebAdministration</a:t>
                      </a:r>
                      <a:endParaRPr lang="en-US" sz="1050" dirty="0"/>
                    </a:p>
                  </a:txBody>
                  <a:tcPr marL="0" marR="0" marT="0" marB="0"/>
                </a:tc>
                <a:tc>
                  <a:txBody>
                    <a:bodyPr/>
                    <a:lstStyle/>
                    <a:p>
                      <a:r>
                        <a:rPr lang="en-US" sz="1050"/>
                        <a:t> </a:t>
                      </a:r>
                      <a:r>
                        <a:rPr lang="en-US" sz="1050">
                          <a:hlinkClick r:id="rId8"/>
                        </a:rPr>
                        <a:t>click here</a:t>
                      </a:r>
                      <a:endParaRPr lang="en-US" sz="1050"/>
                    </a:p>
                  </a:txBody>
                  <a:tcPr marL="0" marR="0" marT="0" marB="0"/>
                </a:tc>
              </a:tr>
              <a:tr h="248415">
                <a:tc>
                  <a:txBody>
                    <a:bodyPr/>
                    <a:lstStyle/>
                    <a:p>
                      <a:r>
                        <a:rPr lang="en-US" sz="1050"/>
                        <a:t>xVhd</a:t>
                      </a:r>
                    </a:p>
                  </a:txBody>
                  <a:tcPr/>
                </a:tc>
                <a:tc>
                  <a:txBody>
                    <a:bodyPr/>
                    <a:lstStyle/>
                    <a:p>
                      <a:r>
                        <a:rPr lang="en-US" sz="1050" dirty="0"/>
                        <a:t>Bug fixes</a:t>
                      </a:r>
                    </a:p>
                  </a:txBody>
                  <a:tcPr/>
                </a:tc>
                <a:tc>
                  <a:txBody>
                    <a:bodyPr/>
                    <a:lstStyle/>
                    <a:p>
                      <a:r>
                        <a:rPr lang="en-US" sz="1050" dirty="0" err="1"/>
                        <a:t>xHyper</a:t>
                      </a:r>
                      <a:r>
                        <a:rPr lang="en-US" sz="1050" dirty="0"/>
                        <a:t>-V</a:t>
                      </a:r>
                    </a:p>
                  </a:txBody>
                  <a:tcPr marL="0" marR="0" marT="0" marB="0"/>
                </a:tc>
                <a:tc>
                  <a:txBody>
                    <a:bodyPr/>
                    <a:lstStyle/>
                    <a:p>
                      <a:r>
                        <a:rPr lang="en-US" sz="1050" dirty="0"/>
                        <a:t> </a:t>
                      </a:r>
                      <a:r>
                        <a:rPr lang="en-US" sz="1050" dirty="0">
                          <a:hlinkClick r:id="rId7"/>
                        </a:rPr>
                        <a:t>click here</a:t>
                      </a:r>
                      <a:endParaRPr lang="en-US" sz="1050" dirty="0"/>
                    </a:p>
                  </a:txBody>
                  <a:tcPr marL="0" marR="0" marT="0" marB="0"/>
                </a:tc>
              </a:tr>
            </a:tbl>
          </a:graphicData>
        </a:graphic>
      </p:graphicFrame>
    </p:spTree>
    <p:extLst>
      <p:ext uri="{BB962C8B-B14F-4D97-AF65-F5344CB8AC3E}">
        <p14:creationId xmlns:p14="http://schemas.microsoft.com/office/powerpoint/2010/main" val="10874522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406265"/>
          </a:xfrm>
        </p:spPr>
        <p:txBody>
          <a:bodyPr/>
          <a:lstStyle/>
          <a:p>
            <a:pPr marL="0" indent="0">
              <a:buNone/>
            </a:pPr>
            <a:r>
              <a:rPr lang="en-US" sz="1400" dirty="0"/>
              <a:t>http://</a:t>
            </a:r>
            <a:r>
              <a:rPr lang="en-US" sz="1600" dirty="0"/>
              <a:t>blogs.msdn.com/b/powershell/archive/2014/03/28/dsc-resource-kit-wave-3.aspx</a:t>
            </a:r>
            <a:endParaRPr lang="en-US" sz="1400" dirty="0"/>
          </a:p>
        </p:txBody>
      </p:sp>
      <p:sp>
        <p:nvSpPr>
          <p:cNvPr id="3" name="Title 2"/>
          <p:cNvSpPr>
            <a:spLocks noGrp="1"/>
          </p:cNvSpPr>
          <p:nvPr>
            <p:ph type="title"/>
          </p:nvPr>
        </p:nvSpPr>
        <p:spPr/>
        <p:txBody>
          <a:bodyPr/>
          <a:lstStyle/>
          <a:p>
            <a:r>
              <a:rPr lang="en-US" b="1" dirty="0" smtClean="0"/>
              <a:t>Wave 3 – March 28</a:t>
            </a:r>
            <a:r>
              <a:rPr lang="en-US" b="1" baseline="30000" dirty="0" smtClean="0"/>
              <a:t>th</a:t>
            </a:r>
            <a:r>
              <a:rPr lang="en-US" b="1" dirty="0" smtClean="0"/>
              <a:t>, 2014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0693492"/>
              </p:ext>
            </p:extLst>
          </p:nvPr>
        </p:nvGraphicFramePr>
        <p:xfrm>
          <a:off x="273050" y="1627768"/>
          <a:ext cx="8684831" cy="5216876"/>
        </p:xfrm>
        <a:graphic>
          <a:graphicData uri="http://schemas.openxmlformats.org/drawingml/2006/table">
            <a:tbl>
              <a:tblPr firstRow="1">
                <a:tableStyleId>{1FECB4D8-DB02-4DC6-A0A2-4F2EBAE1DC90}</a:tableStyleId>
              </a:tblPr>
              <a:tblGrid>
                <a:gridCol w="1944167"/>
                <a:gridCol w="2767476"/>
                <a:gridCol w="3973188"/>
              </a:tblGrid>
              <a:tr h="238945">
                <a:tc>
                  <a:txBody>
                    <a:bodyPr/>
                    <a:lstStyle/>
                    <a:p>
                      <a:pPr>
                        <a:lnSpc>
                          <a:spcPct val="107000"/>
                        </a:lnSpc>
                        <a:spcAft>
                          <a:spcPts val="800"/>
                        </a:spcAft>
                      </a:pPr>
                      <a:r>
                        <a:rPr lang="en-US" sz="900" dirty="0">
                          <a:effectLst/>
                        </a:rPr>
                        <a:t>Module</a:t>
                      </a:r>
                    </a:p>
                  </a:txBody>
                  <a:tcPr/>
                </a:tc>
                <a:tc>
                  <a:txBody>
                    <a:bodyPr/>
                    <a:lstStyle/>
                    <a:p>
                      <a:pPr>
                        <a:lnSpc>
                          <a:spcPct val="107000"/>
                        </a:lnSpc>
                        <a:spcAft>
                          <a:spcPts val="800"/>
                        </a:spcAft>
                      </a:pPr>
                      <a:r>
                        <a:rPr lang="en-US" sz="900">
                          <a:effectLst/>
                        </a:rPr>
                        <a:t>Resource </a:t>
                      </a:r>
                    </a:p>
                  </a:txBody>
                  <a:tcPr/>
                </a:tc>
                <a:tc>
                  <a:txBody>
                    <a:bodyPr/>
                    <a:lstStyle/>
                    <a:p>
                      <a:pPr>
                        <a:lnSpc>
                          <a:spcPct val="107000"/>
                        </a:lnSpc>
                        <a:spcAft>
                          <a:spcPts val="800"/>
                        </a:spcAft>
                      </a:pPr>
                      <a:r>
                        <a:rPr lang="en-US" sz="900">
                          <a:effectLst/>
                        </a:rPr>
                        <a:t>Description </a:t>
                      </a:r>
                    </a:p>
                  </a:txBody>
                  <a:tcPr/>
                </a:tc>
              </a:tr>
              <a:tr h="238945">
                <a:tc rowSpan="4">
                  <a:txBody>
                    <a:bodyPr/>
                    <a:lstStyle/>
                    <a:p>
                      <a:pPr>
                        <a:lnSpc>
                          <a:spcPct val="107000"/>
                        </a:lnSpc>
                        <a:spcAft>
                          <a:spcPts val="800"/>
                        </a:spcAft>
                      </a:pPr>
                      <a:r>
                        <a:rPr lang="en-US" sz="900" dirty="0" err="1">
                          <a:effectLst/>
                          <a:hlinkClick r:id="rId2"/>
                        </a:rPr>
                        <a:t>xWebAdministration</a:t>
                      </a:r>
                      <a:endParaRPr lang="en-US" sz="900" dirty="0">
                        <a:effectLst/>
                      </a:endParaRPr>
                    </a:p>
                  </a:txBody>
                  <a:tcPr/>
                </a:tc>
                <a:tc>
                  <a:txBody>
                    <a:bodyPr/>
                    <a:lstStyle/>
                    <a:p>
                      <a:pPr>
                        <a:lnSpc>
                          <a:spcPct val="107000"/>
                        </a:lnSpc>
                        <a:spcAft>
                          <a:spcPts val="800"/>
                        </a:spcAft>
                      </a:pPr>
                      <a:r>
                        <a:rPr lang="en-US" sz="900">
                          <a:effectLst/>
                        </a:rPr>
                        <a:t>xWebAppPool </a:t>
                      </a:r>
                    </a:p>
                  </a:txBody>
                  <a:tcPr/>
                </a:tc>
                <a:tc>
                  <a:txBody>
                    <a:bodyPr/>
                    <a:lstStyle/>
                    <a:p>
                      <a:pPr>
                        <a:lnSpc>
                          <a:spcPct val="107000"/>
                        </a:lnSpc>
                        <a:spcAft>
                          <a:spcPts val="800"/>
                        </a:spcAft>
                      </a:pPr>
                      <a:r>
                        <a:rPr lang="en-US" sz="900">
                          <a:effectLst/>
                        </a:rPr>
                        <a:t>Create, remove, start, stop an IIS Application Pool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xWebVirtualDirectory</a:t>
                      </a:r>
                      <a:r>
                        <a:rPr lang="en-US" sz="900" dirty="0">
                          <a:effectLst/>
                        </a:rPr>
                        <a:t> </a:t>
                      </a:r>
                    </a:p>
                  </a:txBody>
                  <a:tcPr/>
                </a:tc>
                <a:tc>
                  <a:txBody>
                    <a:bodyPr/>
                    <a:lstStyle/>
                    <a:p>
                      <a:pPr>
                        <a:lnSpc>
                          <a:spcPct val="107000"/>
                        </a:lnSpc>
                        <a:spcAft>
                          <a:spcPts val="800"/>
                        </a:spcAft>
                      </a:pPr>
                      <a:r>
                        <a:rPr lang="en-US" sz="900">
                          <a:effectLst/>
                        </a:rPr>
                        <a:t>Create or remove a virtual directory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xWebApplication</a:t>
                      </a:r>
                      <a:r>
                        <a:rPr lang="en-US" sz="900" dirty="0">
                          <a:effectLst/>
                        </a:rPr>
                        <a:t> </a:t>
                      </a:r>
                    </a:p>
                  </a:txBody>
                  <a:tcPr/>
                </a:tc>
                <a:tc>
                  <a:txBody>
                    <a:bodyPr/>
                    <a:lstStyle/>
                    <a:p>
                      <a:pPr>
                        <a:lnSpc>
                          <a:spcPct val="107000"/>
                        </a:lnSpc>
                        <a:spcAft>
                          <a:spcPts val="800"/>
                        </a:spcAft>
                      </a:pPr>
                      <a:r>
                        <a:rPr lang="en-US" sz="900">
                          <a:effectLst/>
                        </a:rPr>
                        <a:t>Create or remove a web application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xWebConfigKeyValue</a:t>
                      </a:r>
                      <a:r>
                        <a:rPr lang="en-US" sz="900" dirty="0">
                          <a:effectLst/>
                        </a:rPr>
                        <a:t> </a:t>
                      </a:r>
                    </a:p>
                  </a:txBody>
                  <a:tcPr/>
                </a:tc>
                <a:tc>
                  <a:txBody>
                    <a:bodyPr/>
                    <a:lstStyle/>
                    <a:p>
                      <a:pPr>
                        <a:lnSpc>
                          <a:spcPct val="107000"/>
                        </a:lnSpc>
                        <a:spcAft>
                          <a:spcPts val="800"/>
                        </a:spcAft>
                      </a:pPr>
                      <a:r>
                        <a:rPr lang="en-US" sz="900">
                          <a:effectLst/>
                        </a:rPr>
                        <a:t>Configure AppSettings section of Web.Config </a:t>
                      </a:r>
                    </a:p>
                  </a:txBody>
                  <a:tcPr/>
                </a:tc>
              </a:tr>
              <a:tr h="238945">
                <a:tc rowSpan="2">
                  <a:txBody>
                    <a:bodyPr/>
                    <a:lstStyle/>
                    <a:p>
                      <a:pPr>
                        <a:lnSpc>
                          <a:spcPct val="107000"/>
                        </a:lnSpc>
                        <a:spcAft>
                          <a:spcPts val="800"/>
                        </a:spcAft>
                      </a:pPr>
                      <a:r>
                        <a:rPr lang="en-US" sz="900">
                          <a:effectLst/>
                          <a:hlinkClick r:id="rId3"/>
                        </a:rPr>
                        <a:t>xDatabase</a:t>
                      </a:r>
                      <a:endParaRPr lang="en-US" sz="900">
                        <a:effectLst/>
                      </a:endParaRPr>
                    </a:p>
                  </a:txBody>
                  <a:tcPr/>
                </a:tc>
                <a:tc>
                  <a:txBody>
                    <a:bodyPr/>
                    <a:lstStyle/>
                    <a:p>
                      <a:pPr>
                        <a:lnSpc>
                          <a:spcPct val="107000"/>
                        </a:lnSpc>
                        <a:spcAft>
                          <a:spcPts val="800"/>
                        </a:spcAft>
                      </a:pPr>
                      <a:r>
                        <a:rPr lang="en-US" sz="900" dirty="0" err="1">
                          <a:effectLst/>
                        </a:rPr>
                        <a:t>xDatabase</a:t>
                      </a:r>
                      <a:r>
                        <a:rPr lang="en-US" sz="900" dirty="0">
                          <a:effectLst/>
                        </a:rPr>
                        <a:t> </a:t>
                      </a:r>
                    </a:p>
                  </a:txBody>
                  <a:tcPr/>
                </a:tc>
                <a:tc>
                  <a:txBody>
                    <a:bodyPr/>
                    <a:lstStyle/>
                    <a:p>
                      <a:pPr>
                        <a:lnSpc>
                          <a:spcPct val="107000"/>
                        </a:lnSpc>
                        <a:spcAft>
                          <a:spcPts val="800"/>
                        </a:spcAft>
                      </a:pPr>
                      <a:r>
                        <a:rPr lang="en-US" sz="900">
                          <a:effectLst/>
                        </a:rPr>
                        <a:t>Create, drop &amp; deploy databases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xDBPackage</a:t>
                      </a:r>
                      <a:r>
                        <a:rPr lang="en-US" sz="900" dirty="0">
                          <a:effectLst/>
                        </a:rPr>
                        <a:t> </a:t>
                      </a:r>
                    </a:p>
                  </a:txBody>
                  <a:tcPr/>
                </a:tc>
                <a:tc>
                  <a:txBody>
                    <a:bodyPr/>
                    <a:lstStyle/>
                    <a:p>
                      <a:pPr>
                        <a:lnSpc>
                          <a:spcPct val="107000"/>
                        </a:lnSpc>
                        <a:spcAft>
                          <a:spcPts val="800"/>
                        </a:spcAft>
                      </a:pPr>
                      <a:r>
                        <a:rPr lang="en-US" sz="900">
                          <a:effectLst/>
                        </a:rPr>
                        <a:t>Backup &amp; restore databases </a:t>
                      </a:r>
                    </a:p>
                  </a:txBody>
                  <a:tcPr/>
                </a:tc>
              </a:tr>
              <a:tr h="238945">
                <a:tc rowSpan="2">
                  <a:txBody>
                    <a:bodyPr/>
                    <a:lstStyle/>
                    <a:p>
                      <a:pPr>
                        <a:lnSpc>
                          <a:spcPct val="107000"/>
                        </a:lnSpc>
                        <a:spcAft>
                          <a:spcPts val="800"/>
                        </a:spcAft>
                      </a:pPr>
                      <a:r>
                        <a:rPr lang="en-US" sz="900">
                          <a:effectLst/>
                          <a:hlinkClick r:id="rId4"/>
                        </a:rPr>
                        <a:t>xSystemSecurity</a:t>
                      </a:r>
                      <a:endParaRPr lang="en-US" sz="900">
                        <a:effectLst/>
                      </a:endParaRPr>
                    </a:p>
                  </a:txBody>
                  <a:tcPr/>
                </a:tc>
                <a:tc>
                  <a:txBody>
                    <a:bodyPr/>
                    <a:lstStyle/>
                    <a:p>
                      <a:pPr>
                        <a:lnSpc>
                          <a:spcPct val="107000"/>
                        </a:lnSpc>
                        <a:spcAft>
                          <a:spcPts val="800"/>
                        </a:spcAft>
                      </a:pPr>
                      <a:r>
                        <a:rPr lang="en-US" sz="900" dirty="0" err="1">
                          <a:effectLst/>
                        </a:rPr>
                        <a:t>xUAC</a:t>
                      </a:r>
                      <a:r>
                        <a:rPr lang="en-US" sz="900" dirty="0">
                          <a:effectLst/>
                        </a:rPr>
                        <a:t> </a:t>
                      </a:r>
                    </a:p>
                  </a:txBody>
                  <a:tcPr/>
                </a:tc>
                <a:tc>
                  <a:txBody>
                    <a:bodyPr/>
                    <a:lstStyle/>
                    <a:p>
                      <a:pPr>
                        <a:lnSpc>
                          <a:spcPct val="107000"/>
                        </a:lnSpc>
                        <a:spcAft>
                          <a:spcPts val="800"/>
                        </a:spcAft>
                      </a:pPr>
                      <a:r>
                        <a:rPr lang="en-US" sz="900">
                          <a:effectLst/>
                        </a:rPr>
                        <a:t>Enable or disable User Account Control prompt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xIEEsc</a:t>
                      </a:r>
                      <a:r>
                        <a:rPr lang="en-US" sz="900" dirty="0">
                          <a:effectLst/>
                        </a:rPr>
                        <a:t> </a:t>
                      </a:r>
                    </a:p>
                  </a:txBody>
                  <a:tcPr/>
                </a:tc>
                <a:tc>
                  <a:txBody>
                    <a:bodyPr/>
                    <a:lstStyle/>
                    <a:p>
                      <a:pPr>
                        <a:lnSpc>
                          <a:spcPct val="107000"/>
                        </a:lnSpc>
                        <a:spcAft>
                          <a:spcPts val="800"/>
                        </a:spcAft>
                      </a:pPr>
                      <a:r>
                        <a:rPr lang="en-US" sz="900">
                          <a:effectLst/>
                        </a:rPr>
                        <a:t>Enable or disable IE Enhanced Security Configuration </a:t>
                      </a:r>
                    </a:p>
                  </a:txBody>
                  <a:tcPr/>
                </a:tc>
              </a:tr>
              <a:tr h="238945">
                <a:tc rowSpan="4">
                  <a:txBody>
                    <a:bodyPr/>
                    <a:lstStyle/>
                    <a:p>
                      <a:pPr>
                        <a:lnSpc>
                          <a:spcPct val="107000"/>
                        </a:lnSpc>
                        <a:spcAft>
                          <a:spcPts val="800"/>
                        </a:spcAft>
                      </a:pPr>
                      <a:r>
                        <a:rPr lang="en-US" sz="900">
                          <a:effectLst/>
                          <a:hlinkClick r:id="rId5"/>
                        </a:rPr>
                        <a:t>xRemoteDesktopSessionHost</a:t>
                      </a:r>
                      <a:endParaRPr lang="en-US" sz="900">
                        <a:effectLst/>
                      </a:endParaRPr>
                    </a:p>
                  </a:txBody>
                  <a:tcPr/>
                </a:tc>
                <a:tc>
                  <a:txBody>
                    <a:bodyPr/>
                    <a:lstStyle/>
                    <a:p>
                      <a:pPr>
                        <a:lnSpc>
                          <a:spcPct val="107000"/>
                        </a:lnSpc>
                        <a:spcAft>
                          <a:spcPts val="800"/>
                        </a:spcAft>
                      </a:pPr>
                      <a:r>
                        <a:rPr lang="en-US" sz="900" dirty="0" err="1">
                          <a:effectLst/>
                        </a:rPr>
                        <a:t>xRDSessionDeployment</a:t>
                      </a:r>
                      <a:r>
                        <a:rPr lang="en-US" sz="900" dirty="0">
                          <a:effectLst/>
                        </a:rPr>
                        <a:t> </a:t>
                      </a:r>
                    </a:p>
                  </a:txBody>
                  <a:tcPr/>
                </a:tc>
                <a:tc>
                  <a:txBody>
                    <a:bodyPr/>
                    <a:lstStyle/>
                    <a:p>
                      <a:pPr>
                        <a:lnSpc>
                          <a:spcPct val="107000"/>
                        </a:lnSpc>
                        <a:spcAft>
                          <a:spcPts val="800"/>
                        </a:spcAft>
                      </a:pPr>
                      <a:r>
                        <a:rPr lang="en-US" sz="900" dirty="0">
                          <a:effectLst/>
                        </a:rPr>
                        <a:t>Creates and configures a deployment in RDSH.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xRDSessionCollection</a:t>
                      </a:r>
                      <a:r>
                        <a:rPr lang="en-US" sz="900" dirty="0">
                          <a:effectLst/>
                        </a:rPr>
                        <a:t> </a:t>
                      </a:r>
                    </a:p>
                  </a:txBody>
                  <a:tcPr/>
                </a:tc>
                <a:tc>
                  <a:txBody>
                    <a:bodyPr/>
                    <a:lstStyle/>
                    <a:p>
                      <a:pPr>
                        <a:lnSpc>
                          <a:spcPct val="107000"/>
                        </a:lnSpc>
                        <a:spcAft>
                          <a:spcPts val="800"/>
                        </a:spcAft>
                      </a:pPr>
                      <a:r>
                        <a:rPr lang="en-US" sz="900">
                          <a:effectLst/>
                        </a:rPr>
                        <a:t>Creates a RDSH collection.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xRDSessionCollectionConfiguration</a:t>
                      </a:r>
                      <a:r>
                        <a:rPr lang="en-US" sz="900" dirty="0">
                          <a:effectLst/>
                        </a:rPr>
                        <a:t>  </a:t>
                      </a:r>
                    </a:p>
                  </a:txBody>
                  <a:tcPr/>
                </a:tc>
                <a:tc>
                  <a:txBody>
                    <a:bodyPr/>
                    <a:lstStyle/>
                    <a:p>
                      <a:pPr>
                        <a:lnSpc>
                          <a:spcPct val="107000"/>
                        </a:lnSpc>
                        <a:spcAft>
                          <a:spcPts val="800"/>
                        </a:spcAft>
                      </a:pPr>
                      <a:r>
                        <a:rPr lang="en-US" sz="900">
                          <a:effectLst/>
                        </a:rPr>
                        <a:t>Configures a RDSH collection.  </a:t>
                      </a:r>
                    </a:p>
                  </a:txBody>
                  <a:tcPr/>
                </a:tc>
              </a:tr>
              <a:tr h="238945">
                <a:tc vMerge="1">
                  <a:txBody>
                    <a:bodyPr/>
                    <a:lstStyle/>
                    <a:p>
                      <a:endParaRPr lang="en-US"/>
                    </a:p>
                  </a:txBody>
                  <a:tcPr/>
                </a:tc>
                <a:tc>
                  <a:txBody>
                    <a:bodyPr/>
                    <a:lstStyle/>
                    <a:p>
                      <a:pPr>
                        <a:lnSpc>
                          <a:spcPct val="107000"/>
                        </a:lnSpc>
                        <a:spcAft>
                          <a:spcPts val="800"/>
                        </a:spcAft>
                      </a:pPr>
                      <a:r>
                        <a:rPr lang="en-US" sz="900" dirty="0" err="1">
                          <a:effectLst/>
                        </a:rPr>
                        <a:t>xRDRemoteApp</a:t>
                      </a:r>
                      <a:r>
                        <a:rPr lang="en-US" sz="900" dirty="0">
                          <a:effectLst/>
                        </a:rPr>
                        <a:t> </a:t>
                      </a:r>
                    </a:p>
                  </a:txBody>
                  <a:tcPr/>
                </a:tc>
                <a:tc>
                  <a:txBody>
                    <a:bodyPr/>
                    <a:lstStyle/>
                    <a:p>
                      <a:pPr>
                        <a:lnSpc>
                          <a:spcPct val="107000"/>
                        </a:lnSpc>
                        <a:spcAft>
                          <a:spcPts val="800"/>
                        </a:spcAft>
                      </a:pPr>
                      <a:r>
                        <a:rPr lang="en-US" sz="900">
                          <a:effectLst/>
                        </a:rPr>
                        <a:t>Publish applications for your RDSH collection </a:t>
                      </a:r>
                    </a:p>
                  </a:txBody>
                  <a:tcPr/>
                </a:tc>
              </a:tr>
              <a:tr h="379413">
                <a:tc rowSpan="6">
                  <a:txBody>
                    <a:bodyPr/>
                    <a:lstStyle/>
                    <a:p>
                      <a:pPr>
                        <a:lnSpc>
                          <a:spcPct val="107000"/>
                        </a:lnSpc>
                        <a:spcAft>
                          <a:spcPts val="800"/>
                        </a:spcAft>
                      </a:pPr>
                      <a:r>
                        <a:rPr lang="en-US" sz="900">
                          <a:effectLst/>
                          <a:hlinkClick r:id="rId6"/>
                        </a:rPr>
                        <a:t>xPSDesiredStateConfiguration</a:t>
                      </a:r>
                      <a:endParaRPr lang="en-US" sz="900">
                        <a:effectLst/>
                      </a:endParaRPr>
                    </a:p>
                  </a:txBody>
                  <a:tcPr/>
                </a:tc>
                <a:tc>
                  <a:txBody>
                    <a:bodyPr/>
                    <a:lstStyle/>
                    <a:p>
                      <a:pPr>
                        <a:lnSpc>
                          <a:spcPct val="107000"/>
                        </a:lnSpc>
                        <a:spcAft>
                          <a:spcPts val="800"/>
                        </a:spcAft>
                      </a:pPr>
                      <a:r>
                        <a:rPr lang="en-US" sz="900" dirty="0" err="1">
                          <a:effectLst/>
                        </a:rPr>
                        <a:t>xWindowsProcess</a:t>
                      </a:r>
                      <a:r>
                        <a:rPr lang="en-US" sz="900" dirty="0">
                          <a:effectLst/>
                        </a:rPr>
                        <a:t> </a:t>
                      </a:r>
                    </a:p>
                  </a:txBody>
                  <a:tcPr/>
                </a:tc>
                <a:tc>
                  <a:txBody>
                    <a:bodyPr/>
                    <a:lstStyle/>
                    <a:p>
                      <a:pPr>
                        <a:lnSpc>
                          <a:spcPct val="107000"/>
                        </a:lnSpc>
                        <a:spcAft>
                          <a:spcPts val="800"/>
                        </a:spcAft>
                      </a:pPr>
                      <a:r>
                        <a:rPr lang="en-US" sz="900" dirty="0">
                          <a:effectLst/>
                        </a:rPr>
                        <a:t>Adds ability to run as a specific user to the existing </a:t>
                      </a:r>
                      <a:r>
                        <a:rPr lang="en-US" sz="900" dirty="0" err="1">
                          <a:effectLst/>
                        </a:rPr>
                        <a:t>WindowsProcess</a:t>
                      </a:r>
                      <a:r>
                        <a:rPr lang="en-US" sz="900" dirty="0">
                          <a:effectLst/>
                        </a:rPr>
                        <a:t> resource  </a:t>
                      </a:r>
                    </a:p>
                  </a:txBody>
                  <a:tcPr/>
                </a:tc>
              </a:tr>
              <a:tr h="238945">
                <a:tc vMerge="1">
                  <a:txBody>
                    <a:bodyPr/>
                    <a:lstStyle/>
                    <a:p>
                      <a:endParaRPr lang="en-US"/>
                    </a:p>
                  </a:txBody>
                  <a:tcPr/>
                </a:tc>
                <a:tc>
                  <a:txBody>
                    <a:bodyPr/>
                    <a:lstStyle/>
                    <a:p>
                      <a:pPr>
                        <a:lnSpc>
                          <a:spcPct val="107000"/>
                        </a:lnSpc>
                        <a:spcAft>
                          <a:spcPts val="800"/>
                        </a:spcAft>
                      </a:pPr>
                      <a:r>
                        <a:rPr lang="en-US" sz="900">
                          <a:effectLst/>
                        </a:rPr>
                        <a:t>xService </a:t>
                      </a:r>
                    </a:p>
                  </a:txBody>
                  <a:tcPr/>
                </a:tc>
                <a:tc>
                  <a:txBody>
                    <a:bodyPr/>
                    <a:lstStyle/>
                    <a:p>
                      <a:pPr>
                        <a:lnSpc>
                          <a:spcPct val="107000"/>
                        </a:lnSpc>
                        <a:spcAft>
                          <a:spcPts val="800"/>
                        </a:spcAft>
                      </a:pPr>
                      <a:r>
                        <a:rPr lang="en-US" sz="900" dirty="0">
                          <a:effectLst/>
                        </a:rPr>
                        <a:t>Update to existing Service resource to include create/configure service </a:t>
                      </a:r>
                    </a:p>
                  </a:txBody>
                  <a:tcPr/>
                </a:tc>
              </a:tr>
              <a:tr h="238945">
                <a:tc vMerge="1">
                  <a:txBody>
                    <a:bodyPr/>
                    <a:lstStyle/>
                    <a:p>
                      <a:endParaRPr lang="en-US"/>
                    </a:p>
                  </a:txBody>
                  <a:tcPr/>
                </a:tc>
                <a:tc>
                  <a:txBody>
                    <a:bodyPr/>
                    <a:lstStyle/>
                    <a:p>
                      <a:pPr>
                        <a:lnSpc>
                          <a:spcPct val="107000"/>
                        </a:lnSpc>
                        <a:spcAft>
                          <a:spcPts val="800"/>
                        </a:spcAft>
                      </a:pPr>
                      <a:r>
                        <a:rPr lang="en-US" sz="900">
                          <a:effectLst/>
                        </a:rPr>
                        <a:t>xRemoteFile </a:t>
                      </a:r>
                    </a:p>
                  </a:txBody>
                  <a:tcPr/>
                </a:tc>
                <a:tc>
                  <a:txBody>
                    <a:bodyPr/>
                    <a:lstStyle/>
                    <a:p>
                      <a:pPr>
                        <a:lnSpc>
                          <a:spcPct val="107000"/>
                        </a:lnSpc>
                        <a:spcAft>
                          <a:spcPts val="800"/>
                        </a:spcAft>
                      </a:pPr>
                      <a:r>
                        <a:rPr lang="en-US" sz="900" dirty="0">
                          <a:effectLst/>
                        </a:rPr>
                        <a:t>Download files from a URI </a:t>
                      </a:r>
                    </a:p>
                  </a:txBody>
                  <a:tcPr/>
                </a:tc>
              </a:tr>
              <a:tr h="379413">
                <a:tc vMerge="1">
                  <a:txBody>
                    <a:bodyPr/>
                    <a:lstStyle/>
                    <a:p>
                      <a:endParaRPr lang="en-US"/>
                    </a:p>
                  </a:txBody>
                  <a:tcPr/>
                </a:tc>
                <a:tc>
                  <a:txBody>
                    <a:bodyPr/>
                    <a:lstStyle/>
                    <a:p>
                      <a:pPr>
                        <a:lnSpc>
                          <a:spcPct val="107000"/>
                        </a:lnSpc>
                        <a:spcAft>
                          <a:spcPts val="800"/>
                        </a:spcAft>
                      </a:pPr>
                      <a:r>
                        <a:rPr lang="en-US" sz="900">
                          <a:effectLst/>
                        </a:rPr>
                        <a:t>xPackage </a:t>
                      </a:r>
                    </a:p>
                  </a:txBody>
                  <a:tcPr/>
                </a:tc>
                <a:tc>
                  <a:txBody>
                    <a:bodyPr/>
                    <a:lstStyle/>
                    <a:p>
                      <a:pPr>
                        <a:lnSpc>
                          <a:spcPct val="107000"/>
                        </a:lnSpc>
                        <a:spcAft>
                          <a:spcPts val="800"/>
                        </a:spcAft>
                      </a:pPr>
                      <a:r>
                        <a:rPr lang="en-US" sz="900" dirty="0">
                          <a:effectLst/>
                        </a:rPr>
                        <a:t>Adds ability to run as a specific user to the existing resource, includes VS Setup </a:t>
                      </a:r>
                    </a:p>
                  </a:txBody>
                  <a:tcPr/>
                </a:tc>
              </a:tr>
              <a:tr h="238945">
                <a:tc vMerge="1">
                  <a:txBody>
                    <a:bodyPr/>
                    <a:lstStyle/>
                    <a:p>
                      <a:endParaRPr lang="en-US"/>
                    </a:p>
                  </a:txBody>
                  <a:tcPr/>
                </a:tc>
                <a:tc>
                  <a:txBody>
                    <a:bodyPr/>
                    <a:lstStyle/>
                    <a:p>
                      <a:pPr>
                        <a:lnSpc>
                          <a:spcPct val="107000"/>
                        </a:lnSpc>
                        <a:spcAft>
                          <a:spcPts val="800"/>
                        </a:spcAft>
                      </a:pPr>
                      <a:r>
                        <a:rPr lang="en-US" sz="900">
                          <a:effectLst/>
                        </a:rPr>
                        <a:t>xArchive</a:t>
                      </a:r>
                    </a:p>
                  </a:txBody>
                  <a:tcPr/>
                </a:tc>
                <a:tc>
                  <a:txBody>
                    <a:bodyPr/>
                    <a:lstStyle/>
                    <a:p>
                      <a:pPr>
                        <a:lnSpc>
                          <a:spcPct val="107000"/>
                        </a:lnSpc>
                        <a:spcAft>
                          <a:spcPts val="800"/>
                        </a:spcAft>
                      </a:pPr>
                      <a:r>
                        <a:rPr lang="en-US" sz="900" dirty="0">
                          <a:effectLst/>
                        </a:rPr>
                        <a:t>Create, update, extract a Zip file </a:t>
                      </a:r>
                    </a:p>
                  </a:txBody>
                  <a:tcPr/>
                </a:tc>
              </a:tr>
              <a:tr h="238945">
                <a:tc vMerge="1">
                  <a:txBody>
                    <a:bodyPr/>
                    <a:lstStyle/>
                    <a:p>
                      <a:endParaRPr lang="en-US"/>
                    </a:p>
                  </a:txBody>
                  <a:tcPr/>
                </a:tc>
                <a:tc>
                  <a:txBody>
                    <a:bodyPr/>
                    <a:lstStyle/>
                    <a:p>
                      <a:pPr>
                        <a:lnSpc>
                          <a:spcPct val="107000"/>
                        </a:lnSpc>
                        <a:spcAft>
                          <a:spcPts val="800"/>
                        </a:spcAft>
                      </a:pPr>
                      <a:r>
                        <a:rPr lang="en-US" sz="900">
                          <a:effectLst/>
                        </a:rPr>
                        <a:t>xEndpoint </a:t>
                      </a:r>
                    </a:p>
                  </a:txBody>
                  <a:tcPr/>
                </a:tc>
                <a:tc>
                  <a:txBody>
                    <a:bodyPr/>
                    <a:lstStyle/>
                    <a:p>
                      <a:pPr>
                        <a:lnSpc>
                          <a:spcPct val="107000"/>
                        </a:lnSpc>
                        <a:spcAft>
                          <a:spcPts val="800"/>
                        </a:spcAft>
                      </a:pPr>
                      <a:r>
                        <a:rPr lang="en-US" sz="900" dirty="0">
                          <a:effectLst/>
                        </a:rPr>
                        <a:t>Creates a </a:t>
                      </a:r>
                      <a:r>
                        <a:rPr lang="en-US" sz="900" dirty="0" err="1">
                          <a:effectLst/>
                        </a:rPr>
                        <a:t>remoting</a:t>
                      </a:r>
                      <a:r>
                        <a:rPr lang="en-US" sz="900" dirty="0">
                          <a:effectLst/>
                        </a:rPr>
                        <a:t> endpoint </a:t>
                      </a:r>
                    </a:p>
                  </a:txBody>
                  <a:tcPr/>
                </a:tc>
              </a:tr>
              <a:tr h="379413">
                <a:tc>
                  <a:txBody>
                    <a:bodyPr/>
                    <a:lstStyle/>
                    <a:p>
                      <a:pPr>
                        <a:lnSpc>
                          <a:spcPct val="107000"/>
                        </a:lnSpc>
                        <a:spcAft>
                          <a:spcPts val="800"/>
                        </a:spcAft>
                      </a:pPr>
                      <a:r>
                        <a:rPr lang="en-US" sz="900" dirty="0">
                          <a:effectLst/>
                        </a:rPr>
                        <a:t>Updates</a:t>
                      </a:r>
                    </a:p>
                  </a:txBody>
                  <a:tcPr/>
                </a:tc>
                <a:tc>
                  <a:txBody>
                    <a:bodyPr/>
                    <a:lstStyle/>
                    <a:p>
                      <a:pPr>
                        <a:lnSpc>
                          <a:spcPct val="107000"/>
                        </a:lnSpc>
                        <a:spcAft>
                          <a:spcPts val="800"/>
                        </a:spcAft>
                      </a:pPr>
                      <a:r>
                        <a:rPr lang="en-US" sz="900">
                          <a:effectLst/>
                        </a:rPr>
                        <a:t>xDscResourceDesigner, xComputer, xVMHyperV, xDNSServerAddress</a:t>
                      </a:r>
                    </a:p>
                  </a:txBody>
                  <a:tcPr/>
                </a:tc>
                <a:tc>
                  <a:txBody>
                    <a:bodyPr/>
                    <a:lstStyle/>
                    <a:p>
                      <a:pPr>
                        <a:lnSpc>
                          <a:spcPct val="107000"/>
                        </a:lnSpc>
                        <a:spcAft>
                          <a:spcPts val="800"/>
                        </a:spcAft>
                      </a:pPr>
                      <a:r>
                        <a:rPr lang="en-US" sz="900" dirty="0">
                          <a:effectLst/>
                        </a:rPr>
                        <a:t>Feature additions and bug fixes</a:t>
                      </a:r>
                    </a:p>
                  </a:txBody>
                  <a:tcPr/>
                </a:tc>
              </a:tr>
            </a:tbl>
          </a:graphicData>
        </a:graphic>
      </p:graphicFrame>
    </p:spTree>
    <p:extLst>
      <p:ext uri="{BB962C8B-B14F-4D97-AF65-F5344CB8AC3E}">
        <p14:creationId xmlns:p14="http://schemas.microsoft.com/office/powerpoint/2010/main" val="16157208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406265"/>
          </a:xfrm>
        </p:spPr>
        <p:txBody>
          <a:bodyPr/>
          <a:lstStyle/>
          <a:p>
            <a:pPr marL="0" indent="0">
              <a:buNone/>
            </a:pPr>
            <a:r>
              <a:rPr lang="en-US" sz="1600" dirty="0"/>
              <a:t>http://blogs.msdn.com/b/powershell/archive/2014/06/06/dsc-resource-kit-wave-4-is-live.aspx</a:t>
            </a:r>
          </a:p>
        </p:txBody>
      </p:sp>
      <p:sp>
        <p:nvSpPr>
          <p:cNvPr id="3" name="Title 2"/>
          <p:cNvSpPr>
            <a:spLocks noGrp="1"/>
          </p:cNvSpPr>
          <p:nvPr>
            <p:ph type="title"/>
          </p:nvPr>
        </p:nvSpPr>
        <p:spPr/>
        <p:txBody>
          <a:bodyPr/>
          <a:lstStyle/>
          <a:p>
            <a:r>
              <a:rPr lang="en-US" b="1" dirty="0" smtClean="0"/>
              <a:t>Wave 4 – June 6</a:t>
            </a:r>
            <a:r>
              <a:rPr lang="en-US" b="1" baseline="30000" dirty="0" smtClean="0"/>
              <a:t>th</a:t>
            </a:r>
            <a:r>
              <a:rPr lang="en-US" b="1" dirty="0" smtClean="0"/>
              <a:t>, 2014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338972"/>
              </p:ext>
            </p:extLst>
          </p:nvPr>
        </p:nvGraphicFramePr>
        <p:xfrm>
          <a:off x="433908" y="1627768"/>
          <a:ext cx="8618017" cy="4882853"/>
        </p:xfrm>
        <a:graphic>
          <a:graphicData uri="http://schemas.openxmlformats.org/drawingml/2006/table">
            <a:tbl>
              <a:tblPr firstRow="1">
                <a:tableStyleId>{1FECB4D8-DB02-4DC6-A0A2-4F2EBAE1DC90}</a:tableStyleId>
              </a:tblPr>
              <a:tblGrid>
                <a:gridCol w="1095487"/>
                <a:gridCol w="1755971"/>
                <a:gridCol w="5766559"/>
              </a:tblGrid>
              <a:tr h="265133">
                <a:tc>
                  <a:txBody>
                    <a:bodyPr/>
                    <a:lstStyle/>
                    <a:p>
                      <a:r>
                        <a:rPr lang="en-US" sz="900" dirty="0">
                          <a:effectLst/>
                        </a:rPr>
                        <a:t>Module</a:t>
                      </a:r>
                    </a:p>
                  </a:txBody>
                  <a:tcPr/>
                </a:tc>
                <a:tc>
                  <a:txBody>
                    <a:bodyPr/>
                    <a:lstStyle/>
                    <a:p>
                      <a:r>
                        <a:rPr lang="en-US" sz="900">
                          <a:effectLst/>
                        </a:rPr>
                        <a:t>Resource(s) </a:t>
                      </a:r>
                    </a:p>
                  </a:txBody>
                  <a:tcPr/>
                </a:tc>
                <a:tc>
                  <a:txBody>
                    <a:bodyPr/>
                    <a:lstStyle/>
                    <a:p>
                      <a:r>
                        <a:rPr lang="en-US" sz="900">
                          <a:effectLst/>
                        </a:rPr>
                        <a:t>Description </a:t>
                      </a:r>
                    </a:p>
                  </a:txBody>
                  <a:tcPr/>
                </a:tc>
              </a:tr>
              <a:tr h="0">
                <a:tc rowSpan="6">
                  <a:txBody>
                    <a:bodyPr/>
                    <a:lstStyle/>
                    <a:p>
                      <a:r>
                        <a:rPr lang="en-US" sz="900" dirty="0" err="1">
                          <a:effectLst/>
                          <a:hlinkClick r:id="rId2"/>
                        </a:rPr>
                        <a:t>xAzure</a:t>
                      </a:r>
                      <a:endParaRPr lang="en-US" sz="900" dirty="0">
                        <a:effectLst/>
                      </a:endParaRPr>
                    </a:p>
                  </a:txBody>
                  <a:tcPr/>
                </a:tc>
                <a:tc>
                  <a:txBody>
                    <a:bodyPr/>
                    <a:lstStyle/>
                    <a:p>
                      <a:r>
                        <a:rPr lang="en-US" sz="900">
                          <a:effectLst/>
                        </a:rPr>
                        <a:t>xAzureAffinityGroup</a:t>
                      </a:r>
                    </a:p>
                  </a:txBody>
                  <a:tcPr/>
                </a:tc>
                <a:tc>
                  <a:txBody>
                    <a:bodyPr/>
                    <a:lstStyle/>
                    <a:p>
                      <a:r>
                        <a:rPr lang="en-US" sz="900">
                          <a:effectLst/>
                        </a:rPr>
                        <a:t>Defines the relationship between compute and storage</a:t>
                      </a:r>
                    </a:p>
                  </a:txBody>
                  <a:tcPr/>
                </a:tc>
              </a:tr>
              <a:tr h="0">
                <a:tc vMerge="1">
                  <a:txBody>
                    <a:bodyPr/>
                    <a:lstStyle/>
                    <a:p>
                      <a:endParaRPr lang="en-US"/>
                    </a:p>
                  </a:txBody>
                  <a:tcPr/>
                </a:tc>
                <a:tc>
                  <a:txBody>
                    <a:bodyPr/>
                    <a:lstStyle/>
                    <a:p>
                      <a:r>
                        <a:rPr lang="en-US" sz="900" dirty="0" err="1">
                          <a:effectLst/>
                        </a:rPr>
                        <a:t>xAzureQuickVM</a:t>
                      </a:r>
                      <a:endParaRPr lang="en-US" sz="900" dirty="0">
                        <a:effectLst/>
                      </a:endParaRPr>
                    </a:p>
                  </a:txBody>
                  <a:tcPr/>
                </a:tc>
                <a:tc>
                  <a:txBody>
                    <a:bodyPr/>
                    <a:lstStyle/>
                    <a:p>
                      <a:r>
                        <a:rPr lang="en-US" sz="900">
                          <a:effectLst/>
                        </a:rPr>
                        <a:t>Simple resource for creating VMs with limited options</a:t>
                      </a:r>
                    </a:p>
                  </a:txBody>
                  <a:tcPr/>
                </a:tc>
              </a:tr>
              <a:tr h="0">
                <a:tc vMerge="1">
                  <a:txBody>
                    <a:bodyPr/>
                    <a:lstStyle/>
                    <a:p>
                      <a:endParaRPr lang="en-US"/>
                    </a:p>
                  </a:txBody>
                  <a:tcPr/>
                </a:tc>
                <a:tc>
                  <a:txBody>
                    <a:bodyPr/>
                    <a:lstStyle/>
                    <a:p>
                      <a:r>
                        <a:rPr lang="en-US" sz="900" dirty="0" err="1">
                          <a:effectLst/>
                        </a:rPr>
                        <a:t>xAzureService</a:t>
                      </a:r>
                      <a:endParaRPr lang="en-US" sz="900" dirty="0">
                        <a:effectLst/>
                      </a:endParaRPr>
                    </a:p>
                  </a:txBody>
                  <a:tcPr/>
                </a:tc>
                <a:tc>
                  <a:txBody>
                    <a:bodyPr/>
                    <a:lstStyle/>
                    <a:p>
                      <a:r>
                        <a:rPr lang="en-US" sz="900">
                          <a:effectLst/>
                        </a:rPr>
                        <a:t>Creates a cloud service for the VMs</a:t>
                      </a:r>
                    </a:p>
                  </a:txBody>
                  <a:tcPr/>
                </a:tc>
              </a:tr>
              <a:tr h="0">
                <a:tc vMerge="1">
                  <a:txBody>
                    <a:bodyPr/>
                    <a:lstStyle/>
                    <a:p>
                      <a:endParaRPr lang="en-US"/>
                    </a:p>
                  </a:txBody>
                  <a:tcPr/>
                </a:tc>
                <a:tc>
                  <a:txBody>
                    <a:bodyPr/>
                    <a:lstStyle/>
                    <a:p>
                      <a:r>
                        <a:rPr lang="en-US" sz="900" dirty="0" err="1">
                          <a:effectLst/>
                        </a:rPr>
                        <a:t>xAzureStorageAccount</a:t>
                      </a:r>
                      <a:endParaRPr lang="en-US" sz="900" dirty="0">
                        <a:effectLst/>
                      </a:endParaRPr>
                    </a:p>
                  </a:txBody>
                  <a:tcPr/>
                </a:tc>
                <a:tc>
                  <a:txBody>
                    <a:bodyPr/>
                    <a:lstStyle/>
                    <a:p>
                      <a:r>
                        <a:rPr lang="en-US" sz="900">
                          <a:effectLst/>
                        </a:rPr>
                        <a:t>creates the online storage account where the blobs for the test environment will reside</a:t>
                      </a:r>
                    </a:p>
                  </a:txBody>
                  <a:tcPr/>
                </a:tc>
              </a:tr>
              <a:tr h="0">
                <a:tc vMerge="1">
                  <a:txBody>
                    <a:bodyPr/>
                    <a:lstStyle/>
                    <a:p>
                      <a:endParaRPr lang="en-US"/>
                    </a:p>
                  </a:txBody>
                  <a:tcPr/>
                </a:tc>
                <a:tc>
                  <a:txBody>
                    <a:bodyPr/>
                    <a:lstStyle/>
                    <a:p>
                      <a:r>
                        <a:rPr lang="en-US" sz="900" dirty="0" err="1">
                          <a:effectLst/>
                        </a:rPr>
                        <a:t>xAzureSubscription</a:t>
                      </a:r>
                      <a:endParaRPr lang="en-US" sz="900" dirty="0">
                        <a:effectLst/>
                      </a:endParaRPr>
                    </a:p>
                  </a:txBody>
                  <a:tcPr/>
                </a:tc>
                <a:tc>
                  <a:txBody>
                    <a:bodyPr/>
                    <a:lstStyle/>
                    <a:p>
                      <a:r>
                        <a:rPr lang="en-US" sz="900" dirty="0">
                          <a:effectLst/>
                        </a:rPr>
                        <a:t>sets the current Azure subscription context</a:t>
                      </a:r>
                    </a:p>
                  </a:txBody>
                  <a:tcPr/>
                </a:tc>
              </a:tr>
              <a:tr h="0">
                <a:tc vMerge="1">
                  <a:txBody>
                    <a:bodyPr/>
                    <a:lstStyle/>
                    <a:p>
                      <a:endParaRPr lang="en-US"/>
                    </a:p>
                  </a:txBody>
                  <a:tcPr/>
                </a:tc>
                <a:tc>
                  <a:txBody>
                    <a:bodyPr/>
                    <a:lstStyle/>
                    <a:p>
                      <a:r>
                        <a:rPr lang="en-US" sz="900">
                          <a:effectLst/>
                        </a:rPr>
                        <a:t>xAzureVM</a:t>
                      </a:r>
                    </a:p>
                  </a:txBody>
                  <a:tcPr/>
                </a:tc>
                <a:tc>
                  <a:txBody>
                    <a:bodyPr/>
                    <a:lstStyle/>
                    <a:p>
                      <a:r>
                        <a:rPr lang="en-US" sz="900" dirty="0">
                          <a:effectLst/>
                        </a:rPr>
                        <a:t>creates a virtual machine in Azure including access to VM Guest extensions</a:t>
                      </a:r>
                    </a:p>
                  </a:txBody>
                  <a:tcPr/>
                </a:tc>
              </a:tr>
              <a:tr h="0">
                <a:tc rowSpan="2">
                  <a:txBody>
                    <a:bodyPr/>
                    <a:lstStyle/>
                    <a:p>
                      <a:r>
                        <a:rPr lang="en-US" sz="900">
                          <a:effectLst/>
                          <a:hlinkClick r:id="rId3"/>
                        </a:rPr>
                        <a:t>xJEA</a:t>
                      </a:r>
                      <a:endParaRPr lang="en-US" sz="900">
                        <a:effectLst/>
                      </a:endParaRPr>
                    </a:p>
                  </a:txBody>
                  <a:tcPr/>
                </a:tc>
                <a:tc>
                  <a:txBody>
                    <a:bodyPr/>
                    <a:lstStyle/>
                    <a:p>
                      <a:r>
                        <a:rPr lang="en-US" sz="900">
                          <a:effectLst/>
                        </a:rPr>
                        <a:t>xJeaEndPoint</a:t>
                      </a:r>
                    </a:p>
                  </a:txBody>
                  <a:tcPr/>
                </a:tc>
                <a:tc>
                  <a:txBody>
                    <a:bodyPr/>
                    <a:lstStyle/>
                    <a:p>
                      <a:r>
                        <a:rPr lang="en-US" sz="900" dirty="0">
                          <a:effectLst/>
                        </a:rPr>
                        <a:t>Allows creation of PowerShell JEA Endpoints that leverage one or more JEA Toolkits and properties of the endpoints including access control</a:t>
                      </a:r>
                    </a:p>
                  </a:txBody>
                  <a:tcPr/>
                </a:tc>
              </a:tr>
              <a:tr h="0">
                <a:tc vMerge="1">
                  <a:txBody>
                    <a:bodyPr/>
                    <a:lstStyle/>
                    <a:p>
                      <a:endParaRPr lang="en-US"/>
                    </a:p>
                  </a:txBody>
                  <a:tcPr/>
                </a:tc>
                <a:tc>
                  <a:txBody>
                    <a:bodyPr/>
                    <a:lstStyle/>
                    <a:p>
                      <a:r>
                        <a:rPr lang="en-US" sz="900">
                          <a:effectLst/>
                        </a:rPr>
                        <a:t>xJeaToolKit</a:t>
                      </a:r>
                    </a:p>
                  </a:txBody>
                  <a:tcPr/>
                </a:tc>
                <a:tc>
                  <a:txBody>
                    <a:bodyPr/>
                    <a:lstStyle/>
                    <a:p>
                      <a:r>
                        <a:rPr lang="en-US" sz="900" dirty="0">
                          <a:effectLst/>
                        </a:rPr>
                        <a:t>Allows creation of a JEA Toolkit that defines which applications, scripts, and commands should be available within a PowerShell constrained endpoint configuration</a:t>
                      </a:r>
                    </a:p>
                  </a:txBody>
                  <a:tcPr/>
                </a:tc>
              </a:tr>
              <a:tr h="0">
                <a:tc rowSpan="2">
                  <a:txBody>
                    <a:bodyPr/>
                    <a:lstStyle/>
                    <a:p>
                      <a:r>
                        <a:rPr lang="en-US" sz="900">
                          <a:effectLst/>
                          <a:hlinkClick r:id="rId4"/>
                        </a:rPr>
                        <a:t>xDnsServer</a:t>
                      </a:r>
                      <a:endParaRPr lang="en-US" sz="900">
                        <a:effectLst/>
                      </a:endParaRPr>
                    </a:p>
                  </a:txBody>
                  <a:tcPr/>
                </a:tc>
                <a:tc>
                  <a:txBody>
                    <a:bodyPr/>
                    <a:lstStyle/>
                    <a:p>
                      <a:r>
                        <a:rPr lang="en-US" sz="900">
                          <a:effectLst/>
                        </a:rPr>
                        <a:t>xDnsServerSecondaryZone</a:t>
                      </a:r>
                    </a:p>
                  </a:txBody>
                  <a:tcPr/>
                </a:tc>
                <a:tc>
                  <a:txBody>
                    <a:bodyPr/>
                    <a:lstStyle/>
                    <a:p>
                      <a:r>
                        <a:rPr lang="en-US" sz="900" dirty="0">
                          <a:effectLst/>
                        </a:rPr>
                        <a:t>This resource allows setting a Secondary zone on a given DNS server. Secondary zones allow client machine in primary DNS zone to do DNS resolution of machines in the secondary DNS zone.</a:t>
                      </a:r>
                    </a:p>
                  </a:txBody>
                  <a:tcPr/>
                </a:tc>
              </a:tr>
              <a:tr h="0">
                <a:tc vMerge="1">
                  <a:txBody>
                    <a:bodyPr/>
                    <a:lstStyle/>
                    <a:p>
                      <a:endParaRPr lang="en-US"/>
                    </a:p>
                  </a:txBody>
                  <a:tcPr/>
                </a:tc>
                <a:tc>
                  <a:txBody>
                    <a:bodyPr/>
                    <a:lstStyle/>
                    <a:p>
                      <a:r>
                        <a:rPr lang="en-US" sz="900">
                          <a:effectLst/>
                        </a:rPr>
                        <a:t>xDnsServerZoneTransfer</a:t>
                      </a:r>
                    </a:p>
                  </a:txBody>
                  <a:tcPr/>
                </a:tc>
                <a:tc>
                  <a:txBody>
                    <a:bodyPr/>
                    <a:lstStyle/>
                    <a:p>
                      <a:r>
                        <a:rPr lang="en-US" sz="900" dirty="0">
                          <a:effectLst/>
                        </a:rPr>
                        <a:t>This resource allows a DNS Server zone data to be replicated to another DNS server.</a:t>
                      </a:r>
                    </a:p>
                  </a:txBody>
                  <a:tcPr/>
                </a:tc>
              </a:tr>
              <a:tr h="0">
                <a:tc>
                  <a:txBody>
                    <a:bodyPr/>
                    <a:lstStyle/>
                    <a:p>
                      <a:r>
                        <a:rPr lang="en-US" sz="900">
                          <a:effectLst/>
                          <a:hlinkClick r:id="rId5"/>
                        </a:rPr>
                        <a:t>xDhcpServer</a:t>
                      </a:r>
                      <a:endParaRPr lang="en-US" sz="900">
                        <a:effectLst/>
                      </a:endParaRPr>
                    </a:p>
                  </a:txBody>
                  <a:tcPr/>
                </a:tc>
                <a:tc>
                  <a:txBody>
                    <a:bodyPr/>
                    <a:lstStyle/>
                    <a:p>
                      <a:r>
                        <a:rPr lang="en-US" sz="900">
                          <a:effectLst/>
                        </a:rPr>
                        <a:t>xDhcpServerScope</a:t>
                      </a:r>
                    </a:p>
                  </a:txBody>
                  <a:tcPr/>
                </a:tc>
                <a:tc>
                  <a:txBody>
                    <a:bodyPr/>
                    <a:lstStyle/>
                    <a:p>
                      <a:r>
                        <a:rPr lang="en-US" sz="900" dirty="0">
                          <a:effectLst/>
                        </a:rPr>
                        <a:t>Sets a scope for consecutive range of possible IP addresses that the DHCP server can lease to clients on a subnet.</a:t>
                      </a:r>
                    </a:p>
                  </a:txBody>
                  <a:tcPr/>
                </a:tc>
              </a:tr>
              <a:tr h="0">
                <a:tc>
                  <a:txBody>
                    <a:bodyPr/>
                    <a:lstStyle/>
                    <a:p>
                      <a:r>
                        <a:rPr lang="en-US" sz="900">
                          <a:effectLst/>
                        </a:rPr>
                        <a:t> </a:t>
                      </a:r>
                    </a:p>
                  </a:txBody>
                  <a:tcPr/>
                </a:tc>
                <a:tc>
                  <a:txBody>
                    <a:bodyPr/>
                    <a:lstStyle/>
                    <a:p>
                      <a:r>
                        <a:rPr lang="en-US" sz="900">
                          <a:effectLst/>
                        </a:rPr>
                        <a:t>xDhcpServerReservation</a:t>
                      </a:r>
                    </a:p>
                  </a:txBody>
                  <a:tcPr/>
                </a:tc>
                <a:tc>
                  <a:txBody>
                    <a:bodyPr/>
                    <a:lstStyle/>
                    <a:p>
                      <a:r>
                        <a:rPr lang="en-US" sz="900" dirty="0">
                          <a:effectLst/>
                        </a:rPr>
                        <a:t>Sets lease assignments used to ensure that a specified client on a subnet can always use the same IP address</a:t>
                      </a:r>
                    </a:p>
                  </a:txBody>
                  <a:tcPr/>
                </a:tc>
              </a:tr>
              <a:tr h="0">
                <a:tc>
                  <a:txBody>
                    <a:bodyPr/>
                    <a:lstStyle/>
                    <a:p>
                      <a:r>
                        <a:rPr lang="en-US" sz="900">
                          <a:effectLst/>
                        </a:rPr>
                        <a:t> </a:t>
                      </a:r>
                    </a:p>
                  </a:txBody>
                  <a:tcPr/>
                </a:tc>
                <a:tc>
                  <a:txBody>
                    <a:bodyPr/>
                    <a:lstStyle/>
                    <a:p>
                      <a:r>
                        <a:rPr lang="en-US" sz="900">
                          <a:effectLst/>
                        </a:rPr>
                        <a:t>xDhcpServerOption</a:t>
                      </a:r>
                    </a:p>
                  </a:txBody>
                  <a:tcPr/>
                </a:tc>
                <a:tc>
                  <a:txBody>
                    <a:bodyPr/>
                    <a:lstStyle/>
                    <a:p>
                      <a:r>
                        <a:rPr lang="en-US" sz="900" dirty="0">
                          <a:effectLst/>
                        </a:rPr>
                        <a:t>Supports setting DNS domain and DNS Server IP Address options at a DHCP server scope level.</a:t>
                      </a:r>
                    </a:p>
                  </a:txBody>
                  <a:tcPr/>
                </a:tc>
              </a:tr>
              <a:tr h="0">
                <a:tc>
                  <a:txBody>
                    <a:bodyPr/>
                    <a:lstStyle/>
                    <a:p>
                      <a:r>
                        <a:rPr lang="en-US" sz="900">
                          <a:effectLst/>
                          <a:hlinkClick r:id="rId6"/>
                        </a:rPr>
                        <a:t>xWinEventLog</a:t>
                      </a:r>
                      <a:endParaRPr lang="en-US" sz="900">
                        <a:effectLst/>
                      </a:endParaRPr>
                    </a:p>
                  </a:txBody>
                  <a:tcPr/>
                </a:tc>
                <a:tc>
                  <a:txBody>
                    <a:bodyPr/>
                    <a:lstStyle/>
                    <a:p>
                      <a:r>
                        <a:rPr lang="en-US" sz="900">
                          <a:effectLst/>
                        </a:rPr>
                        <a:t>xWinEventLog</a:t>
                      </a:r>
                    </a:p>
                  </a:txBody>
                  <a:tcPr/>
                </a:tc>
                <a:tc>
                  <a:txBody>
                    <a:bodyPr/>
                    <a:lstStyle/>
                    <a:p>
                      <a:r>
                        <a:rPr lang="en-US" sz="900" dirty="0">
                          <a:effectLst/>
                        </a:rPr>
                        <a:t>Adds support for configuring Windows Event Logs.</a:t>
                      </a:r>
                    </a:p>
                  </a:txBody>
                  <a:tcPr/>
                </a:tc>
              </a:tr>
              <a:tr h="0">
                <a:tc>
                  <a:txBody>
                    <a:bodyPr/>
                    <a:lstStyle/>
                    <a:p>
                      <a:r>
                        <a:rPr lang="en-US" sz="900">
                          <a:effectLst/>
                          <a:hlinkClick r:id="rId7"/>
                        </a:rPr>
                        <a:t>xActiveDirectory</a:t>
                      </a:r>
                      <a:r>
                        <a:rPr lang="en-US" sz="900">
                          <a:effectLst/>
                        </a:rPr>
                        <a:t> (updated)</a:t>
                      </a:r>
                    </a:p>
                  </a:txBody>
                  <a:tcPr/>
                </a:tc>
                <a:tc>
                  <a:txBody>
                    <a:bodyPr/>
                    <a:lstStyle/>
                    <a:p>
                      <a:r>
                        <a:rPr lang="en-US" sz="900">
                          <a:effectLst/>
                        </a:rPr>
                        <a:t>xADDomainTrust</a:t>
                      </a:r>
                    </a:p>
                  </a:txBody>
                  <a:tcPr/>
                </a:tc>
                <a:tc>
                  <a:txBody>
                    <a:bodyPr/>
                    <a:lstStyle/>
                    <a:p>
                      <a:r>
                        <a:rPr lang="en-US" sz="900" dirty="0">
                          <a:effectLst/>
                        </a:rPr>
                        <a:t>Used to establish a cross-domain trust</a:t>
                      </a:r>
                    </a:p>
                  </a:txBody>
                  <a:tcPr/>
                </a:tc>
              </a:tr>
              <a:tr h="0">
                <a:tc>
                  <a:txBody>
                    <a:bodyPr/>
                    <a:lstStyle/>
                    <a:p>
                      <a:r>
                        <a:rPr lang="en-US" sz="900">
                          <a:effectLst/>
                        </a:rPr>
                        <a:t>Updates</a:t>
                      </a:r>
                    </a:p>
                  </a:txBody>
                  <a:tcPr/>
                </a:tc>
                <a:tc>
                  <a:txBody>
                    <a:bodyPr/>
                    <a:lstStyle/>
                    <a:p>
                      <a:r>
                        <a:rPr lang="en-US" sz="900">
                          <a:effectLst/>
                        </a:rPr>
                        <a:t>xPSDesiredStateConfiguration, xDscResourceDesigner, xDscDiagnostics</a:t>
                      </a:r>
                    </a:p>
                  </a:txBody>
                  <a:tcPr/>
                </a:tc>
                <a:tc>
                  <a:txBody>
                    <a:bodyPr/>
                    <a:lstStyle/>
                    <a:p>
                      <a:r>
                        <a:rPr lang="en-US" sz="900" dirty="0">
                          <a:effectLst/>
                        </a:rPr>
                        <a:t>Feature additions and bug fixes</a:t>
                      </a:r>
                    </a:p>
                  </a:txBody>
                  <a:tcPr/>
                </a:tc>
              </a:tr>
            </a:tbl>
          </a:graphicData>
        </a:graphic>
      </p:graphicFrame>
    </p:spTree>
    <p:extLst>
      <p:ext uri="{BB962C8B-B14F-4D97-AF65-F5344CB8AC3E}">
        <p14:creationId xmlns:p14="http://schemas.microsoft.com/office/powerpoint/2010/main" val="262926922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9932" y="1212850"/>
            <a:ext cx="9520772" cy="627864"/>
          </a:xfrm>
        </p:spPr>
        <p:txBody>
          <a:bodyPr/>
          <a:lstStyle/>
          <a:p>
            <a:pPr marL="0" indent="0">
              <a:buNone/>
            </a:pPr>
            <a:r>
              <a:rPr lang="en-US" sz="1600" dirty="0"/>
              <a:t>http://blogs.msdn.com/b/powershell/archive/2014/07/17/powershell-dsc-resource-kit-wave-5-arrives.aspx</a:t>
            </a:r>
          </a:p>
        </p:txBody>
      </p:sp>
      <p:sp>
        <p:nvSpPr>
          <p:cNvPr id="3" name="Title 2"/>
          <p:cNvSpPr>
            <a:spLocks noGrp="1"/>
          </p:cNvSpPr>
          <p:nvPr>
            <p:ph type="title"/>
          </p:nvPr>
        </p:nvSpPr>
        <p:spPr/>
        <p:txBody>
          <a:bodyPr/>
          <a:lstStyle/>
          <a:p>
            <a:r>
              <a:rPr lang="en-US" b="1" dirty="0" smtClean="0"/>
              <a:t>Wave 5 – July 17</a:t>
            </a:r>
            <a:r>
              <a:rPr lang="en-US" b="1" baseline="30000" dirty="0" smtClean="0"/>
              <a:t>th</a:t>
            </a:r>
            <a:r>
              <a:rPr lang="en-US" b="1" dirty="0" smtClean="0"/>
              <a:t>,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6392531"/>
              </p:ext>
            </p:extLst>
          </p:nvPr>
        </p:nvGraphicFramePr>
        <p:xfrm>
          <a:off x="445061" y="1772154"/>
          <a:ext cx="8606864" cy="4389120"/>
        </p:xfrm>
        <a:graphic>
          <a:graphicData uri="http://schemas.openxmlformats.org/drawingml/2006/table">
            <a:tbl>
              <a:tblPr firstRow="1">
                <a:tableStyleId>{1FECB4D8-DB02-4DC6-A0A2-4F2EBAE1DC90}</a:tableStyleId>
              </a:tblPr>
              <a:tblGrid>
                <a:gridCol w="1942089"/>
                <a:gridCol w="1812616"/>
                <a:gridCol w="4852159"/>
              </a:tblGrid>
              <a:tr h="0">
                <a:tc>
                  <a:txBody>
                    <a:bodyPr/>
                    <a:lstStyle/>
                    <a:p>
                      <a:r>
                        <a:rPr lang="en-US" sz="1000" dirty="0">
                          <a:effectLst/>
                        </a:rPr>
                        <a:t>Module</a:t>
                      </a:r>
                      <a:endParaRPr lang="en-US" sz="1000" dirty="0"/>
                    </a:p>
                  </a:txBody>
                  <a:tcPr/>
                </a:tc>
                <a:tc>
                  <a:txBody>
                    <a:bodyPr/>
                    <a:lstStyle/>
                    <a:p>
                      <a:r>
                        <a:rPr lang="en-US" sz="1000">
                          <a:effectLst/>
                        </a:rPr>
                        <a:t>Resource(s) </a:t>
                      </a:r>
                      <a:endParaRPr lang="en-US" sz="1000"/>
                    </a:p>
                  </a:txBody>
                  <a:tcPr/>
                </a:tc>
                <a:tc>
                  <a:txBody>
                    <a:bodyPr/>
                    <a:lstStyle/>
                    <a:p>
                      <a:r>
                        <a:rPr lang="en-US" sz="1000">
                          <a:effectLst/>
                        </a:rPr>
                        <a:t>Description </a:t>
                      </a:r>
                      <a:endParaRPr lang="en-US" sz="1000"/>
                    </a:p>
                  </a:txBody>
                  <a:tcPr/>
                </a:tc>
              </a:tr>
              <a:tr h="0">
                <a:tc rowSpan="2">
                  <a:txBody>
                    <a:bodyPr/>
                    <a:lstStyle/>
                    <a:p>
                      <a:r>
                        <a:rPr lang="en-US" sz="1000">
                          <a:effectLst/>
                        </a:rPr>
                        <a:t>xWordPress</a:t>
                      </a:r>
                      <a:endParaRPr lang="en-US" sz="1000"/>
                    </a:p>
                  </a:txBody>
                  <a:tcPr/>
                </a:tc>
                <a:tc>
                  <a:txBody>
                    <a:bodyPr/>
                    <a:lstStyle/>
                    <a:p>
                      <a:r>
                        <a:rPr lang="en-US" sz="1000">
                          <a:effectLst/>
                        </a:rPr>
                        <a:t>xIisWordPressSite</a:t>
                      </a:r>
                      <a:endParaRPr lang="en-US" sz="1000"/>
                    </a:p>
                  </a:txBody>
                  <a:tcPr/>
                </a:tc>
                <a:tc>
                  <a:txBody>
                    <a:bodyPr/>
                    <a:lstStyle/>
                    <a:p>
                      <a:r>
                        <a:rPr lang="en-US" sz="1000">
                          <a:effectLst/>
                        </a:rPr>
                        <a:t>This DSC Composite Configuration allows you to configure an IIS site to run WordPress and set the contents of the WordPress   configuration file.</a:t>
                      </a:r>
                      <a:endParaRPr lang="en-US" sz="1000"/>
                    </a:p>
                  </a:txBody>
                  <a:tcPr/>
                </a:tc>
              </a:tr>
              <a:tr h="0">
                <a:tc vMerge="1">
                  <a:txBody>
                    <a:bodyPr/>
                    <a:lstStyle/>
                    <a:p>
                      <a:endParaRPr lang="en-US"/>
                    </a:p>
                  </a:txBody>
                  <a:tcPr/>
                </a:tc>
                <a:tc>
                  <a:txBody>
                    <a:bodyPr/>
                    <a:lstStyle/>
                    <a:p>
                      <a:r>
                        <a:rPr lang="en-US" sz="1000">
                          <a:effectLst/>
                        </a:rPr>
                        <a:t>xWordPressSite</a:t>
                      </a:r>
                      <a:endParaRPr lang="en-US" sz="1000"/>
                    </a:p>
                  </a:txBody>
                  <a:tcPr/>
                </a:tc>
                <a:tc>
                  <a:txBody>
                    <a:bodyPr/>
                    <a:lstStyle/>
                    <a:p>
                      <a:r>
                        <a:rPr lang="en-US" sz="1000">
                          <a:effectLst/>
                        </a:rPr>
                        <a:t>This DSC Resource allows you to configure a WordPress Site</a:t>
                      </a:r>
                      <a:endParaRPr lang="en-US" sz="1000"/>
                    </a:p>
                  </a:txBody>
                  <a:tcPr/>
                </a:tc>
              </a:tr>
              <a:tr h="0">
                <a:tc>
                  <a:txBody>
                    <a:bodyPr/>
                    <a:lstStyle/>
                    <a:p>
                      <a:r>
                        <a:rPr lang="en-US" sz="1000">
                          <a:effectLst/>
                        </a:rPr>
                        <a:t>xPhp</a:t>
                      </a:r>
                      <a:endParaRPr lang="en-US" sz="1000"/>
                    </a:p>
                  </a:txBody>
                  <a:tcPr/>
                </a:tc>
                <a:tc>
                  <a:txBody>
                    <a:bodyPr/>
                    <a:lstStyle/>
                    <a:p>
                      <a:r>
                        <a:rPr lang="en-US" sz="1000">
                          <a:effectLst/>
                        </a:rPr>
                        <a:t>xPhp</a:t>
                      </a:r>
                      <a:endParaRPr lang="en-US" sz="1000"/>
                    </a:p>
                  </a:txBody>
                  <a:tcPr/>
                </a:tc>
                <a:tc>
                  <a:txBody>
                    <a:bodyPr/>
                    <a:lstStyle/>
                    <a:p>
                      <a:r>
                        <a:rPr lang="en-US" sz="1000">
                          <a:effectLst/>
                        </a:rPr>
                        <a:t>This DSC Resource allows you to Setup PHP in IIS. This is used in the xWordPress  examples.</a:t>
                      </a:r>
                      <a:endParaRPr lang="en-US" sz="1000"/>
                    </a:p>
                  </a:txBody>
                  <a:tcPr/>
                </a:tc>
              </a:tr>
              <a:tr h="0">
                <a:tc rowSpan="5">
                  <a:txBody>
                    <a:bodyPr/>
                    <a:lstStyle/>
                    <a:p>
                      <a:r>
                        <a:rPr lang="en-US" sz="1000">
                          <a:effectLst/>
                        </a:rPr>
                        <a:t>xMySql</a:t>
                      </a:r>
                      <a:endParaRPr lang="en-US" sz="1000"/>
                    </a:p>
                  </a:txBody>
                  <a:tcPr/>
                </a:tc>
                <a:tc>
                  <a:txBody>
                    <a:bodyPr/>
                    <a:lstStyle/>
                    <a:p>
                      <a:r>
                        <a:rPr lang="en-US" sz="1000">
                          <a:effectLst/>
                        </a:rPr>
                        <a:t>xMySqlServer </a:t>
                      </a:r>
                      <a:endParaRPr lang="en-US" sz="1000"/>
                    </a:p>
                  </a:txBody>
                  <a:tcPr/>
                </a:tc>
                <a:tc>
                  <a:txBody>
                    <a:bodyPr/>
                    <a:lstStyle/>
                    <a:p>
                      <a:r>
                        <a:rPr lang="en-US" sz="1000">
                          <a:effectLst/>
                        </a:rPr>
                        <a:t>DSC Resource allows you to configure a MySQL server</a:t>
                      </a:r>
                      <a:endParaRPr lang="en-US" sz="1000"/>
                    </a:p>
                  </a:txBody>
                  <a:tcPr/>
                </a:tc>
              </a:tr>
              <a:tr h="0">
                <a:tc vMerge="1">
                  <a:txBody>
                    <a:bodyPr/>
                    <a:lstStyle/>
                    <a:p>
                      <a:endParaRPr lang="en-US"/>
                    </a:p>
                  </a:txBody>
                  <a:tcPr/>
                </a:tc>
                <a:tc>
                  <a:txBody>
                    <a:bodyPr/>
                    <a:lstStyle/>
                    <a:p>
                      <a:r>
                        <a:rPr lang="en-US" sz="1000">
                          <a:effectLst/>
                        </a:rPr>
                        <a:t>xMySqlDatabase</a:t>
                      </a:r>
                      <a:endParaRPr lang="en-US" sz="1000"/>
                    </a:p>
                  </a:txBody>
                  <a:tcPr/>
                </a:tc>
                <a:tc>
                  <a:txBody>
                    <a:bodyPr/>
                    <a:lstStyle/>
                    <a:p>
                      <a:r>
                        <a:rPr lang="en-US" sz="1000">
                          <a:effectLst/>
                        </a:rPr>
                        <a:t>This DSC Resource allows you to configure a MySql Database.</a:t>
                      </a:r>
                      <a:endParaRPr lang="en-US" sz="1000"/>
                    </a:p>
                  </a:txBody>
                  <a:tcPr/>
                </a:tc>
              </a:tr>
              <a:tr h="0">
                <a:tc vMerge="1">
                  <a:txBody>
                    <a:bodyPr/>
                    <a:lstStyle/>
                    <a:p>
                      <a:endParaRPr lang="en-US"/>
                    </a:p>
                  </a:txBody>
                  <a:tcPr/>
                </a:tc>
                <a:tc>
                  <a:txBody>
                    <a:bodyPr/>
                    <a:lstStyle/>
                    <a:p>
                      <a:r>
                        <a:rPr lang="en-US" sz="1000">
                          <a:effectLst/>
                        </a:rPr>
                        <a:t>xMySqlUser</a:t>
                      </a:r>
                      <a:endParaRPr lang="en-US" sz="1000"/>
                    </a:p>
                  </a:txBody>
                  <a:tcPr/>
                </a:tc>
                <a:tc>
                  <a:txBody>
                    <a:bodyPr/>
                    <a:lstStyle/>
                    <a:p>
                      <a:r>
                        <a:rPr lang="en-US" sz="1000">
                          <a:effectLst/>
                        </a:rPr>
                        <a:t>This DSC Resource allows you to configure a MySql User.</a:t>
                      </a:r>
                      <a:endParaRPr lang="en-US" sz="1000"/>
                    </a:p>
                  </a:txBody>
                  <a:tcPr/>
                </a:tc>
              </a:tr>
              <a:tr h="0">
                <a:tc vMerge="1">
                  <a:txBody>
                    <a:bodyPr/>
                    <a:lstStyle/>
                    <a:p>
                      <a:endParaRPr lang="en-US"/>
                    </a:p>
                  </a:txBody>
                  <a:tcPr/>
                </a:tc>
                <a:tc>
                  <a:txBody>
                    <a:bodyPr/>
                    <a:lstStyle/>
                    <a:p>
                      <a:r>
                        <a:rPr lang="en-US" sz="1000">
                          <a:effectLst/>
                        </a:rPr>
                        <a:t>xMySqlGrant</a:t>
                      </a:r>
                      <a:endParaRPr lang="en-US" sz="1000"/>
                    </a:p>
                  </a:txBody>
                  <a:tcPr/>
                </a:tc>
                <a:tc>
                  <a:txBody>
                    <a:bodyPr/>
                    <a:lstStyle/>
                    <a:p>
                      <a:r>
                        <a:rPr lang="en-US" sz="1000">
                          <a:effectLst/>
                        </a:rPr>
                        <a:t>This DSC Resource allows you to configure a MySql Grant (permissions).</a:t>
                      </a:r>
                      <a:endParaRPr lang="en-US" sz="1000"/>
                    </a:p>
                  </a:txBody>
                  <a:tcPr/>
                </a:tc>
              </a:tr>
              <a:tr h="0">
                <a:tc vMerge="1">
                  <a:txBody>
                    <a:bodyPr/>
                    <a:lstStyle/>
                    <a:p>
                      <a:endParaRPr lang="en-US"/>
                    </a:p>
                  </a:txBody>
                  <a:tcPr/>
                </a:tc>
                <a:tc>
                  <a:txBody>
                    <a:bodyPr/>
                    <a:lstStyle/>
                    <a:p>
                      <a:r>
                        <a:rPr lang="en-US" sz="1000">
                          <a:effectLst/>
                        </a:rPr>
                        <a:t>xMySqlProvison</a:t>
                      </a:r>
                      <a:endParaRPr lang="en-US" sz="1000"/>
                    </a:p>
                  </a:txBody>
                  <a:tcPr/>
                </a:tc>
                <a:tc>
                  <a:txBody>
                    <a:bodyPr/>
                    <a:lstStyle/>
                    <a:p>
                      <a:r>
                        <a:rPr lang="en-US" sz="1000">
                          <a:effectLst/>
                        </a:rPr>
                        <a:t>This DSC Resource allows  you to configure a MySql Server, with a database, and a user, and grant to that database for that user.</a:t>
                      </a:r>
                      <a:endParaRPr lang="en-US" sz="1000"/>
                    </a:p>
                  </a:txBody>
                  <a:tcPr/>
                </a:tc>
              </a:tr>
              <a:tr h="0">
                <a:tc>
                  <a:txBody>
                    <a:bodyPr/>
                    <a:lstStyle/>
                    <a:p>
                      <a:r>
                        <a:rPr lang="en-US" sz="1000">
                          <a:effectLst/>
                        </a:rPr>
                        <a:t>xPsDesiredStateConfiguration</a:t>
                      </a:r>
                      <a:endParaRPr lang="en-US" sz="1000"/>
                    </a:p>
                  </a:txBody>
                  <a:tcPr/>
                </a:tc>
                <a:tc>
                  <a:txBody>
                    <a:bodyPr/>
                    <a:lstStyle/>
                    <a:p>
                      <a:r>
                        <a:rPr lang="en-US" sz="1000">
                          <a:effectLst/>
                        </a:rPr>
                        <a:t>xWindowsOptionalFeature</a:t>
                      </a:r>
                      <a:endParaRPr lang="en-US" sz="1000"/>
                    </a:p>
                  </a:txBody>
                  <a:tcPr/>
                </a:tc>
                <a:tc>
                  <a:txBody>
                    <a:bodyPr/>
                    <a:lstStyle/>
                    <a:p>
                      <a:r>
                        <a:rPr lang="en-US" sz="1000">
                          <a:effectLst/>
                        </a:rPr>
                        <a:t>This resource allows configuring Windows Optional Features for Windows client SKUs</a:t>
                      </a:r>
                      <a:endParaRPr lang="en-US" sz="1000"/>
                    </a:p>
                  </a:txBody>
                  <a:tcPr/>
                </a:tc>
              </a:tr>
              <a:tr h="0">
                <a:tc>
                  <a:txBody>
                    <a:bodyPr/>
                    <a:lstStyle/>
                    <a:p>
                      <a:r>
                        <a:rPr lang="en-US" sz="1000">
                          <a:effectLst/>
                        </a:rPr>
                        <a:t>xWebAdministration</a:t>
                      </a:r>
                      <a:endParaRPr lang="en-US" sz="1000"/>
                    </a:p>
                  </a:txBody>
                  <a:tcPr/>
                </a:tc>
                <a:tc>
                  <a:txBody>
                    <a:bodyPr/>
                    <a:lstStyle/>
                    <a:p>
                      <a:r>
                        <a:rPr lang="en-US" sz="1000">
                          <a:effectLst/>
                        </a:rPr>
                        <a:t>xIisModule</a:t>
                      </a:r>
                      <a:endParaRPr lang="en-US" sz="1000"/>
                    </a:p>
                  </a:txBody>
                  <a:tcPr/>
                </a:tc>
                <a:tc>
                  <a:txBody>
                    <a:bodyPr/>
                    <a:lstStyle/>
                    <a:p>
                      <a:r>
                        <a:rPr lang="en-US" sz="1000">
                          <a:effectLst/>
                        </a:rPr>
                        <a:t>This enables registration of modules (such as FastCgiModules) with IIS</a:t>
                      </a:r>
                      <a:endParaRPr lang="en-US" sz="1000"/>
                    </a:p>
                  </a:txBody>
                  <a:tcPr/>
                </a:tc>
              </a:tr>
              <a:tr h="0">
                <a:tc>
                  <a:txBody>
                    <a:bodyPr/>
                    <a:lstStyle/>
                    <a:p>
                      <a:r>
                        <a:rPr lang="en-US" sz="1000">
                          <a:effectLst/>
                        </a:rPr>
                        <a:t>xWindowsUpdate</a:t>
                      </a:r>
                      <a:endParaRPr lang="en-US" sz="1000"/>
                    </a:p>
                  </a:txBody>
                  <a:tcPr/>
                </a:tc>
                <a:tc>
                  <a:txBody>
                    <a:bodyPr/>
                    <a:lstStyle/>
                    <a:p>
                      <a:r>
                        <a:rPr lang="en-US" sz="1000">
                          <a:effectLst/>
                        </a:rPr>
                        <a:t>xHotfix</a:t>
                      </a:r>
                      <a:endParaRPr lang="en-US" sz="1000"/>
                    </a:p>
                  </a:txBody>
                  <a:tcPr/>
                </a:tc>
                <a:tc>
                  <a:txBody>
                    <a:bodyPr/>
                    <a:lstStyle/>
                    <a:p>
                      <a:r>
                        <a:rPr lang="en-US" sz="1000">
                          <a:effectLst/>
                        </a:rPr>
                        <a:t>Handles  installation of  a Windows update (or a hotfix) from a given path (file path or a URI)</a:t>
                      </a:r>
                      <a:endParaRPr lang="en-US" sz="1000"/>
                    </a:p>
                  </a:txBody>
                  <a:tcPr/>
                </a:tc>
              </a:tr>
              <a:tr h="0">
                <a:tc>
                  <a:txBody>
                    <a:bodyPr/>
                    <a:lstStyle/>
                    <a:p>
                      <a:r>
                        <a:rPr lang="en-US" sz="1000">
                          <a:effectLst/>
                        </a:rPr>
                        <a:t>Updates</a:t>
                      </a:r>
                      <a:endParaRPr lang="en-US" sz="1000"/>
                    </a:p>
                  </a:txBody>
                  <a:tcPr/>
                </a:tc>
                <a:tc>
                  <a:txBody>
                    <a:bodyPr/>
                    <a:lstStyle/>
                    <a:p>
                      <a:r>
                        <a:rPr lang="en-US" sz="1000">
                          <a:effectLst/>
                        </a:rPr>
                        <a:t>xSqlPs</a:t>
                      </a:r>
                      <a:endParaRPr lang="en-US" sz="1000"/>
                    </a:p>
                    <a:p>
                      <a:r>
                        <a:rPr lang="en-US" sz="1000">
                          <a:effectLst/>
                        </a:rPr>
                        <a:t>xDscResourceDesigner</a:t>
                      </a:r>
                      <a:endParaRPr lang="en-US" sz="1000"/>
                    </a:p>
                    <a:p>
                      <a:r>
                        <a:rPr lang="en-US" sz="1000">
                          <a:effectLst/>
                        </a:rPr>
                        <a:t>xDhcpServer</a:t>
                      </a:r>
                      <a:endParaRPr lang="en-US" sz="1000"/>
                    </a:p>
                    <a:p>
                      <a:r>
                        <a:rPr lang="en-US" sz="1000">
                          <a:effectLst/>
                        </a:rPr>
                        <a:t>xAzure</a:t>
                      </a:r>
                      <a:endParaRPr lang="en-US" sz="1000"/>
                    </a:p>
                  </a:txBody>
                  <a:tcPr/>
                </a:tc>
                <a:tc>
                  <a:txBody>
                    <a:bodyPr/>
                    <a:lstStyle/>
                    <a:p>
                      <a:r>
                        <a:rPr lang="en-US" sz="1000" dirty="0">
                          <a:effectLst/>
                        </a:rPr>
                        <a:t>Minor updates &amp; bug fixes have been made for these.</a:t>
                      </a:r>
                      <a:endParaRPr lang="en-US" sz="1000" dirty="0"/>
                    </a:p>
                  </a:txBody>
                  <a:tcPr/>
                </a:tc>
              </a:tr>
            </a:tbl>
          </a:graphicData>
        </a:graphic>
      </p:graphicFrame>
    </p:spTree>
    <p:extLst>
      <p:ext uri="{BB962C8B-B14F-4D97-AF65-F5344CB8AC3E}">
        <p14:creationId xmlns:p14="http://schemas.microsoft.com/office/powerpoint/2010/main" val="19965867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406265"/>
          </a:xfrm>
        </p:spPr>
        <p:txBody>
          <a:bodyPr/>
          <a:lstStyle/>
          <a:p>
            <a:pPr marL="0" indent="0">
              <a:buNone/>
            </a:pPr>
            <a:r>
              <a:rPr lang="en-US" sz="1600" dirty="0"/>
              <a:t>http://blogs.msdn.com/b/powershell/archive/2014/08/20/dsc-resource-kit-wave-6-is-here.aspx</a:t>
            </a:r>
          </a:p>
        </p:txBody>
      </p:sp>
      <p:sp>
        <p:nvSpPr>
          <p:cNvPr id="3" name="Title 2"/>
          <p:cNvSpPr>
            <a:spLocks noGrp="1"/>
          </p:cNvSpPr>
          <p:nvPr>
            <p:ph type="title"/>
          </p:nvPr>
        </p:nvSpPr>
        <p:spPr/>
        <p:txBody>
          <a:bodyPr/>
          <a:lstStyle/>
          <a:p>
            <a:r>
              <a:rPr lang="en-US" b="1" dirty="0" smtClean="0"/>
              <a:t>Wave 6 – August 20</a:t>
            </a:r>
            <a:r>
              <a:rPr lang="en-US" b="1" baseline="30000" dirty="0" smtClean="0"/>
              <a:t>th</a:t>
            </a:r>
            <a:r>
              <a:rPr lang="en-US" b="1" dirty="0" smtClean="0"/>
              <a:t>,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821734"/>
              </p:ext>
            </p:extLst>
          </p:nvPr>
        </p:nvGraphicFramePr>
        <p:xfrm>
          <a:off x="436970" y="1788339"/>
          <a:ext cx="8423809" cy="3474720"/>
        </p:xfrm>
        <a:graphic>
          <a:graphicData uri="http://schemas.openxmlformats.org/drawingml/2006/table">
            <a:tbl>
              <a:tblPr firstRow="1">
                <a:tableStyleId>{1FECB4D8-DB02-4DC6-A0A2-4F2EBAE1DC90}</a:tableStyleId>
              </a:tblPr>
              <a:tblGrid>
                <a:gridCol w="1909720"/>
                <a:gridCol w="2484255"/>
                <a:gridCol w="4029834"/>
              </a:tblGrid>
              <a:tr h="0">
                <a:tc>
                  <a:txBody>
                    <a:bodyPr/>
                    <a:lstStyle/>
                    <a:p>
                      <a:r>
                        <a:rPr lang="en-US" sz="1000" dirty="0"/>
                        <a:t>Module</a:t>
                      </a:r>
                    </a:p>
                  </a:txBody>
                  <a:tcPr/>
                </a:tc>
                <a:tc>
                  <a:txBody>
                    <a:bodyPr/>
                    <a:lstStyle/>
                    <a:p>
                      <a:r>
                        <a:rPr lang="en-US" sz="1000" dirty="0"/>
                        <a:t>Resource(s) </a:t>
                      </a:r>
                    </a:p>
                  </a:txBody>
                  <a:tcPr/>
                </a:tc>
                <a:tc>
                  <a:txBody>
                    <a:bodyPr/>
                    <a:lstStyle/>
                    <a:p>
                      <a:r>
                        <a:rPr lang="en-US" sz="1000"/>
                        <a:t>Description </a:t>
                      </a:r>
                    </a:p>
                  </a:txBody>
                  <a:tcPr/>
                </a:tc>
              </a:tr>
              <a:tr h="0">
                <a:tc>
                  <a:txBody>
                    <a:bodyPr/>
                    <a:lstStyle/>
                    <a:p>
                      <a:r>
                        <a:rPr lang="en-US" sz="1000"/>
                        <a:t>xSafeHarbor</a:t>
                      </a:r>
                    </a:p>
                  </a:txBody>
                  <a:tcPr/>
                </a:tc>
                <a:tc>
                  <a:txBody>
                    <a:bodyPr/>
                    <a:lstStyle/>
                    <a:p>
                      <a:r>
                        <a:rPr lang="en-US" sz="1000"/>
                        <a:t>(none)</a:t>
                      </a:r>
                    </a:p>
                  </a:txBody>
                  <a:tcPr/>
                </a:tc>
                <a:tc>
                  <a:txBody>
                    <a:bodyPr/>
                    <a:lstStyle/>
                    <a:p>
                      <a:r>
                        <a:rPr lang="en-US" sz="1000"/>
                        <a:t>This is a sample configuration demonstrating how to set up a secure environment to run a particular application or service.</a:t>
                      </a:r>
                    </a:p>
                    <a:p>
                      <a:r>
                        <a:rPr lang="en-US" sz="1000"/>
                        <a:t>Note - some updates &amp; bug fixes have been made since the original release.</a:t>
                      </a:r>
                    </a:p>
                  </a:txBody>
                  <a:tcPr/>
                </a:tc>
              </a:tr>
              <a:tr h="0">
                <a:tc>
                  <a:txBody>
                    <a:bodyPr/>
                    <a:lstStyle/>
                    <a:p>
                      <a:r>
                        <a:rPr lang="en-US" sz="1000"/>
                        <a:t>xAzure</a:t>
                      </a:r>
                    </a:p>
                  </a:txBody>
                  <a:tcPr/>
                </a:tc>
                <a:tc>
                  <a:txBody>
                    <a:bodyPr/>
                    <a:lstStyle/>
                    <a:p>
                      <a:r>
                        <a:rPr lang="en-US" sz="1000"/>
                        <a:t>xAzureSqlDatabaseServerFirewallRule</a:t>
                      </a:r>
                    </a:p>
                  </a:txBody>
                  <a:tcPr/>
                </a:tc>
                <a:tc>
                  <a:txBody>
                    <a:bodyPr/>
                    <a:lstStyle/>
                    <a:p>
                      <a:r>
                        <a:rPr lang="en-US" sz="1000"/>
                        <a:t>Configures Azure SQL Database Server Firewall Rules.</a:t>
                      </a:r>
                    </a:p>
                  </a:txBody>
                  <a:tcPr/>
                </a:tc>
              </a:tr>
              <a:tr h="0">
                <a:tc>
                  <a:txBody>
                    <a:bodyPr/>
                    <a:lstStyle/>
                    <a:p>
                      <a:r>
                        <a:rPr lang="en-US" sz="1000"/>
                        <a:t>xRemoteDesktopAdmin</a:t>
                      </a:r>
                    </a:p>
                  </a:txBody>
                  <a:tcPr/>
                </a:tc>
                <a:tc>
                  <a:txBody>
                    <a:bodyPr/>
                    <a:lstStyle/>
                    <a:p>
                      <a:r>
                        <a:rPr lang="en-US" sz="1000"/>
                        <a:t>xRemoteDesktopAdmin</a:t>
                      </a:r>
                    </a:p>
                  </a:txBody>
                  <a:tcPr/>
                </a:tc>
                <a:tc>
                  <a:txBody>
                    <a:bodyPr/>
                    <a:lstStyle/>
                    <a:p>
                      <a:r>
                        <a:rPr lang="en-US" sz="1000"/>
                        <a:t>This resource configures Remote Desktop settings and configures the Windows firewall to support Remote Desktop</a:t>
                      </a:r>
                    </a:p>
                  </a:txBody>
                  <a:tcPr/>
                </a:tc>
              </a:tr>
              <a:tr h="0">
                <a:tc>
                  <a:txBody>
                    <a:bodyPr/>
                    <a:lstStyle/>
                    <a:p>
                      <a:r>
                        <a:rPr lang="en-US" sz="1000"/>
                        <a:t>xPsDesiredStateConfiguration</a:t>
                      </a:r>
                    </a:p>
                  </a:txBody>
                  <a:tcPr/>
                </a:tc>
                <a:tc>
                  <a:txBody>
                    <a:bodyPr/>
                    <a:lstStyle/>
                    <a:p>
                      <a:r>
                        <a:rPr lang="en-US" sz="1000"/>
                        <a:t>xGroup</a:t>
                      </a:r>
                    </a:p>
                  </a:txBody>
                  <a:tcPr/>
                </a:tc>
                <a:tc>
                  <a:txBody>
                    <a:bodyPr/>
                    <a:lstStyle/>
                    <a:p>
                      <a:r>
                        <a:rPr lang="en-US" sz="1000"/>
                        <a:t>Extends the in-box Group resource with support for cross-domain account lookup and UPN-formatted names used for identifying users, computers, and group domain-based accounts.</a:t>
                      </a:r>
                    </a:p>
                  </a:txBody>
                  <a:tcPr/>
                </a:tc>
              </a:tr>
              <a:tr h="0">
                <a:tc>
                  <a:txBody>
                    <a:bodyPr/>
                    <a:lstStyle/>
                    <a:p>
                      <a:r>
                        <a:rPr lang="en-US" sz="1000"/>
                        <a:t>xChrome</a:t>
                      </a:r>
                    </a:p>
                  </a:txBody>
                  <a:tcPr/>
                </a:tc>
                <a:tc>
                  <a:txBody>
                    <a:bodyPr/>
                    <a:lstStyle/>
                    <a:p>
                      <a:r>
                        <a:rPr lang="en-US" sz="1000"/>
                        <a:t>xChrome</a:t>
                      </a:r>
                    </a:p>
                  </a:txBody>
                  <a:tcPr/>
                </a:tc>
                <a:tc>
                  <a:txBody>
                    <a:bodyPr/>
                    <a:lstStyle/>
                    <a:p>
                      <a:r>
                        <a:rPr lang="en-US" sz="1000"/>
                        <a:t>Deploys the Chrome browser</a:t>
                      </a:r>
                    </a:p>
                  </a:txBody>
                  <a:tcPr/>
                </a:tc>
              </a:tr>
              <a:tr h="0">
                <a:tc>
                  <a:txBody>
                    <a:bodyPr/>
                    <a:lstStyle/>
                    <a:p>
                      <a:r>
                        <a:rPr lang="en-US" sz="1000"/>
                        <a:t>xFirefox</a:t>
                      </a:r>
                    </a:p>
                  </a:txBody>
                  <a:tcPr/>
                </a:tc>
                <a:tc>
                  <a:txBody>
                    <a:bodyPr/>
                    <a:lstStyle/>
                    <a:p>
                      <a:r>
                        <a:rPr lang="en-US" sz="1000"/>
                        <a:t>xFirefox</a:t>
                      </a:r>
                    </a:p>
                  </a:txBody>
                  <a:tcPr/>
                </a:tc>
                <a:tc>
                  <a:txBody>
                    <a:bodyPr/>
                    <a:lstStyle/>
                    <a:p>
                      <a:r>
                        <a:rPr lang="en-US" sz="1000"/>
                        <a:t>Deploys the Firefox browser</a:t>
                      </a:r>
                    </a:p>
                  </a:txBody>
                  <a:tcPr/>
                </a:tc>
              </a:tr>
              <a:tr h="0">
                <a:tc>
                  <a:txBody>
                    <a:bodyPr/>
                    <a:lstStyle/>
                    <a:p>
                      <a:r>
                        <a:rPr lang="en-US" sz="1000"/>
                        <a:t>Updates</a:t>
                      </a:r>
                    </a:p>
                  </a:txBody>
                  <a:tcPr/>
                </a:tc>
                <a:tc>
                  <a:txBody>
                    <a:bodyPr/>
                    <a:lstStyle/>
                    <a:p>
                      <a:r>
                        <a:rPr lang="en-US" sz="1000"/>
                        <a:t>xAzureSqlDatabase</a:t>
                      </a:r>
                    </a:p>
                    <a:p>
                      <a:r>
                        <a:rPr lang="en-US" sz="1000"/>
                        <a:t>xPsDesiredStateConfiguration</a:t>
                      </a:r>
                    </a:p>
                    <a:p>
                      <a:r>
                        <a:rPr lang="en-US" sz="1000"/>
                        <a:t>xWaitForAdDomain</a:t>
                      </a:r>
                    </a:p>
                    <a:p>
                      <a:r>
                        <a:rPr lang="en-US" sz="1000"/>
                        <a:t>xSqlServerInstall</a:t>
                      </a:r>
                    </a:p>
                    <a:p>
                      <a:r>
                        <a:rPr lang="en-US" sz="1000"/>
                        <a:t>xFirewall</a:t>
                      </a:r>
                    </a:p>
                  </a:txBody>
                  <a:tcPr/>
                </a:tc>
                <a:tc>
                  <a:txBody>
                    <a:bodyPr/>
                    <a:lstStyle/>
                    <a:p>
                      <a:r>
                        <a:rPr lang="en-US" sz="1000" dirty="0"/>
                        <a:t>Bug fixes have been made to improve each of these items. Please see the individual topics for details.</a:t>
                      </a:r>
                    </a:p>
                  </a:txBody>
                  <a:tcPr/>
                </a:tc>
              </a:tr>
            </a:tbl>
          </a:graphicData>
        </a:graphic>
      </p:graphicFrame>
    </p:spTree>
    <p:extLst>
      <p:ext uri="{BB962C8B-B14F-4D97-AF65-F5344CB8AC3E}">
        <p14:creationId xmlns:p14="http://schemas.microsoft.com/office/powerpoint/2010/main" val="11198430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8" y="1221503"/>
            <a:ext cx="8877883" cy="350865"/>
          </a:xfrm>
        </p:spPr>
        <p:txBody>
          <a:bodyPr/>
          <a:lstStyle/>
          <a:p>
            <a:pPr marL="0" indent="0">
              <a:buNone/>
            </a:pPr>
            <a:r>
              <a:rPr lang="en-US" sz="1200" dirty="0"/>
              <a:t>http://blogs.msdn.com/b/powershell/archive/2014/09/26/continuing-the-dsc-resource-kit-additions-wave-7-is-live.aspx</a:t>
            </a:r>
          </a:p>
        </p:txBody>
      </p:sp>
      <p:sp>
        <p:nvSpPr>
          <p:cNvPr id="3" name="Title 2"/>
          <p:cNvSpPr>
            <a:spLocks noGrp="1"/>
          </p:cNvSpPr>
          <p:nvPr>
            <p:ph type="title"/>
          </p:nvPr>
        </p:nvSpPr>
        <p:spPr/>
        <p:txBody>
          <a:bodyPr/>
          <a:lstStyle/>
          <a:p>
            <a:r>
              <a:rPr lang="en-US" b="1" dirty="0" smtClean="0"/>
              <a:t>Wave 7 – September 26</a:t>
            </a:r>
            <a:r>
              <a:rPr lang="en-US" b="1" baseline="30000" dirty="0" smtClean="0"/>
              <a:t>th</a:t>
            </a:r>
            <a:r>
              <a:rPr lang="en-US" b="1" dirty="0" smtClean="0"/>
              <a:t>, 2014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7269979"/>
              </p:ext>
            </p:extLst>
          </p:nvPr>
        </p:nvGraphicFramePr>
        <p:xfrm>
          <a:off x="420785" y="1844983"/>
          <a:ext cx="8391441" cy="2377440"/>
        </p:xfrm>
        <a:graphic>
          <a:graphicData uri="http://schemas.openxmlformats.org/drawingml/2006/table">
            <a:tbl>
              <a:tblPr firstRow="1">
                <a:tableStyleId>{1FECB4D8-DB02-4DC6-A0A2-4F2EBAE1DC90}</a:tableStyleId>
              </a:tblPr>
              <a:tblGrid>
                <a:gridCol w="1343279"/>
                <a:gridCol w="1917812"/>
                <a:gridCol w="5130350"/>
              </a:tblGrid>
              <a:tr h="0">
                <a:tc>
                  <a:txBody>
                    <a:bodyPr/>
                    <a:lstStyle/>
                    <a:p>
                      <a:r>
                        <a:rPr lang="en-US" sz="1050" dirty="0"/>
                        <a:t>Module</a:t>
                      </a:r>
                    </a:p>
                  </a:txBody>
                  <a:tcPr/>
                </a:tc>
                <a:tc>
                  <a:txBody>
                    <a:bodyPr/>
                    <a:lstStyle/>
                    <a:p>
                      <a:r>
                        <a:rPr lang="en-US" sz="1050"/>
                        <a:t>Resource(s) </a:t>
                      </a:r>
                    </a:p>
                  </a:txBody>
                  <a:tcPr/>
                </a:tc>
                <a:tc>
                  <a:txBody>
                    <a:bodyPr/>
                    <a:lstStyle/>
                    <a:p>
                      <a:r>
                        <a:rPr lang="en-US" sz="1050"/>
                        <a:t>Description </a:t>
                      </a:r>
                    </a:p>
                  </a:txBody>
                  <a:tcPr/>
                </a:tc>
              </a:tr>
              <a:tr h="0">
                <a:tc>
                  <a:txBody>
                    <a:bodyPr/>
                    <a:lstStyle/>
                    <a:p>
                      <a:r>
                        <a:rPr lang="en-US" sz="1050"/>
                        <a:t>xAdcsDeployment</a:t>
                      </a:r>
                    </a:p>
                  </a:txBody>
                  <a:tcPr/>
                </a:tc>
                <a:tc>
                  <a:txBody>
                    <a:bodyPr/>
                    <a:lstStyle/>
                    <a:p>
                      <a:r>
                        <a:rPr lang="en-US" sz="1050"/>
                        <a:t>xAdcsCertificationAuthority,</a:t>
                      </a:r>
                      <a:br>
                        <a:rPr lang="en-US" sz="1050"/>
                      </a:br>
                      <a:r>
                        <a:rPr lang="en-US" sz="1050"/>
                        <a:t>  xAdcsWebEnrollment</a:t>
                      </a:r>
                    </a:p>
                  </a:txBody>
                  <a:tcPr/>
                </a:tc>
                <a:tc>
                  <a:txBody>
                    <a:bodyPr/>
                    <a:lstStyle/>
                    <a:p>
                      <a:r>
                        <a:rPr lang="en-US" sz="1050"/>
                        <a:t>The purpose of these resources is to install and configure the Certificate Authority role and the Certificate Services Web Enrollment on a Windows Server following installation of the component using the WindowsFeature resource.</a:t>
                      </a:r>
                    </a:p>
                  </a:txBody>
                  <a:tcPr/>
                </a:tc>
              </a:tr>
              <a:tr h="0">
                <a:tc>
                  <a:txBody>
                    <a:bodyPr/>
                    <a:lstStyle/>
                    <a:p>
                      <a:r>
                        <a:rPr lang="en-US" sz="1050"/>
                        <a:t>xCredSSP</a:t>
                      </a:r>
                    </a:p>
                  </a:txBody>
                  <a:tcPr/>
                </a:tc>
                <a:tc>
                  <a:txBody>
                    <a:bodyPr/>
                    <a:lstStyle/>
                    <a:p>
                      <a:r>
                        <a:rPr lang="en-US" sz="1050"/>
                        <a:t>xCredSSP</a:t>
                      </a:r>
                    </a:p>
                  </a:txBody>
                  <a:tcPr/>
                </a:tc>
                <a:tc>
                  <a:txBody>
                    <a:bodyPr/>
                    <a:lstStyle/>
                    <a:p>
                      <a:r>
                        <a:rPr lang="en-US" sz="1050"/>
                        <a:t>The xCredSSP module enables or disables Credential Security Support Provider (CredSSP) authentication, and supports configuring  the server and client roles, plus which server or servers the client credentials can be delegated to.</a:t>
                      </a:r>
                    </a:p>
                  </a:txBody>
                  <a:tcPr/>
                </a:tc>
              </a:tr>
              <a:tr h="0">
                <a:tc>
                  <a:txBody>
                    <a:bodyPr/>
                    <a:lstStyle/>
                    <a:p>
                      <a:r>
                        <a:rPr lang="en-US" sz="1050"/>
                        <a:t>xPendingReboot</a:t>
                      </a:r>
                    </a:p>
                  </a:txBody>
                  <a:tcPr/>
                </a:tc>
                <a:tc>
                  <a:txBody>
                    <a:bodyPr/>
                    <a:lstStyle/>
                    <a:p>
                      <a:r>
                        <a:rPr lang="en-US" sz="1050"/>
                        <a:t>xPendingReboot</a:t>
                      </a:r>
                    </a:p>
                  </a:txBody>
                  <a:tcPr/>
                </a:tc>
                <a:tc>
                  <a:txBody>
                    <a:bodyPr/>
                    <a:lstStyle/>
                    <a:p>
                      <a:r>
                        <a:rPr lang="en-US" sz="1050"/>
                        <a:t>xPendingReboot examines three specific registry locations where a Windows Server might indicate that a reboot is pending and allows DSC to predictably handle the condition.</a:t>
                      </a:r>
                    </a:p>
                  </a:txBody>
                  <a:tcPr/>
                </a:tc>
              </a:tr>
              <a:tr h="0">
                <a:tc>
                  <a:txBody>
                    <a:bodyPr/>
                    <a:lstStyle/>
                    <a:p>
                      <a:r>
                        <a:rPr lang="en-US" sz="1050"/>
                        <a:t>Updates</a:t>
                      </a:r>
                    </a:p>
                  </a:txBody>
                  <a:tcPr/>
                </a:tc>
                <a:tc>
                  <a:txBody>
                    <a:bodyPr/>
                    <a:lstStyle/>
                    <a:p>
                      <a:r>
                        <a:rPr lang="en-US" sz="1050"/>
                        <a:t>xRemoteDesktopAdmin</a:t>
                      </a:r>
                    </a:p>
                  </a:txBody>
                  <a:tcPr/>
                </a:tc>
                <a:tc>
                  <a:txBody>
                    <a:bodyPr/>
                    <a:lstStyle/>
                    <a:p>
                      <a:r>
                        <a:rPr lang="en-US" sz="1050" dirty="0"/>
                        <a:t>Bug fixes have been made to improve each of these items. Please see the individual topics for details.</a:t>
                      </a:r>
                    </a:p>
                  </a:txBody>
                  <a:tcPr/>
                </a:tc>
              </a:tr>
            </a:tbl>
          </a:graphicData>
        </a:graphic>
      </p:graphicFrame>
    </p:spTree>
    <p:extLst>
      <p:ext uri="{BB962C8B-B14F-4D97-AF65-F5344CB8AC3E}">
        <p14:creationId xmlns:p14="http://schemas.microsoft.com/office/powerpoint/2010/main" val="382406888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spect="1"/>
          </p:cNvSpPr>
          <p:nvPr/>
        </p:nvSpPr>
        <p:spPr bwMode="auto">
          <a:xfrm>
            <a:off x="128577" y="4158410"/>
            <a:ext cx="1906028" cy="18230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pPr algn="just"/>
            <a:r>
              <a:rPr lang="en-US" sz="1301" dirty="0" err="1">
                <a:solidFill>
                  <a:schemeClr val="bg1"/>
                </a:solidFill>
              </a:rPr>
              <a:t>xWebsite</a:t>
            </a:r>
            <a:endParaRPr lang="en-US" sz="1301" dirty="0">
              <a:solidFill>
                <a:schemeClr val="bg1"/>
              </a:solidFill>
            </a:endParaRPr>
          </a:p>
          <a:p>
            <a:pPr algn="just"/>
            <a:r>
              <a:rPr lang="en-US" sz="1301" dirty="0" err="1">
                <a:solidFill>
                  <a:schemeClr val="bg1"/>
                </a:solidFill>
              </a:rPr>
              <a:t>xComputer</a:t>
            </a:r>
            <a:endParaRPr lang="en-US" sz="1301" dirty="0">
              <a:solidFill>
                <a:schemeClr val="bg1"/>
              </a:solidFill>
            </a:endParaRPr>
          </a:p>
          <a:p>
            <a:pPr algn="just"/>
            <a:r>
              <a:rPr lang="en-US" sz="1301" dirty="0" err="1">
                <a:solidFill>
                  <a:schemeClr val="bg1"/>
                </a:solidFill>
              </a:rPr>
              <a:t>xIPAddress</a:t>
            </a:r>
            <a:endParaRPr lang="en-US" sz="1301" dirty="0">
              <a:solidFill>
                <a:schemeClr val="bg1"/>
              </a:solidFill>
            </a:endParaRPr>
          </a:p>
          <a:p>
            <a:pPr algn="just"/>
            <a:r>
              <a:rPr lang="en-US" sz="1301" dirty="0" err="1">
                <a:solidFill>
                  <a:schemeClr val="bg1"/>
                </a:solidFill>
              </a:rPr>
              <a:t>xDNSServerAddress</a:t>
            </a:r>
            <a:endParaRPr lang="en-US" sz="1301" dirty="0">
              <a:solidFill>
                <a:schemeClr val="bg1"/>
              </a:solidFill>
            </a:endParaRPr>
          </a:p>
          <a:p>
            <a:pPr algn="just"/>
            <a:r>
              <a:rPr lang="en-US" sz="1301" dirty="0" err="1">
                <a:solidFill>
                  <a:schemeClr val="bg1"/>
                </a:solidFill>
              </a:rPr>
              <a:t>xDSCWebService</a:t>
            </a:r>
            <a:endParaRPr lang="en-US" sz="1301" dirty="0">
              <a:solidFill>
                <a:schemeClr val="bg1"/>
              </a:solidFill>
            </a:endParaRPr>
          </a:p>
          <a:p>
            <a:pPr algn="just"/>
            <a:r>
              <a:rPr lang="en-US" sz="1301" dirty="0" err="1">
                <a:solidFill>
                  <a:schemeClr val="bg1"/>
                </a:solidFill>
              </a:rPr>
              <a:t>xVHD</a:t>
            </a:r>
            <a:endParaRPr lang="en-US" sz="1301" dirty="0">
              <a:solidFill>
                <a:schemeClr val="bg1"/>
              </a:solidFill>
            </a:endParaRPr>
          </a:p>
          <a:p>
            <a:pPr algn="just"/>
            <a:r>
              <a:rPr lang="en-US" sz="1301" dirty="0" err="1">
                <a:solidFill>
                  <a:schemeClr val="bg1"/>
                </a:solidFill>
              </a:rPr>
              <a:t>xVMHyperV</a:t>
            </a:r>
            <a:endParaRPr lang="en-US" sz="1301" dirty="0">
              <a:solidFill>
                <a:schemeClr val="bg1"/>
              </a:solidFill>
            </a:endParaRPr>
          </a:p>
          <a:p>
            <a:pPr algn="just"/>
            <a:r>
              <a:rPr lang="en-US" sz="1301" dirty="0" err="1">
                <a:solidFill>
                  <a:schemeClr val="bg1"/>
                </a:solidFill>
              </a:rPr>
              <a:t>xVMSwitch</a:t>
            </a:r>
            <a:endParaRPr lang="en-US" sz="1301" dirty="0">
              <a:solidFill>
                <a:schemeClr val="bg1"/>
              </a:solidFill>
            </a:endParaRPr>
          </a:p>
        </p:txBody>
      </p:sp>
      <p:sp>
        <p:nvSpPr>
          <p:cNvPr id="10" name="Rectangle 9"/>
          <p:cNvSpPr>
            <a:spLocks noChangeAspect="1"/>
          </p:cNvSpPr>
          <p:nvPr/>
        </p:nvSpPr>
        <p:spPr bwMode="auto">
          <a:xfrm>
            <a:off x="128577" y="1432220"/>
            <a:ext cx="1906028" cy="262377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r>
              <a:rPr lang="en-US" sz="1301" dirty="0" smtClean="0"/>
              <a:t>File</a:t>
            </a:r>
          </a:p>
          <a:p>
            <a:r>
              <a:rPr lang="en-US" sz="1301" dirty="0" smtClean="0"/>
              <a:t>Group</a:t>
            </a:r>
          </a:p>
          <a:p>
            <a:r>
              <a:rPr lang="en-US" sz="1301" dirty="0" smtClean="0"/>
              <a:t>Registry</a:t>
            </a:r>
            <a:endParaRPr lang="en-US" sz="1301" dirty="0"/>
          </a:p>
          <a:p>
            <a:r>
              <a:rPr lang="en-US" sz="1301" dirty="0"/>
              <a:t>Service</a:t>
            </a:r>
          </a:p>
          <a:p>
            <a:r>
              <a:rPr lang="en-US" sz="1301" dirty="0"/>
              <a:t>User</a:t>
            </a:r>
          </a:p>
          <a:p>
            <a:r>
              <a:rPr lang="en-US" sz="1301" dirty="0"/>
              <a:t>Package</a:t>
            </a:r>
          </a:p>
          <a:p>
            <a:r>
              <a:rPr lang="en-US" sz="1301" dirty="0" err="1"/>
              <a:t>WindowsFeature</a:t>
            </a:r>
            <a:endParaRPr lang="en-US" sz="1301" dirty="0"/>
          </a:p>
          <a:p>
            <a:r>
              <a:rPr lang="en-US" sz="1301" dirty="0" err="1"/>
              <a:t>WindowsProcess</a:t>
            </a:r>
            <a:endParaRPr lang="en-US" sz="1301" dirty="0"/>
          </a:p>
          <a:p>
            <a:r>
              <a:rPr lang="en-US" sz="1301" dirty="0" smtClean="0"/>
              <a:t>Environment</a:t>
            </a:r>
          </a:p>
          <a:p>
            <a:r>
              <a:rPr lang="en-US" sz="1301" dirty="0" smtClean="0"/>
              <a:t>Archive</a:t>
            </a:r>
          </a:p>
          <a:p>
            <a:r>
              <a:rPr lang="en-US" sz="1301" dirty="0" smtClean="0"/>
              <a:t>Log</a:t>
            </a:r>
          </a:p>
          <a:p>
            <a:r>
              <a:rPr lang="en-US" sz="1301" dirty="0" smtClean="0"/>
              <a:t>Script</a:t>
            </a:r>
            <a:endParaRPr lang="en-US" sz="1301" dirty="0"/>
          </a:p>
        </p:txBody>
      </p:sp>
      <p:sp>
        <p:nvSpPr>
          <p:cNvPr id="3" name="Title 2"/>
          <p:cNvSpPr>
            <a:spLocks noGrp="1"/>
          </p:cNvSpPr>
          <p:nvPr>
            <p:ph type="title"/>
          </p:nvPr>
        </p:nvSpPr>
        <p:spPr/>
        <p:txBody>
          <a:bodyPr/>
          <a:lstStyle/>
          <a:p>
            <a:r>
              <a:rPr lang="en-US" cap="none" dirty="0" smtClean="0">
                <a:ln w="9525">
                  <a:solidFill>
                    <a:schemeClr val="bg1"/>
                  </a:solidFill>
                  <a:prstDash val="solid"/>
                </a:ln>
              </a:rPr>
              <a:t>DSC Resources</a:t>
            </a:r>
            <a:endParaRPr lang="en-US" cap="none" dirty="0">
              <a:ln w="9525">
                <a:solidFill>
                  <a:schemeClr val="bg1"/>
                </a:solidFill>
                <a:prstDash val="solid"/>
              </a:ln>
            </a:endParaRPr>
          </a:p>
        </p:txBody>
      </p:sp>
      <p:sp>
        <p:nvSpPr>
          <p:cNvPr id="7" name="Rectangle 6"/>
          <p:cNvSpPr/>
          <p:nvPr/>
        </p:nvSpPr>
        <p:spPr>
          <a:xfrm>
            <a:off x="6720506" y="3699987"/>
            <a:ext cx="2457241" cy="2294346"/>
          </a:xfrm>
          <a:prstGeom prst="rect">
            <a:avLst/>
          </a:prstGeom>
        </p:spPr>
        <p:style>
          <a:lnRef idx="0">
            <a:schemeClr val="accent6"/>
          </a:lnRef>
          <a:fillRef idx="3">
            <a:schemeClr val="accent6"/>
          </a:fillRef>
          <a:effectRef idx="3">
            <a:schemeClr val="accent6"/>
          </a:effectRef>
          <a:fontRef idx="minor">
            <a:schemeClr val="lt1"/>
          </a:fontRef>
        </p:style>
        <p:txBody>
          <a:bodyPr wrap="square" anchor="ctr">
            <a:spAutoFit/>
          </a:bodyPr>
          <a:lstStyle/>
          <a:p>
            <a:r>
              <a:rPr lang="en-US" sz="1301" dirty="0" err="1">
                <a:solidFill>
                  <a:schemeClr val="bg1"/>
                </a:solidFill>
              </a:rPr>
              <a:t>xIISWordPress</a:t>
            </a:r>
            <a:endParaRPr lang="en-US" sz="1301" dirty="0">
              <a:solidFill>
                <a:schemeClr val="bg1"/>
              </a:solidFill>
            </a:endParaRPr>
          </a:p>
          <a:p>
            <a:r>
              <a:rPr lang="en-US" sz="1301" dirty="0" err="1">
                <a:solidFill>
                  <a:schemeClr val="bg1"/>
                </a:solidFill>
              </a:rPr>
              <a:t>xWordPressSite</a:t>
            </a:r>
            <a:endParaRPr lang="en-US" sz="1301" dirty="0">
              <a:solidFill>
                <a:schemeClr val="bg1"/>
              </a:solidFill>
            </a:endParaRPr>
          </a:p>
          <a:p>
            <a:r>
              <a:rPr lang="en-US" sz="1301" dirty="0" err="1">
                <a:solidFill>
                  <a:schemeClr val="bg1"/>
                </a:solidFill>
              </a:rPr>
              <a:t>xPhp</a:t>
            </a:r>
            <a:endParaRPr lang="en-US" sz="1301" dirty="0">
              <a:solidFill>
                <a:schemeClr val="bg1"/>
              </a:solidFill>
            </a:endParaRPr>
          </a:p>
          <a:p>
            <a:r>
              <a:rPr lang="en-US" sz="1301" dirty="0" err="1">
                <a:solidFill>
                  <a:schemeClr val="bg1"/>
                </a:solidFill>
              </a:rPr>
              <a:t>xMySqlServer</a:t>
            </a:r>
            <a:endParaRPr lang="en-US" sz="1301" dirty="0">
              <a:solidFill>
                <a:schemeClr val="bg1"/>
              </a:solidFill>
            </a:endParaRPr>
          </a:p>
          <a:p>
            <a:r>
              <a:rPr lang="en-US" sz="1301" dirty="0" err="1">
                <a:solidFill>
                  <a:schemeClr val="bg1"/>
                </a:solidFill>
              </a:rPr>
              <a:t>xMySqlDatabase</a:t>
            </a:r>
            <a:endParaRPr lang="en-US" sz="1301" dirty="0">
              <a:solidFill>
                <a:schemeClr val="bg1"/>
              </a:solidFill>
            </a:endParaRPr>
          </a:p>
          <a:p>
            <a:r>
              <a:rPr lang="en-US" sz="1301" dirty="0" err="1">
                <a:solidFill>
                  <a:schemeClr val="bg1"/>
                </a:solidFill>
              </a:rPr>
              <a:t>xMySqlUser</a:t>
            </a:r>
            <a:endParaRPr lang="en-US" sz="1301" dirty="0">
              <a:solidFill>
                <a:schemeClr val="bg1"/>
              </a:solidFill>
            </a:endParaRPr>
          </a:p>
          <a:p>
            <a:r>
              <a:rPr lang="en-US" sz="1301" dirty="0" err="1">
                <a:solidFill>
                  <a:schemeClr val="bg1"/>
                </a:solidFill>
              </a:rPr>
              <a:t>xMySqlGrant</a:t>
            </a:r>
            <a:endParaRPr lang="en-US" sz="1301" dirty="0">
              <a:solidFill>
                <a:schemeClr val="bg1"/>
              </a:solidFill>
            </a:endParaRPr>
          </a:p>
          <a:p>
            <a:r>
              <a:rPr lang="en-US" sz="1301" dirty="0" err="1">
                <a:solidFill>
                  <a:schemeClr val="bg1"/>
                </a:solidFill>
              </a:rPr>
              <a:t>xMySqlProvision</a:t>
            </a:r>
            <a:endParaRPr lang="en-US" sz="1301" dirty="0">
              <a:solidFill>
                <a:schemeClr val="bg1"/>
              </a:solidFill>
            </a:endParaRPr>
          </a:p>
          <a:p>
            <a:r>
              <a:rPr lang="en-US" sz="1301" dirty="0" err="1">
                <a:solidFill>
                  <a:schemeClr val="bg1"/>
                </a:solidFill>
              </a:rPr>
              <a:t>xWindowsOptionalFeature</a:t>
            </a:r>
            <a:endParaRPr lang="en-US" sz="1301" dirty="0">
              <a:solidFill>
                <a:schemeClr val="bg1"/>
              </a:solidFill>
            </a:endParaRPr>
          </a:p>
          <a:p>
            <a:r>
              <a:rPr lang="en-US" sz="1301" dirty="0" err="1">
                <a:solidFill>
                  <a:schemeClr val="bg1"/>
                </a:solidFill>
              </a:rPr>
              <a:t>xHotfix</a:t>
            </a:r>
            <a:endParaRPr lang="en-US" sz="1301" dirty="0">
              <a:solidFill>
                <a:schemeClr val="bg1"/>
              </a:solidFill>
            </a:endParaRPr>
          </a:p>
          <a:p>
            <a:r>
              <a:rPr lang="en-US" sz="1301" dirty="0" err="1">
                <a:solidFill>
                  <a:schemeClr val="bg1"/>
                </a:solidFill>
              </a:rPr>
              <a:t>xIISModule</a:t>
            </a:r>
            <a:endParaRPr lang="en-US" sz="1301" dirty="0">
              <a:solidFill>
                <a:schemeClr val="bg1"/>
              </a:solidFill>
            </a:endParaRPr>
          </a:p>
        </p:txBody>
      </p:sp>
      <p:sp>
        <p:nvSpPr>
          <p:cNvPr id="15" name="Rectangle 14"/>
          <p:cNvSpPr>
            <a:spLocks noChangeAspect="1"/>
          </p:cNvSpPr>
          <p:nvPr/>
        </p:nvSpPr>
        <p:spPr bwMode="auto">
          <a:xfrm>
            <a:off x="2133421" y="2026864"/>
            <a:ext cx="2069129" cy="3024143"/>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r>
              <a:rPr lang="en-US" sz="1301" dirty="0" err="1">
                <a:solidFill>
                  <a:schemeClr val="bg1"/>
                </a:solidFill>
              </a:rPr>
              <a:t>xVhdFile</a:t>
            </a:r>
            <a:endParaRPr lang="en-US" sz="1301" dirty="0">
              <a:solidFill>
                <a:schemeClr val="bg1"/>
              </a:solidFill>
            </a:endParaRPr>
          </a:p>
          <a:p>
            <a:r>
              <a:rPr lang="en-US" sz="1301" dirty="0" err="1">
                <a:solidFill>
                  <a:schemeClr val="bg1"/>
                </a:solidFill>
              </a:rPr>
              <a:t>xADDomain</a:t>
            </a:r>
            <a:endParaRPr lang="en-US" sz="1301" dirty="0">
              <a:solidFill>
                <a:schemeClr val="bg1"/>
              </a:solidFill>
            </a:endParaRPr>
          </a:p>
          <a:p>
            <a:r>
              <a:rPr lang="en-US" sz="1301" dirty="0" err="1">
                <a:solidFill>
                  <a:schemeClr val="bg1"/>
                </a:solidFill>
              </a:rPr>
              <a:t>xADUser</a:t>
            </a:r>
            <a:endParaRPr lang="en-US" sz="1301" dirty="0">
              <a:solidFill>
                <a:schemeClr val="bg1"/>
              </a:solidFill>
            </a:endParaRPr>
          </a:p>
          <a:p>
            <a:r>
              <a:rPr lang="en-US" sz="1301" dirty="0" err="1">
                <a:solidFill>
                  <a:schemeClr val="bg1"/>
                </a:solidFill>
              </a:rPr>
              <a:t>xADDomainController</a:t>
            </a:r>
            <a:endParaRPr lang="en-US" sz="1301" dirty="0">
              <a:solidFill>
                <a:schemeClr val="bg1"/>
              </a:solidFill>
            </a:endParaRPr>
          </a:p>
          <a:p>
            <a:r>
              <a:rPr lang="en-US" sz="1301" dirty="0" err="1">
                <a:solidFill>
                  <a:schemeClr val="bg1"/>
                </a:solidFill>
              </a:rPr>
              <a:t>xWaitForADDomain</a:t>
            </a:r>
            <a:endParaRPr lang="en-US" sz="1301" dirty="0">
              <a:solidFill>
                <a:schemeClr val="bg1"/>
              </a:solidFill>
            </a:endParaRPr>
          </a:p>
          <a:p>
            <a:r>
              <a:rPr lang="en-US" sz="1301" dirty="0" err="1">
                <a:solidFill>
                  <a:schemeClr val="bg1"/>
                </a:solidFill>
              </a:rPr>
              <a:t>xSqlServerInstall</a:t>
            </a:r>
            <a:endParaRPr lang="en-US" sz="1301" dirty="0">
              <a:solidFill>
                <a:schemeClr val="bg1"/>
              </a:solidFill>
            </a:endParaRPr>
          </a:p>
          <a:p>
            <a:r>
              <a:rPr lang="en-US" sz="1301" dirty="0" err="1">
                <a:solidFill>
                  <a:schemeClr val="bg1"/>
                </a:solidFill>
              </a:rPr>
              <a:t>xSqlHAService</a:t>
            </a:r>
            <a:endParaRPr lang="en-US" sz="1301" dirty="0">
              <a:solidFill>
                <a:schemeClr val="bg1"/>
              </a:solidFill>
            </a:endParaRPr>
          </a:p>
          <a:p>
            <a:r>
              <a:rPr lang="en-US" sz="1301" dirty="0" err="1">
                <a:solidFill>
                  <a:schemeClr val="bg1"/>
                </a:solidFill>
              </a:rPr>
              <a:t>xSqlHAEndpoint</a:t>
            </a:r>
            <a:endParaRPr lang="en-US" sz="1301" dirty="0">
              <a:solidFill>
                <a:schemeClr val="bg1"/>
              </a:solidFill>
            </a:endParaRPr>
          </a:p>
          <a:p>
            <a:r>
              <a:rPr lang="en-US" sz="1301" dirty="0" err="1">
                <a:solidFill>
                  <a:schemeClr val="bg1"/>
                </a:solidFill>
              </a:rPr>
              <a:t>xSqlHAGroup</a:t>
            </a:r>
            <a:endParaRPr lang="en-US" sz="1301" dirty="0">
              <a:solidFill>
                <a:schemeClr val="bg1"/>
              </a:solidFill>
            </a:endParaRPr>
          </a:p>
          <a:p>
            <a:r>
              <a:rPr lang="en-US" sz="1301" dirty="0" err="1">
                <a:solidFill>
                  <a:schemeClr val="bg1"/>
                </a:solidFill>
              </a:rPr>
              <a:t>xWaitForSqlHAGroup</a:t>
            </a:r>
            <a:endParaRPr lang="en-US" sz="1301" dirty="0">
              <a:solidFill>
                <a:schemeClr val="bg1"/>
              </a:solidFill>
            </a:endParaRPr>
          </a:p>
          <a:p>
            <a:r>
              <a:rPr lang="en-US" sz="1301" dirty="0" err="1">
                <a:solidFill>
                  <a:schemeClr val="bg1"/>
                </a:solidFill>
              </a:rPr>
              <a:t>xCluster</a:t>
            </a:r>
            <a:endParaRPr lang="en-US" sz="1301" dirty="0">
              <a:solidFill>
                <a:schemeClr val="bg1"/>
              </a:solidFill>
            </a:endParaRPr>
          </a:p>
          <a:p>
            <a:r>
              <a:rPr lang="en-US" sz="1301" dirty="0" err="1">
                <a:solidFill>
                  <a:schemeClr val="bg1"/>
                </a:solidFill>
              </a:rPr>
              <a:t>xWaitForCluster</a:t>
            </a:r>
            <a:endParaRPr lang="en-US" sz="1301" dirty="0">
              <a:solidFill>
                <a:schemeClr val="bg1"/>
              </a:solidFill>
            </a:endParaRPr>
          </a:p>
          <a:p>
            <a:r>
              <a:rPr lang="en-US" sz="1301" dirty="0" err="1">
                <a:solidFill>
                  <a:schemeClr val="bg1"/>
                </a:solidFill>
              </a:rPr>
              <a:t>xSmbShare</a:t>
            </a:r>
            <a:endParaRPr lang="en-US" sz="1301" dirty="0">
              <a:solidFill>
                <a:schemeClr val="bg1"/>
              </a:solidFill>
            </a:endParaRPr>
          </a:p>
          <a:p>
            <a:r>
              <a:rPr lang="en-US" sz="1301" dirty="0" err="1">
                <a:solidFill>
                  <a:schemeClr val="bg1"/>
                </a:solidFill>
              </a:rPr>
              <a:t>xFirewall</a:t>
            </a:r>
            <a:endParaRPr lang="en-US" sz="1301" dirty="0">
              <a:solidFill>
                <a:schemeClr val="bg1"/>
              </a:solidFill>
            </a:endParaRPr>
          </a:p>
        </p:txBody>
      </p:sp>
      <p:grpSp>
        <p:nvGrpSpPr>
          <p:cNvPr id="4" name="Group 3"/>
          <p:cNvGrpSpPr/>
          <p:nvPr/>
        </p:nvGrpSpPr>
        <p:grpSpPr>
          <a:xfrm>
            <a:off x="4320411" y="1115342"/>
            <a:ext cx="4883235" cy="4880480"/>
            <a:chOff x="5761037" y="321097"/>
            <a:chExt cx="6511534" cy="6507862"/>
          </a:xfrm>
        </p:grpSpPr>
        <p:sp>
          <p:nvSpPr>
            <p:cNvPr id="16" name="Rectangle 15"/>
            <p:cNvSpPr>
              <a:spLocks noChangeAspect="1"/>
            </p:cNvSpPr>
            <p:nvPr/>
          </p:nvSpPr>
          <p:spPr bwMode="auto">
            <a:xfrm>
              <a:off x="8961437" y="321097"/>
              <a:ext cx="3311134" cy="323173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r>
                <a:rPr lang="en-US" sz="1301" dirty="0" err="1">
                  <a:solidFill>
                    <a:srgbClr val="FFFFFF"/>
                  </a:solidFill>
                </a:rPr>
                <a:t>xAzureAffinityGroup</a:t>
              </a:r>
              <a:endParaRPr lang="en-US" sz="1301" dirty="0">
                <a:solidFill>
                  <a:srgbClr val="FFFFFF"/>
                </a:solidFill>
              </a:endParaRPr>
            </a:p>
            <a:p>
              <a:r>
                <a:rPr lang="en-US" sz="1301" dirty="0" err="1">
                  <a:solidFill>
                    <a:srgbClr val="FFFFFF"/>
                  </a:solidFill>
                </a:rPr>
                <a:t>xJeaEndPoint</a:t>
              </a:r>
              <a:endParaRPr lang="en-US" sz="1301" dirty="0">
                <a:solidFill>
                  <a:srgbClr val="FFFFFF"/>
                </a:solidFill>
              </a:endParaRPr>
            </a:p>
            <a:p>
              <a:r>
                <a:rPr lang="en-US" sz="1301" dirty="0" err="1">
                  <a:solidFill>
                    <a:srgbClr val="FFFFFF"/>
                  </a:solidFill>
                </a:rPr>
                <a:t>xJeaToolKit</a:t>
              </a:r>
              <a:r>
                <a:rPr lang="en-US" sz="1301" dirty="0">
                  <a:solidFill>
                    <a:srgbClr val="FFFFFF"/>
                  </a:solidFill>
                </a:rPr>
                <a:t> </a:t>
              </a:r>
              <a:r>
                <a:rPr lang="en-US" sz="1301" dirty="0" err="1">
                  <a:solidFill>
                    <a:srgbClr val="FFFFFF"/>
                  </a:solidFill>
                </a:rPr>
                <a:t>xDnsServerSecondaryZone</a:t>
              </a:r>
              <a:endParaRPr lang="en-US" sz="1301" dirty="0">
                <a:solidFill>
                  <a:srgbClr val="FFFFFF"/>
                </a:solidFill>
              </a:endParaRPr>
            </a:p>
            <a:p>
              <a:r>
                <a:rPr lang="en-US" sz="1301" dirty="0" err="1">
                  <a:solidFill>
                    <a:srgbClr val="FFFFFF"/>
                  </a:solidFill>
                </a:rPr>
                <a:t>xDnsServerZoneTransfer</a:t>
              </a:r>
              <a:endParaRPr lang="en-US" sz="1301" dirty="0">
                <a:solidFill>
                  <a:srgbClr val="FFFFFF"/>
                </a:solidFill>
              </a:endParaRPr>
            </a:p>
            <a:p>
              <a:r>
                <a:rPr lang="en-US" sz="1301" dirty="0" err="1">
                  <a:solidFill>
                    <a:srgbClr val="FFFFFF"/>
                  </a:solidFill>
                </a:rPr>
                <a:t>xDhcpServerScope</a:t>
              </a:r>
              <a:endParaRPr lang="en-US" sz="1301" dirty="0">
                <a:solidFill>
                  <a:srgbClr val="FFFFFF"/>
                </a:solidFill>
              </a:endParaRPr>
            </a:p>
            <a:p>
              <a:r>
                <a:rPr lang="en-US" sz="1301" dirty="0" err="1">
                  <a:solidFill>
                    <a:srgbClr val="FFFFFF"/>
                  </a:solidFill>
                </a:rPr>
                <a:t>xDhcpServerReservation</a:t>
              </a:r>
              <a:endParaRPr lang="en-US" sz="1301" dirty="0">
                <a:solidFill>
                  <a:srgbClr val="FFFFFF"/>
                </a:solidFill>
              </a:endParaRPr>
            </a:p>
            <a:p>
              <a:r>
                <a:rPr lang="en-US" sz="1301" dirty="0" err="1">
                  <a:solidFill>
                    <a:srgbClr val="FFFFFF"/>
                  </a:solidFill>
                </a:rPr>
                <a:t>xDhcpServerOption</a:t>
              </a:r>
              <a:endParaRPr lang="en-US" sz="1301" dirty="0">
                <a:solidFill>
                  <a:srgbClr val="FFFFFF"/>
                </a:solidFill>
              </a:endParaRPr>
            </a:p>
            <a:p>
              <a:r>
                <a:rPr lang="en-US" sz="1301" dirty="0" err="1">
                  <a:solidFill>
                    <a:srgbClr val="FFFFFF"/>
                  </a:solidFill>
                </a:rPr>
                <a:t>xWinEventLog</a:t>
              </a:r>
              <a:endParaRPr lang="en-US" sz="1301" dirty="0">
                <a:solidFill>
                  <a:srgbClr val="FFFFFF"/>
                </a:solidFill>
              </a:endParaRPr>
            </a:p>
            <a:p>
              <a:r>
                <a:rPr lang="en-US" sz="1301" dirty="0" err="1">
                  <a:solidFill>
                    <a:srgbClr val="FFFFFF"/>
                  </a:solidFill>
                </a:rPr>
                <a:t>xADDomainTrust</a:t>
              </a:r>
              <a:endParaRPr lang="en-US" sz="1301" dirty="0">
                <a:solidFill>
                  <a:srgbClr val="FFFFFF"/>
                </a:solidFill>
              </a:endParaRPr>
            </a:p>
            <a:p>
              <a:r>
                <a:rPr lang="en-US" sz="1301" dirty="0" err="1">
                  <a:solidFill>
                    <a:srgbClr val="FFFFFF"/>
                  </a:solidFill>
                </a:rPr>
                <a:t>xFileUpload</a:t>
              </a:r>
              <a:r>
                <a:rPr lang="en-US" sz="1301" dirty="0">
                  <a:solidFill>
                    <a:srgbClr val="FFFFFF"/>
                  </a:solidFill>
                </a:rPr>
                <a:t> </a:t>
              </a:r>
            </a:p>
          </p:txBody>
        </p:sp>
        <p:sp>
          <p:nvSpPr>
            <p:cNvPr id="17" name="Rectangle 16"/>
            <p:cNvSpPr>
              <a:spLocks noChangeAspect="1"/>
            </p:cNvSpPr>
            <p:nvPr/>
          </p:nvSpPr>
          <p:spPr bwMode="auto">
            <a:xfrm>
              <a:off x="5761037" y="5198825"/>
              <a:ext cx="3070227" cy="163013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r>
                <a:rPr lang="en-US" sz="1301" dirty="0" err="1">
                  <a:solidFill>
                    <a:srgbClr val="FFFFFF"/>
                  </a:solidFill>
                </a:rPr>
                <a:t>xAzureQuickVM</a:t>
              </a:r>
              <a:endParaRPr lang="en-US" sz="1301" dirty="0">
                <a:solidFill>
                  <a:srgbClr val="FFFFFF"/>
                </a:solidFill>
              </a:endParaRPr>
            </a:p>
            <a:p>
              <a:r>
                <a:rPr lang="en-US" sz="1301" dirty="0" err="1">
                  <a:solidFill>
                    <a:srgbClr val="FFFFFF"/>
                  </a:solidFill>
                </a:rPr>
                <a:t>xAzureVM</a:t>
              </a:r>
              <a:endParaRPr lang="en-US" sz="1301" dirty="0">
                <a:solidFill>
                  <a:srgbClr val="FFFFFF"/>
                </a:solidFill>
              </a:endParaRPr>
            </a:p>
            <a:p>
              <a:r>
                <a:rPr lang="en-US" sz="1301" dirty="0" err="1">
                  <a:solidFill>
                    <a:srgbClr val="FFFFFF"/>
                  </a:solidFill>
                </a:rPr>
                <a:t>xAzureStorageAccount</a:t>
              </a:r>
              <a:r>
                <a:rPr lang="en-US" sz="1301" dirty="0">
                  <a:solidFill>
                    <a:srgbClr val="FFFFFF"/>
                  </a:solidFill>
                </a:rPr>
                <a:t> </a:t>
              </a:r>
              <a:r>
                <a:rPr lang="en-US" sz="1301" dirty="0" err="1">
                  <a:solidFill>
                    <a:srgbClr val="FFFFFF"/>
                  </a:solidFill>
                </a:rPr>
                <a:t>xAzureSubscription</a:t>
              </a:r>
              <a:endParaRPr lang="en-US" sz="1301" dirty="0">
                <a:solidFill>
                  <a:srgbClr val="FFFFFF"/>
                </a:solidFill>
              </a:endParaRPr>
            </a:p>
            <a:p>
              <a:r>
                <a:rPr lang="en-US" sz="1301" dirty="0" err="1">
                  <a:solidFill>
                    <a:srgbClr val="FFFFFF"/>
                  </a:solidFill>
                </a:rPr>
                <a:t>xAzureService</a:t>
              </a:r>
              <a:endParaRPr lang="en-US" sz="1301" dirty="0">
                <a:solidFill>
                  <a:srgbClr val="FFFFFF"/>
                </a:solidFill>
              </a:endParaRPr>
            </a:p>
          </p:txBody>
        </p:sp>
      </p:grpSp>
      <p:grpSp>
        <p:nvGrpSpPr>
          <p:cNvPr id="2" name="Group 1"/>
          <p:cNvGrpSpPr/>
          <p:nvPr/>
        </p:nvGrpSpPr>
        <p:grpSpPr>
          <a:xfrm>
            <a:off x="2140561" y="1157554"/>
            <a:ext cx="4465655" cy="4842772"/>
            <a:chOff x="2854324" y="377385"/>
            <a:chExt cx="5954713" cy="6457580"/>
          </a:xfrm>
        </p:grpSpPr>
        <p:sp>
          <p:nvSpPr>
            <p:cNvPr id="14" name="Rectangle 13"/>
            <p:cNvSpPr>
              <a:spLocks noChangeAspect="1"/>
            </p:cNvSpPr>
            <p:nvPr/>
          </p:nvSpPr>
          <p:spPr bwMode="auto">
            <a:xfrm>
              <a:off x="5738811" y="377385"/>
              <a:ext cx="3070226" cy="456640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pPr fontAlgn="base"/>
              <a:r>
                <a:rPr lang="en-US" sz="1301" dirty="0" err="1"/>
                <a:t>xWebVirtualDirectory</a:t>
              </a:r>
              <a:endParaRPr lang="en-US" sz="1301" dirty="0"/>
            </a:p>
            <a:p>
              <a:pPr fontAlgn="base"/>
              <a:r>
                <a:rPr lang="en-US" sz="1301" dirty="0" err="1"/>
                <a:t>xWebApplication</a:t>
              </a:r>
              <a:r>
                <a:rPr lang="en-US" sz="1301" dirty="0"/>
                <a:t> </a:t>
              </a:r>
            </a:p>
            <a:p>
              <a:pPr fontAlgn="base"/>
              <a:r>
                <a:rPr lang="en-US" sz="1301" dirty="0" err="1"/>
                <a:t>xWebConfigKeyValue</a:t>
              </a:r>
              <a:r>
                <a:rPr lang="en-US" sz="1301" dirty="0"/>
                <a:t> </a:t>
              </a:r>
            </a:p>
            <a:p>
              <a:pPr fontAlgn="base"/>
              <a:r>
                <a:rPr lang="en-US" sz="1301" dirty="0" err="1"/>
                <a:t>xUAC</a:t>
              </a:r>
              <a:endParaRPr lang="en-US" sz="1301" dirty="0"/>
            </a:p>
            <a:p>
              <a:pPr fontAlgn="base"/>
              <a:r>
                <a:rPr lang="en-US" sz="1301" dirty="0" err="1"/>
                <a:t>xIEEsc</a:t>
              </a:r>
              <a:r>
                <a:rPr lang="en-US" sz="1301" dirty="0"/>
                <a:t> </a:t>
              </a:r>
            </a:p>
            <a:p>
              <a:pPr fontAlgn="base"/>
              <a:r>
                <a:rPr lang="en-US" sz="1301" dirty="0" err="1"/>
                <a:t>xWindowsProcess</a:t>
              </a:r>
              <a:r>
                <a:rPr lang="en-US" sz="1301" dirty="0"/>
                <a:t> </a:t>
              </a:r>
            </a:p>
            <a:p>
              <a:pPr fontAlgn="base"/>
              <a:r>
                <a:rPr lang="en-US" sz="1301" dirty="0" err="1"/>
                <a:t>xService</a:t>
              </a:r>
              <a:r>
                <a:rPr lang="en-US" sz="1301" dirty="0"/>
                <a:t> </a:t>
              </a:r>
            </a:p>
            <a:p>
              <a:pPr fontAlgn="base"/>
              <a:r>
                <a:rPr lang="en-US" sz="1301" dirty="0" err="1"/>
                <a:t>xRemoteFile</a:t>
              </a:r>
              <a:r>
                <a:rPr lang="en-US" sz="1301" dirty="0"/>
                <a:t> </a:t>
              </a:r>
            </a:p>
            <a:p>
              <a:pPr fontAlgn="base"/>
              <a:r>
                <a:rPr lang="en-US" sz="1301" dirty="0" err="1"/>
                <a:t>xPackage</a:t>
              </a:r>
              <a:r>
                <a:rPr lang="en-US" sz="1301" dirty="0"/>
                <a:t> </a:t>
              </a:r>
            </a:p>
            <a:p>
              <a:pPr fontAlgn="base"/>
              <a:r>
                <a:rPr lang="en-US" sz="1301" dirty="0" err="1"/>
                <a:t>xCompress</a:t>
              </a:r>
              <a:r>
                <a:rPr lang="en-US" sz="1301" dirty="0"/>
                <a:t> </a:t>
              </a:r>
            </a:p>
            <a:p>
              <a:pPr fontAlgn="base"/>
              <a:r>
                <a:rPr lang="en-US" sz="1301" dirty="0" err="1"/>
                <a:t>xEndpoint</a:t>
              </a:r>
              <a:endParaRPr lang="en-US" sz="1301" dirty="0"/>
            </a:p>
            <a:p>
              <a:pPr fontAlgn="base"/>
              <a:r>
                <a:rPr lang="en-US" sz="1301" dirty="0" err="1"/>
                <a:t>xRDRemoteApp</a:t>
              </a:r>
              <a:endParaRPr lang="en-US" sz="1301" dirty="0"/>
            </a:p>
            <a:p>
              <a:pPr fontAlgn="base"/>
              <a:r>
                <a:rPr lang="en-US" sz="1301" dirty="0" err="1"/>
                <a:t>xRDSessionDeployment</a:t>
              </a:r>
              <a:endParaRPr lang="en-US" sz="1301" dirty="0"/>
            </a:p>
            <a:p>
              <a:pPr fontAlgn="base"/>
              <a:r>
                <a:rPr lang="en-US" sz="1301" dirty="0" err="1"/>
                <a:t>xRDSessionCollection</a:t>
              </a:r>
              <a:r>
                <a:rPr lang="en-US" sz="1301" dirty="0"/>
                <a:t> </a:t>
              </a:r>
            </a:p>
            <a:p>
              <a:pPr fontAlgn="base"/>
              <a:r>
                <a:rPr lang="en-US" sz="1301" dirty="0" err="1"/>
                <a:t>xRDSessionCollection</a:t>
              </a:r>
              <a:endParaRPr lang="en-US" sz="1301" dirty="0"/>
            </a:p>
            <a:p>
              <a:pPr fontAlgn="base"/>
              <a:r>
                <a:rPr lang="en-US" sz="1301" dirty="0"/>
                <a:t>Configuration</a:t>
              </a:r>
            </a:p>
          </p:txBody>
        </p:sp>
        <p:sp>
          <p:nvSpPr>
            <p:cNvPr id="18" name="Rectangle 17"/>
            <p:cNvSpPr>
              <a:spLocks noChangeAspect="1"/>
            </p:cNvSpPr>
            <p:nvPr/>
          </p:nvSpPr>
          <p:spPr bwMode="auto">
            <a:xfrm>
              <a:off x="2854324" y="5738698"/>
              <a:ext cx="2774948" cy="1096267"/>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spAutoFit/>
            </a:bodyPr>
            <a:lstStyle/>
            <a:p>
              <a:pPr fontAlgn="base"/>
              <a:r>
                <a:rPr lang="en-US" sz="1301" dirty="0" err="1"/>
                <a:t>xDatabase</a:t>
              </a:r>
              <a:r>
                <a:rPr lang="en-US" sz="1301" dirty="0"/>
                <a:t> </a:t>
              </a:r>
            </a:p>
            <a:p>
              <a:pPr fontAlgn="base"/>
              <a:r>
                <a:rPr lang="en-US" sz="1301" dirty="0" err="1"/>
                <a:t>xDBPackage</a:t>
              </a:r>
              <a:endParaRPr lang="en-US" sz="1301" dirty="0"/>
            </a:p>
            <a:p>
              <a:pPr fontAlgn="base"/>
              <a:r>
                <a:rPr lang="en-US" sz="1301" dirty="0" err="1"/>
                <a:t>xWebAppPool</a:t>
              </a:r>
              <a:r>
                <a:rPr lang="en-US" sz="1301" dirty="0"/>
                <a:t> </a:t>
              </a:r>
            </a:p>
          </p:txBody>
        </p:sp>
      </p:grpSp>
    </p:spTree>
    <p:extLst>
      <p:ext uri="{BB962C8B-B14F-4D97-AF65-F5344CB8AC3E}">
        <p14:creationId xmlns:p14="http://schemas.microsoft.com/office/powerpoint/2010/main" val="764704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DSC?</a:t>
            </a:r>
            <a:endParaRPr lang="en-US" dirty="0"/>
          </a:p>
        </p:txBody>
      </p:sp>
    </p:spTree>
    <p:extLst>
      <p:ext uri="{BB962C8B-B14F-4D97-AF65-F5344CB8AC3E}">
        <p14:creationId xmlns:p14="http://schemas.microsoft.com/office/powerpoint/2010/main" val="13917897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DSC Resources</a:t>
            </a:r>
            <a:endParaRPr lang="en-US" dirty="0"/>
          </a:p>
        </p:txBody>
      </p:sp>
    </p:spTree>
    <p:extLst>
      <p:ext uri="{BB962C8B-B14F-4D97-AF65-F5344CB8AC3E}">
        <p14:creationId xmlns:p14="http://schemas.microsoft.com/office/powerpoint/2010/main" val="28456050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Building a Custom DSC Resource</a:t>
            </a:r>
            <a:endParaRPr lang="en-US" dirty="0"/>
          </a:p>
        </p:txBody>
      </p:sp>
      <p:sp>
        <p:nvSpPr>
          <p:cNvPr id="4" name="Text Placeholder 3"/>
          <p:cNvSpPr>
            <a:spLocks noGrp="1"/>
          </p:cNvSpPr>
          <p:nvPr>
            <p:ph type="body" sz="quarter" idx="10"/>
          </p:nvPr>
        </p:nvSpPr>
        <p:spPr>
          <a:xfrm>
            <a:off x="274209" y="1212850"/>
            <a:ext cx="8778240" cy="4724370"/>
          </a:xfrm>
        </p:spPr>
        <p:txBody>
          <a:bodyPr/>
          <a:lstStyle/>
          <a:p>
            <a:r>
              <a:rPr lang="en-US" sz="1000" dirty="0"/>
              <a:t> </a:t>
            </a:r>
            <a:r>
              <a:rPr lang="en-US" sz="1000" dirty="0">
                <a:solidFill>
                  <a:srgbClr val="00008B"/>
                </a:solidFill>
                <a:latin typeface="Lucida Console" panose="020B0609040504020204" pitchFamily="49" charset="0"/>
              </a:rPr>
              <a:t>Function</a:t>
            </a:r>
            <a:r>
              <a:rPr lang="en-US" sz="1000" dirty="0">
                <a:solidFill>
                  <a:prstClr val="black"/>
                </a:solidFill>
                <a:latin typeface="Lucida Console" panose="020B0609040504020204" pitchFamily="49" charset="0"/>
              </a:rPr>
              <a:t> </a:t>
            </a:r>
            <a:r>
              <a:rPr lang="en-US" sz="1000" dirty="0">
                <a:solidFill>
                  <a:srgbClr val="8A2BE2"/>
                </a:solidFill>
                <a:latin typeface="Lucida Console" panose="020B0609040504020204" pitchFamily="49" charset="0"/>
              </a:rPr>
              <a:t>Get-</a:t>
            </a:r>
            <a:r>
              <a:rPr lang="en-US" sz="1000" dirty="0" err="1">
                <a:solidFill>
                  <a:srgbClr val="8A2BE2"/>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TODO: Add parameters here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Make sure to use the same parameters for</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Get-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Set-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and Test-</a:t>
            </a:r>
            <a:r>
              <a:rPr lang="en-US" sz="1000" dirty="0" err="1">
                <a:solidFill>
                  <a:srgbClr val="006400"/>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err="1">
                <a:solidFill>
                  <a:srgbClr val="00008B"/>
                </a:solidFill>
                <a:latin typeface="Lucida Console" panose="020B0609040504020204" pitchFamily="49" charset="0"/>
              </a:rPr>
              <a:t>param</a:t>
            </a:r>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p>
          <a:p>
            <a:r>
              <a:rPr lang="en-US" sz="1000" dirty="0">
                <a:solidFill>
                  <a:prstClr val="black"/>
                </a:solidFill>
                <a:latin typeface="Lucida Console" panose="020B0609040504020204" pitchFamily="49" charset="0"/>
              </a:rPr>
              <a:t>}</a:t>
            </a:r>
          </a:p>
          <a:p>
            <a:endParaRPr lang="en-US" sz="1000" dirty="0">
              <a:solidFill>
                <a:prstClr val="black"/>
              </a:solidFill>
              <a:latin typeface="Lucida Console" panose="020B0609040504020204" pitchFamily="49" charset="0"/>
            </a:endParaRPr>
          </a:p>
          <a:p>
            <a:r>
              <a:rPr lang="en-US" sz="1000" dirty="0">
                <a:solidFill>
                  <a:srgbClr val="00008B"/>
                </a:solidFill>
                <a:latin typeface="Lucida Console" panose="020B0609040504020204" pitchFamily="49" charset="0"/>
              </a:rPr>
              <a:t>Function</a:t>
            </a:r>
            <a:r>
              <a:rPr lang="en-US" sz="1000" dirty="0">
                <a:solidFill>
                  <a:prstClr val="black"/>
                </a:solidFill>
                <a:latin typeface="Lucida Console" panose="020B0609040504020204" pitchFamily="49" charset="0"/>
              </a:rPr>
              <a:t> </a:t>
            </a:r>
            <a:r>
              <a:rPr lang="en-US" sz="1000" dirty="0">
                <a:solidFill>
                  <a:srgbClr val="8A2BE2"/>
                </a:solidFill>
                <a:latin typeface="Lucida Console" panose="020B0609040504020204" pitchFamily="49" charset="0"/>
              </a:rPr>
              <a:t>Set-</a:t>
            </a:r>
            <a:r>
              <a:rPr lang="en-US" sz="1000" dirty="0" err="1">
                <a:solidFill>
                  <a:srgbClr val="8A2BE2"/>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TODO: Add parameters here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Make sure to use the same parameters for</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Get-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Set-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and Test-</a:t>
            </a:r>
            <a:r>
              <a:rPr lang="en-US" sz="1000" dirty="0" err="1">
                <a:solidFill>
                  <a:srgbClr val="006400"/>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err="1">
                <a:solidFill>
                  <a:srgbClr val="00008B"/>
                </a:solidFill>
                <a:latin typeface="Lucida Console" panose="020B0609040504020204" pitchFamily="49" charset="0"/>
              </a:rPr>
              <a:t>param</a:t>
            </a:r>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p>
          <a:p>
            <a:r>
              <a:rPr lang="en-US" sz="1000" dirty="0">
                <a:solidFill>
                  <a:prstClr val="black"/>
                </a:solidFill>
                <a:latin typeface="Lucida Console" panose="020B0609040504020204" pitchFamily="49" charset="0"/>
              </a:rPr>
              <a:t>}</a:t>
            </a:r>
          </a:p>
          <a:p>
            <a:endParaRPr lang="en-US" sz="1000" dirty="0">
              <a:solidFill>
                <a:prstClr val="black"/>
              </a:solidFill>
              <a:latin typeface="Lucida Console" panose="020B0609040504020204" pitchFamily="49" charset="0"/>
            </a:endParaRPr>
          </a:p>
          <a:p>
            <a:r>
              <a:rPr lang="en-US" sz="1000" dirty="0">
                <a:solidFill>
                  <a:srgbClr val="00008B"/>
                </a:solidFill>
                <a:latin typeface="Lucida Console" panose="020B0609040504020204" pitchFamily="49" charset="0"/>
              </a:rPr>
              <a:t>Function</a:t>
            </a:r>
            <a:r>
              <a:rPr lang="en-US" sz="1000" dirty="0">
                <a:solidFill>
                  <a:prstClr val="black"/>
                </a:solidFill>
                <a:latin typeface="Lucida Console" panose="020B0609040504020204" pitchFamily="49" charset="0"/>
              </a:rPr>
              <a:t> </a:t>
            </a:r>
            <a:r>
              <a:rPr lang="en-US" sz="1000" dirty="0">
                <a:solidFill>
                  <a:srgbClr val="8A2BE2"/>
                </a:solidFill>
                <a:latin typeface="Lucida Console" panose="020B0609040504020204" pitchFamily="49" charset="0"/>
              </a:rPr>
              <a:t>Test-</a:t>
            </a:r>
            <a:r>
              <a:rPr lang="en-US" sz="1000" dirty="0" err="1">
                <a:solidFill>
                  <a:srgbClr val="8A2BE2"/>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TODO: Add parameters here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Make sure to use the same parameters for</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a:solidFill>
                  <a:srgbClr val="006400"/>
                </a:solidFill>
                <a:latin typeface="Lucida Console" panose="020B0609040504020204" pitchFamily="49" charset="0"/>
              </a:rPr>
              <a:t># Get-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Set-</a:t>
            </a:r>
            <a:r>
              <a:rPr lang="en-US" sz="1000" dirty="0" err="1">
                <a:solidFill>
                  <a:srgbClr val="006400"/>
                </a:solidFill>
                <a:latin typeface="Lucida Console" panose="020B0609040504020204" pitchFamily="49" charset="0"/>
              </a:rPr>
              <a:t>TargetResource</a:t>
            </a:r>
            <a:r>
              <a:rPr lang="en-US" sz="1000" dirty="0">
                <a:solidFill>
                  <a:srgbClr val="006400"/>
                </a:solidFill>
                <a:latin typeface="Lucida Console" panose="020B0609040504020204" pitchFamily="49" charset="0"/>
              </a:rPr>
              <a:t>, and Test-</a:t>
            </a:r>
            <a:r>
              <a:rPr lang="en-US" sz="1000" dirty="0" err="1">
                <a:solidFill>
                  <a:srgbClr val="006400"/>
                </a:solidFill>
                <a:latin typeface="Lucida Console" panose="020B0609040504020204" pitchFamily="49" charset="0"/>
              </a:rPr>
              <a:t>TargetResource</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err="1">
                <a:solidFill>
                  <a:srgbClr val="00008B"/>
                </a:solidFill>
                <a:latin typeface="Lucida Console" panose="020B0609040504020204" pitchFamily="49" charset="0"/>
              </a:rPr>
              <a:t>param</a:t>
            </a:r>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p>
          <a:p>
            <a:r>
              <a:rPr lang="en-US" sz="1000" dirty="0">
                <a:solidFill>
                  <a:prstClr val="black"/>
                </a:solidFill>
                <a:latin typeface="Lucida Console" panose="020B0609040504020204" pitchFamily="49" charset="0"/>
              </a:rPr>
              <a:t>} </a:t>
            </a:r>
          </a:p>
          <a:p>
            <a:endParaRPr lang="en-US" sz="1000" dirty="0"/>
          </a:p>
        </p:txBody>
      </p:sp>
    </p:spTree>
    <p:extLst>
      <p:ext uri="{BB962C8B-B14F-4D97-AF65-F5344CB8AC3E}">
        <p14:creationId xmlns:p14="http://schemas.microsoft.com/office/powerpoint/2010/main" val="39496432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Migration</a:t>
            </a:r>
            <a:br>
              <a:rPr lang="en-US" dirty="0" smtClean="0"/>
            </a:br>
            <a:r>
              <a:rPr lang="en-US" dirty="0" smtClean="0"/>
              <a:t>for FIM</a:t>
            </a:r>
            <a:endParaRPr lang="en-US" dirty="0"/>
          </a:p>
        </p:txBody>
      </p:sp>
    </p:spTree>
    <p:extLst>
      <p:ext uri="{BB962C8B-B14F-4D97-AF65-F5344CB8AC3E}">
        <p14:creationId xmlns:p14="http://schemas.microsoft.com/office/powerpoint/2010/main" val="92061423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1791260"/>
          </a:xfrm>
        </p:spPr>
        <p:txBody>
          <a:bodyPr/>
          <a:lstStyle/>
          <a:p>
            <a:r>
              <a:rPr lang="en-US" dirty="0" smtClean="0"/>
              <a:t>Configure a FIM server until it is good enough</a:t>
            </a:r>
          </a:p>
          <a:p>
            <a:r>
              <a:rPr lang="en-US" dirty="0" smtClean="0"/>
              <a:t>Copy that configuration to other servers</a:t>
            </a:r>
          </a:p>
        </p:txBody>
      </p:sp>
      <p:sp>
        <p:nvSpPr>
          <p:cNvPr id="3" name="Title 2"/>
          <p:cNvSpPr>
            <a:spLocks noGrp="1"/>
          </p:cNvSpPr>
          <p:nvPr>
            <p:ph type="title"/>
          </p:nvPr>
        </p:nvSpPr>
        <p:spPr/>
        <p:txBody>
          <a:bodyPr/>
          <a:lstStyle/>
          <a:p>
            <a:r>
              <a:rPr lang="en-US" dirty="0" smtClean="0"/>
              <a:t>Prescribed Approach - TechNet</a:t>
            </a:r>
            <a:endParaRPr lang="en-US" dirty="0"/>
          </a:p>
        </p:txBody>
      </p:sp>
    </p:spTree>
    <p:extLst>
      <p:ext uri="{BB962C8B-B14F-4D97-AF65-F5344CB8AC3E}">
        <p14:creationId xmlns:p14="http://schemas.microsoft.com/office/powerpoint/2010/main" val="325485778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1554630"/>
            <a:ext cx="8934450" cy="5170646"/>
          </a:xfrm>
          <a:prstGeom prst="rect">
            <a:avLst/>
          </a:prstGeom>
        </p:spPr>
        <p:txBody>
          <a:bodyPr wrap="square">
            <a:spAutoFit/>
          </a:bodyPr>
          <a:lstStyle/>
          <a:p>
            <a:r>
              <a:rPr lang="en-US" sz="1100" dirty="0"/>
              <a:t> </a:t>
            </a:r>
            <a:r>
              <a:rPr lang="en-US" sz="1100" dirty="0">
                <a:solidFill>
                  <a:srgbClr val="006400"/>
                </a:solidFill>
                <a:latin typeface="Lucida Console" panose="020B0609040504020204" pitchFamily="49" charset="0"/>
              </a:rPr>
              <a:t>### Export the FIM </a:t>
            </a:r>
            <a:r>
              <a:rPr lang="en-US" sz="1100" dirty="0" err="1">
                <a:solidFill>
                  <a:srgbClr val="006400"/>
                </a:solidFill>
                <a:latin typeface="Lucida Console" panose="020B0609040504020204" pitchFamily="49" charset="0"/>
              </a:rPr>
              <a:t>confiugration</a:t>
            </a:r>
            <a:r>
              <a:rPr lang="en-US" sz="1100" dirty="0">
                <a:solidFill>
                  <a:srgbClr val="006400"/>
                </a:solidFill>
                <a:latin typeface="Lucida Console" panose="020B0609040504020204" pitchFamily="49" charset="0"/>
              </a:rPr>
              <a:t> from both servers</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$policy1</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Export-</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policyConfig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portalConfig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schemaConfig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-Uri</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http://server1:5725</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$policy2</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Export-</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policyConfig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portalConfig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schemaConfig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-Uri</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http://server2:5725</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Set some Join Rules</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a:t>
            </a:r>
            <a:r>
              <a:rPr lang="en-US" sz="1100" dirty="0" err="1">
                <a:solidFill>
                  <a:srgbClr val="FF4500"/>
                </a:solidFill>
                <a:latin typeface="Lucida Console" panose="020B0609040504020204" pitchFamily="49" charset="0"/>
              </a:rPr>
              <a:t>joinrules</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Person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MailNickname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DisplayName</a:t>
            </a:r>
            <a:r>
              <a:rPr lang="en-US" sz="1100" dirty="0">
                <a:solidFill>
                  <a:srgbClr val="8B0000"/>
                </a:solidFill>
                <a:latin typeface="Lucida Console" panose="020B0609040504020204" pitchFamily="49" charset="0"/>
              </a:rPr>
              <a:t>"</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Group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DisplayName</a:t>
            </a:r>
            <a:r>
              <a:rPr lang="en-US" sz="1100" dirty="0">
                <a:solidFill>
                  <a:srgbClr val="8B0000"/>
                </a:solidFill>
                <a:latin typeface="Lucida Console" panose="020B0609040504020204" pitchFamily="49" charset="0"/>
              </a:rPr>
              <a:t>"</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ObjectTypeDescription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"Name"</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AttributeTypeDescription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"Name"</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BindingDescription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BoundObjectType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BoundAttributeType</a:t>
            </a:r>
            <a:r>
              <a:rPr lang="en-US" sz="1100" dirty="0">
                <a:solidFill>
                  <a:srgbClr val="8B0000"/>
                </a:solidFill>
                <a:latin typeface="Lucida Console" panose="020B0609040504020204" pitchFamily="49" charset="0"/>
              </a:rPr>
              <a:t>"</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ConstantSpecifier</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BoundObjectType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BoundAttributeType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ConstantValueKey</a:t>
            </a:r>
            <a:r>
              <a:rPr lang="en-US" sz="1100" dirty="0">
                <a:solidFill>
                  <a:srgbClr val="8B0000"/>
                </a:solidFill>
                <a:latin typeface="Lucida Console" panose="020B0609040504020204" pitchFamily="49" charset="0"/>
              </a:rPr>
              <a:t>"</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SearchScopeConfiguration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DisplayName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SearchScopeResultObjectType</a:t>
            </a:r>
            <a:r>
              <a:rPr lang="en-US" sz="1100" dirty="0">
                <a:solidFill>
                  <a:srgbClr val="8B0000"/>
                </a:solidFill>
                <a:latin typeface="Lucida Console" panose="020B0609040504020204" pitchFamily="49" charset="0"/>
              </a:rPr>
              <a:t> Order"</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ObjectVisualizationConfiguration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err="1">
                <a:solidFill>
                  <a:srgbClr val="8B0000"/>
                </a:solidFill>
                <a:latin typeface="Lucida Console" panose="020B0609040504020204" pitchFamily="49" charset="0"/>
              </a:rPr>
              <a:t>DisplayName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AppliesToCreate</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AppliesToEdit</a:t>
            </a:r>
            <a:r>
              <a:rPr lang="en-US" sz="1100" dirty="0">
                <a:solidFill>
                  <a:srgbClr val="8B0000"/>
                </a:solidFill>
                <a:latin typeface="Lucida Console" panose="020B0609040504020204" pitchFamily="49" charset="0"/>
              </a:rPr>
              <a:t> </a:t>
            </a:r>
            <a:r>
              <a:rPr lang="en-US" sz="1100" dirty="0" err="1">
                <a:solidFill>
                  <a:srgbClr val="8B0000"/>
                </a:solidFill>
                <a:latin typeface="Lucida Console" panose="020B0609040504020204" pitchFamily="49" charset="0"/>
              </a:rPr>
              <a:t>AppliesToView</a:t>
            </a:r>
            <a:r>
              <a:rPr lang="en-US" sz="1100" dirty="0">
                <a:solidFill>
                  <a:srgbClr val="8B00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a:t>
            </a: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Do the joining</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$matches</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Join-</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-source</a:t>
            </a:r>
            <a:r>
              <a:rPr lang="en-US" sz="1100" dirty="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$policy1</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-target</a:t>
            </a:r>
            <a:r>
              <a:rPr lang="en-US" sz="1100" dirty="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$policy2</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-join</a:t>
            </a:r>
            <a:r>
              <a:rPr lang="en-US" sz="1100" dirty="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a:t>
            </a:r>
            <a:r>
              <a:rPr lang="en-US" sz="1100" dirty="0" err="1">
                <a:solidFill>
                  <a:srgbClr val="FF4500"/>
                </a:solidFill>
                <a:latin typeface="Lucida Console" panose="020B0609040504020204" pitchFamily="49" charset="0"/>
              </a:rPr>
              <a:t>joinrules</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defaultJoin</a:t>
            </a:r>
            <a:r>
              <a:rPr lang="en-US" sz="1100" dirty="0">
                <a:solidFill>
                  <a:prstClr val="black"/>
                </a:solidFill>
                <a:latin typeface="Lucida Console" panose="020B0609040504020204" pitchFamily="49" charset="0"/>
              </a:rPr>
              <a:t> </a:t>
            </a:r>
            <a:r>
              <a:rPr lang="en-US" sz="1100" dirty="0" err="1">
                <a:solidFill>
                  <a:srgbClr val="8A2BE2"/>
                </a:solidFill>
                <a:latin typeface="Lucida Console" panose="020B0609040504020204" pitchFamily="49" charset="0"/>
              </a:rPr>
              <a:t>DisplayName</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Produce the diff</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$diff</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$matches</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Compare-</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Import the diff to FIM</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a:t>
            </a:r>
            <a:r>
              <a:rPr lang="en-US" sz="1100" dirty="0" err="1">
                <a:solidFill>
                  <a:srgbClr val="FF4500"/>
                </a:solidFill>
                <a:latin typeface="Lucida Console" panose="020B0609040504020204" pitchFamily="49" charset="0"/>
              </a:rPr>
              <a:t>undoneImports</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$diff</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Import-</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-Uri</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http://server2:5725</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Didn't work?  Yeah, do it again</a:t>
            </a:r>
            <a:endParaRPr lang="en-US" sz="1100" dirty="0">
              <a:solidFill>
                <a:prstClr val="black"/>
              </a:solidFill>
              <a:latin typeface="Lucida Console" panose="020B0609040504020204" pitchFamily="49" charset="0"/>
            </a:endParaRPr>
          </a:p>
          <a:p>
            <a:r>
              <a:rPr lang="en-US" sz="1100" dirty="0">
                <a:solidFill>
                  <a:srgbClr val="FF4500"/>
                </a:solidFill>
                <a:latin typeface="Lucida Console" panose="020B0609040504020204" pitchFamily="49" charset="0"/>
              </a:rPr>
              <a:t>$</a:t>
            </a:r>
            <a:r>
              <a:rPr lang="en-US" sz="1100" dirty="0" err="1">
                <a:solidFill>
                  <a:srgbClr val="FF4500"/>
                </a:solidFill>
                <a:latin typeface="Lucida Console" panose="020B0609040504020204" pitchFamily="49" charset="0"/>
              </a:rPr>
              <a:t>undoneImports</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Import-</a:t>
            </a:r>
            <a:r>
              <a:rPr lang="en-US" sz="1100" dirty="0" err="1">
                <a:solidFill>
                  <a:srgbClr val="0000FF"/>
                </a:solidFill>
                <a:latin typeface="Lucida Console" panose="020B0609040504020204" pitchFamily="49" charset="0"/>
              </a:rPr>
              <a:t>FimConfig</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-Uri</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http://server2:5725</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p>
        </p:txBody>
      </p:sp>
      <p:sp>
        <p:nvSpPr>
          <p:cNvPr id="3" name="Title 2"/>
          <p:cNvSpPr>
            <a:spLocks noGrp="1"/>
          </p:cNvSpPr>
          <p:nvPr>
            <p:ph type="title"/>
          </p:nvPr>
        </p:nvSpPr>
        <p:spPr/>
        <p:txBody>
          <a:bodyPr/>
          <a:lstStyle/>
          <a:p>
            <a:r>
              <a:rPr lang="en-US" dirty="0" err="1" smtClean="0"/>
              <a:t>Config</a:t>
            </a:r>
            <a:r>
              <a:rPr lang="en-US" dirty="0" smtClean="0"/>
              <a:t> Migration Script</a:t>
            </a:r>
            <a:endParaRPr lang="en-US" dirty="0"/>
          </a:p>
        </p:txBody>
      </p:sp>
    </p:spTree>
    <p:extLst>
      <p:ext uri="{BB962C8B-B14F-4D97-AF65-F5344CB8AC3E}">
        <p14:creationId xmlns:p14="http://schemas.microsoft.com/office/powerpoint/2010/main" val="17968065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4265783"/>
          </a:xfrm>
        </p:spPr>
        <p:txBody>
          <a:bodyPr/>
          <a:lstStyle/>
          <a:p>
            <a:r>
              <a:rPr lang="en-US" dirty="0" smtClean="0"/>
              <a:t>Good</a:t>
            </a:r>
          </a:p>
          <a:p>
            <a:pPr lvl="1"/>
            <a:r>
              <a:rPr lang="en-US" dirty="0" smtClean="0"/>
              <a:t>FIM ships with PowerShell commands</a:t>
            </a:r>
          </a:p>
          <a:p>
            <a:pPr lvl="1"/>
            <a:r>
              <a:rPr lang="en-US" dirty="0" smtClean="0"/>
              <a:t>Very good coverage of the FIM Service</a:t>
            </a:r>
          </a:p>
          <a:p>
            <a:r>
              <a:rPr lang="en-US" dirty="0" smtClean="0"/>
              <a:t>Bad</a:t>
            </a:r>
          </a:p>
          <a:p>
            <a:pPr lvl="1"/>
            <a:r>
              <a:rPr lang="en-US" dirty="0" smtClean="0"/>
              <a:t>Configuration migration is a flawed approach</a:t>
            </a:r>
          </a:p>
          <a:p>
            <a:pPr lvl="1"/>
            <a:r>
              <a:rPr lang="en-US" dirty="0" smtClean="0"/>
              <a:t>No tie back to source control</a:t>
            </a:r>
          </a:p>
          <a:p>
            <a:r>
              <a:rPr lang="en-US" dirty="0" smtClean="0"/>
              <a:t>Ugly</a:t>
            </a:r>
          </a:p>
          <a:p>
            <a:pPr lvl="1"/>
            <a:r>
              <a:rPr lang="en-US" dirty="0" smtClean="0"/>
              <a:t>People don’t understand the tools, and very often just hack the XML files</a:t>
            </a:r>
            <a:endParaRPr lang="en-US" dirty="0"/>
          </a:p>
        </p:txBody>
      </p:sp>
      <p:sp>
        <p:nvSpPr>
          <p:cNvPr id="3" name="Title 2"/>
          <p:cNvSpPr>
            <a:spLocks noGrp="1"/>
          </p:cNvSpPr>
          <p:nvPr>
            <p:ph type="title"/>
          </p:nvPr>
        </p:nvSpPr>
        <p:spPr/>
        <p:txBody>
          <a:bodyPr/>
          <a:lstStyle/>
          <a:p>
            <a:r>
              <a:rPr lang="en-US" dirty="0" smtClean="0"/>
              <a:t>Good, Bad, Ugly</a:t>
            </a:r>
            <a:endParaRPr lang="en-US" dirty="0"/>
          </a:p>
        </p:txBody>
      </p:sp>
    </p:spTree>
    <p:extLst>
      <p:ext uri="{BB962C8B-B14F-4D97-AF65-F5344CB8AC3E}">
        <p14:creationId xmlns:p14="http://schemas.microsoft.com/office/powerpoint/2010/main" val="378413110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2899255"/>
          </a:xfrm>
        </p:spPr>
        <p:txBody>
          <a:bodyPr/>
          <a:lstStyle/>
          <a:p>
            <a:r>
              <a:rPr lang="en-US" dirty="0" smtClean="0"/>
              <a:t>Automation is done with imperative scripts</a:t>
            </a:r>
          </a:p>
          <a:p>
            <a:r>
              <a:rPr lang="en-US" dirty="0" smtClean="0"/>
              <a:t>Write scripts to load the configuration into FIM</a:t>
            </a:r>
          </a:p>
          <a:p>
            <a:r>
              <a:rPr lang="en-US" dirty="0" smtClean="0"/>
              <a:t>Use source control to manage those scripts</a:t>
            </a:r>
            <a:endParaRPr lang="en-US" dirty="0"/>
          </a:p>
        </p:txBody>
      </p:sp>
      <p:sp>
        <p:nvSpPr>
          <p:cNvPr id="3" name="Title 2"/>
          <p:cNvSpPr>
            <a:spLocks noGrp="1"/>
          </p:cNvSpPr>
          <p:nvPr>
            <p:ph type="title"/>
          </p:nvPr>
        </p:nvSpPr>
        <p:spPr/>
        <p:txBody>
          <a:bodyPr/>
          <a:lstStyle/>
          <a:p>
            <a:r>
              <a:rPr lang="en-US" dirty="0" smtClean="0"/>
              <a:t>Prescribed Approach - Craig</a:t>
            </a:r>
            <a:endParaRPr lang="en-US" dirty="0"/>
          </a:p>
        </p:txBody>
      </p:sp>
    </p:spTree>
    <p:extLst>
      <p:ext uri="{BB962C8B-B14F-4D97-AF65-F5344CB8AC3E}">
        <p14:creationId xmlns:p14="http://schemas.microsoft.com/office/powerpoint/2010/main" val="16593550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574" y="295275"/>
            <a:ext cx="8778875" cy="917575"/>
          </a:xfrm>
        </p:spPr>
        <p:txBody>
          <a:bodyPr/>
          <a:lstStyle/>
          <a:p>
            <a:r>
              <a:rPr lang="en-US" dirty="0" smtClean="0"/>
              <a:t>Imperative Configuration Script</a:t>
            </a:r>
            <a:endParaRPr lang="en-US" dirty="0"/>
          </a:p>
        </p:txBody>
      </p:sp>
      <p:sp>
        <p:nvSpPr>
          <p:cNvPr id="5" name="Text Placeholder 4"/>
          <p:cNvSpPr>
            <a:spLocks noGrp="1"/>
          </p:cNvSpPr>
          <p:nvPr>
            <p:ph type="body" sz="quarter" idx="10"/>
          </p:nvPr>
        </p:nvSpPr>
        <p:spPr>
          <a:xfrm>
            <a:off x="274209" y="1123950"/>
            <a:ext cx="8778240" cy="5178341"/>
          </a:xfrm>
        </p:spPr>
        <p:txBody>
          <a:bodyPr/>
          <a:lstStyle/>
          <a:p>
            <a:r>
              <a:rPr lang="en-US" sz="1100" dirty="0" smtClean="0">
                <a:solidFill>
                  <a:srgbClr val="008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Check starting state - Halt script if trouble found with the preliminaries</a:t>
            </a:r>
            <a:endParaRPr lang="en-US" sz="1100" dirty="0">
              <a:solidFill>
                <a:srgbClr val="000000"/>
              </a:solidFill>
              <a:highlight>
                <a:srgbClr val="FFFFFF"/>
              </a:highlight>
              <a:latin typeface="Consolas" panose="020B0609020204030204" pitchFamily="49" charset="0"/>
            </a:endParaRPr>
          </a:p>
          <a:p>
            <a:r>
              <a:rPr lang="en-US" sz="1100" dirty="0" smtClean="0">
                <a:solidFill>
                  <a:srgbClr val="2B91AF"/>
                </a:solidFill>
                <a:highlight>
                  <a:srgbClr val="FFFFFF"/>
                </a:highlight>
                <a:latin typeface="Consolas" panose="020B0609020204030204" pitchFamily="49" charset="0"/>
              </a:rPr>
              <a:t>Write-Verbose</a:t>
            </a:r>
            <a:r>
              <a:rPr lang="en-US" sz="1100" dirty="0" smtClean="0">
                <a:solidFill>
                  <a:srgbClr val="000000"/>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"Checking for FIM."</a:t>
            </a:r>
            <a:endParaRPr lang="en-US" sz="1100" dirty="0">
              <a:solidFill>
                <a:srgbClr val="000000"/>
              </a:solidFill>
              <a:highlight>
                <a:srgbClr val="FFFFFF"/>
              </a:highlight>
              <a:latin typeface="Consolas" panose="020B0609020204030204" pitchFamily="49" charset="0"/>
            </a:endParaRPr>
          </a:p>
          <a:p>
            <a:r>
              <a:rPr lang="en-US" sz="1100" dirty="0">
                <a:solidFill>
                  <a:srgbClr val="0000FF"/>
                </a:solidFill>
                <a:highlight>
                  <a:srgbClr val="FFFFFF"/>
                </a:highlight>
                <a:latin typeface="Consolas" panose="020B0609020204030204" pitchFamily="49" charset="0"/>
              </a:rPr>
              <a:t>try</a:t>
            </a:r>
            <a:endParaRPr lang="en-US" sz="1100" dirty="0">
              <a:solidFill>
                <a:srgbClr val="000000"/>
              </a:solidFill>
              <a:highlight>
                <a:srgbClr val="FFFFFF"/>
              </a:highlight>
              <a:latin typeface="Consolas" panose="020B0609020204030204" pitchFamily="49" charset="0"/>
            </a:endParaRPr>
          </a:p>
          <a:p>
            <a:r>
              <a:rPr lang="en-US" sz="1100" dirty="0">
                <a:solidFill>
                  <a:srgbClr val="000000"/>
                </a:solidFill>
                <a:highlight>
                  <a:srgbClr val="FFFFFF"/>
                </a:highlight>
                <a:latin typeface="Consolas" panose="020B0609020204030204" pitchFamily="49" charset="0"/>
              </a:rPr>
              <a:t>{</a:t>
            </a:r>
          </a:p>
          <a:p>
            <a:r>
              <a:rPr lang="en-US" sz="1100" dirty="0">
                <a:solidFill>
                  <a:srgbClr val="2B91AF"/>
                </a:solidFill>
                <a:highlight>
                  <a:srgbClr val="FFFFFF"/>
                </a:highlight>
                <a:latin typeface="Consolas" panose="020B0609020204030204" pitchFamily="49" charset="0"/>
              </a:rPr>
              <a:t> </a:t>
            </a:r>
            <a:r>
              <a:rPr lang="en-US" sz="1100" dirty="0" smtClean="0">
                <a:solidFill>
                  <a:srgbClr val="2B91AF"/>
                </a:solidFill>
                <a:highlight>
                  <a:srgbClr val="FFFFFF"/>
                </a:highlight>
                <a:latin typeface="Consolas" panose="020B0609020204030204" pitchFamily="49" charset="0"/>
              </a:rPr>
              <a:t> Get-Service</a:t>
            </a:r>
            <a:r>
              <a:rPr lang="en-US" sz="1100" dirty="0" smtClean="0">
                <a:solidFill>
                  <a:srgbClr val="000000"/>
                </a:solidFill>
                <a:highlight>
                  <a:srgbClr val="FFFFFF"/>
                </a:highlight>
                <a:latin typeface="Consolas" panose="020B0609020204030204" pitchFamily="49" charset="0"/>
              </a:rPr>
              <a:t> </a:t>
            </a:r>
            <a:r>
              <a:rPr lang="en-US" sz="1100" dirty="0" err="1" smtClean="0">
                <a:solidFill>
                  <a:srgbClr val="A31515"/>
                </a:solidFill>
                <a:highlight>
                  <a:srgbClr val="FFFFFF"/>
                </a:highlight>
                <a:latin typeface="Consolas" panose="020B0609020204030204" pitchFamily="49" charset="0"/>
              </a:rPr>
              <a:t>fimservice</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a:t>
            </a:r>
            <a:r>
              <a:rPr lang="en-US" sz="1100" dirty="0" err="1">
                <a:solidFill>
                  <a:srgbClr val="000000"/>
                </a:solidFill>
                <a:highlight>
                  <a:srgbClr val="FFFFFF"/>
                </a:highlight>
                <a:latin typeface="Consolas" panose="020B0609020204030204" pitchFamily="49" charset="0"/>
              </a:rPr>
              <a:t>ErrorAction</a:t>
            </a:r>
            <a:r>
              <a:rPr lang="en-US" sz="1100" dirty="0">
                <a:solidFill>
                  <a:srgbClr val="000000"/>
                </a:solidFill>
                <a:highlight>
                  <a:srgbClr val="FFFFFF"/>
                </a:highlight>
                <a:latin typeface="Consolas" panose="020B0609020204030204" pitchFamily="49" charset="0"/>
              </a:rPr>
              <a:t> stop | </a:t>
            </a:r>
            <a:r>
              <a:rPr lang="en-US" sz="1100" dirty="0">
                <a:solidFill>
                  <a:srgbClr val="2B91AF"/>
                </a:solidFill>
                <a:highlight>
                  <a:srgbClr val="FFFFFF"/>
                </a:highlight>
                <a:latin typeface="Consolas" panose="020B0609020204030204" pitchFamily="49" charset="0"/>
              </a:rPr>
              <a:t>Out-Null</a:t>
            </a:r>
            <a:endParaRPr lang="en-US" sz="1100" dirty="0">
              <a:solidFill>
                <a:srgbClr val="000000"/>
              </a:solidFill>
              <a:highlight>
                <a:srgbClr val="FFFFFF"/>
              </a:highlight>
              <a:latin typeface="Consolas" panose="020B0609020204030204" pitchFamily="49" charset="0"/>
            </a:endParaRPr>
          </a:p>
          <a:p>
            <a:r>
              <a:rPr lang="en-US" sz="1100" dirty="0">
                <a:solidFill>
                  <a:srgbClr val="000000"/>
                </a:solidFill>
                <a:highlight>
                  <a:srgbClr val="FFFFFF"/>
                </a:highlight>
                <a:latin typeface="Consolas" panose="020B0609020204030204" pitchFamily="49" charset="0"/>
              </a:rPr>
              <a:t>}</a:t>
            </a:r>
          </a:p>
          <a:p>
            <a:r>
              <a:rPr lang="en-US" sz="1100" dirty="0">
                <a:solidFill>
                  <a:srgbClr val="0000FF"/>
                </a:solidFill>
                <a:highlight>
                  <a:srgbClr val="FFFFFF"/>
                </a:highlight>
                <a:latin typeface="Consolas" panose="020B0609020204030204" pitchFamily="49" charset="0"/>
              </a:rPr>
              <a:t>catch</a:t>
            </a:r>
            <a:endParaRPr lang="en-US" sz="1100" dirty="0">
              <a:solidFill>
                <a:srgbClr val="000000"/>
              </a:solidFill>
              <a:highlight>
                <a:srgbClr val="FFFFFF"/>
              </a:highlight>
              <a:latin typeface="Consolas" panose="020B0609020204030204" pitchFamily="49" charset="0"/>
            </a:endParaRPr>
          </a:p>
          <a:p>
            <a:r>
              <a:rPr lang="en-US" sz="1100" dirty="0">
                <a:solidFill>
                  <a:srgbClr val="000000"/>
                </a:solidFill>
                <a:highlight>
                  <a:srgbClr val="FFFFFF"/>
                </a:highlight>
                <a:latin typeface="Consolas" panose="020B0609020204030204" pitchFamily="49" charset="0"/>
              </a:rPr>
              <a:t>{</a:t>
            </a:r>
          </a:p>
          <a:p>
            <a:r>
              <a:rPr lang="en-US" sz="1100" dirty="0" smtClean="0">
                <a:solidFill>
                  <a:srgbClr val="2B91AF"/>
                </a:solidFill>
                <a:highlight>
                  <a:srgbClr val="FFFFFF"/>
                </a:highlight>
                <a:latin typeface="Consolas" panose="020B0609020204030204" pitchFamily="49" charset="0"/>
              </a:rPr>
              <a:t>  Write-Warning</a:t>
            </a:r>
            <a:r>
              <a:rPr lang="en-US" sz="1100" dirty="0" smtClean="0">
                <a:solidFill>
                  <a:srgbClr val="000000"/>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"FIM not found.  Please run this script from the FIM </a:t>
            </a:r>
            <a:r>
              <a:rPr lang="en-US" sz="1100" dirty="0" smtClean="0">
                <a:solidFill>
                  <a:srgbClr val="A31515"/>
                </a:solidFill>
                <a:highlight>
                  <a:srgbClr val="FFFFFF"/>
                </a:highlight>
                <a:latin typeface="Consolas" panose="020B0609020204030204" pitchFamily="49" charset="0"/>
              </a:rPr>
              <a:t>server, duh."</a:t>
            </a:r>
            <a:endParaRPr lang="en-US" sz="1100" dirty="0">
              <a:solidFill>
                <a:srgbClr val="000000"/>
              </a:solidFill>
              <a:highlight>
                <a:srgbClr val="FFFFFF"/>
              </a:highlight>
              <a:latin typeface="Consolas" panose="020B0609020204030204" pitchFamily="49" charset="0"/>
            </a:endParaRPr>
          </a:p>
          <a:p>
            <a:r>
              <a:rPr lang="en-US" sz="1100" dirty="0" smtClean="0">
                <a:solidFill>
                  <a:srgbClr val="0000FF"/>
                </a:solidFill>
                <a:highlight>
                  <a:srgbClr val="FFFFFF"/>
                </a:highlight>
                <a:latin typeface="Consolas" panose="020B0609020204030204" pitchFamily="49" charset="0"/>
              </a:rPr>
              <a:t>  exit</a:t>
            </a:r>
            <a:endParaRPr lang="en-US" sz="1100" dirty="0">
              <a:solidFill>
                <a:srgbClr val="000000"/>
              </a:solidFill>
              <a:highlight>
                <a:srgbClr val="FFFFFF"/>
              </a:highlight>
              <a:latin typeface="Consolas" panose="020B0609020204030204" pitchFamily="49" charset="0"/>
            </a:endParaRPr>
          </a:p>
          <a:p>
            <a:r>
              <a:rPr lang="en-US" sz="1100" dirty="0">
                <a:solidFill>
                  <a:srgbClr val="000000"/>
                </a:solidFill>
                <a:highlight>
                  <a:srgbClr val="FFFFFF"/>
                </a:highlight>
                <a:latin typeface="Consolas" panose="020B0609020204030204" pitchFamily="49" charset="0"/>
              </a:rPr>
              <a:t>}</a:t>
            </a:r>
          </a:p>
          <a:p>
            <a:endParaRPr lang="en-US" sz="1100" dirty="0">
              <a:solidFill>
                <a:srgbClr val="000000"/>
              </a:solidFill>
              <a:highlight>
                <a:srgbClr val="FFFFFF"/>
              </a:highlight>
              <a:latin typeface="Consolas" panose="020B0609020204030204" pitchFamily="49" charset="0"/>
            </a:endParaRPr>
          </a:p>
          <a:p>
            <a:r>
              <a:rPr lang="en-US" sz="1100" dirty="0">
                <a:solidFill>
                  <a:srgbClr val="2B91AF"/>
                </a:solidFill>
                <a:highlight>
                  <a:srgbClr val="FFFFFF"/>
                </a:highlight>
                <a:latin typeface="Consolas" panose="020B0609020204030204" pitchFamily="49" charset="0"/>
              </a:rPr>
              <a:t>Write-Verbose</a:t>
            </a:r>
            <a:r>
              <a:rPr lang="en-US" sz="1100" dirty="0">
                <a:solidFill>
                  <a:srgbClr val="000000"/>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"Checking target environment."</a:t>
            </a:r>
            <a:endParaRPr lang="en-US" sz="1100" dirty="0">
              <a:solidFill>
                <a:srgbClr val="000000"/>
              </a:solidFill>
              <a:highlight>
                <a:srgbClr val="FFFFFF"/>
              </a:highlight>
              <a:latin typeface="Consolas" panose="020B0609020204030204" pitchFamily="49" charset="0"/>
            </a:endParaRPr>
          </a:p>
          <a:p>
            <a:r>
              <a:rPr lang="en-US" sz="1100" dirty="0">
                <a:solidFill>
                  <a:srgbClr val="0000FF"/>
                </a:solidFill>
                <a:highlight>
                  <a:srgbClr val="FFFFFF"/>
                </a:highlight>
                <a:latin typeface="Consolas" panose="020B0609020204030204" pitchFamily="49" charset="0"/>
              </a:rPr>
              <a:t>if</a:t>
            </a:r>
            <a:r>
              <a:rPr lang="en-US" sz="1100" dirty="0">
                <a:solidFill>
                  <a:srgbClr val="000000"/>
                </a:solidFill>
                <a:highlight>
                  <a:srgbClr val="FFFFFF"/>
                </a:highlight>
                <a:latin typeface="Consolas" panose="020B0609020204030204" pitchFamily="49" charset="0"/>
              </a:rPr>
              <a:t>(!$(</a:t>
            </a:r>
            <a:r>
              <a:rPr lang="en-US" sz="1100" dirty="0">
                <a:solidFill>
                  <a:srgbClr val="2B91AF"/>
                </a:solidFill>
                <a:highlight>
                  <a:srgbClr val="FFFFFF"/>
                </a:highlight>
                <a:latin typeface="Consolas" panose="020B0609020204030204" pitchFamily="49" charset="0"/>
              </a:rPr>
              <a:t>Test-Path</a:t>
            </a:r>
            <a:r>
              <a:rPr lang="en-US" sz="1100" dirty="0">
                <a:solidFill>
                  <a:srgbClr val="000000"/>
                </a:solidFill>
                <a:highlight>
                  <a:srgbClr val="FFFFFF"/>
                </a:highlight>
                <a:latin typeface="Consolas" panose="020B0609020204030204" pitchFamily="49" charset="0"/>
              </a:rPr>
              <a:t>(</a:t>
            </a:r>
            <a:r>
              <a:rPr lang="en-US" sz="1100" dirty="0">
                <a:solidFill>
                  <a:srgbClr val="A31515"/>
                </a:solidFill>
                <a:highlight>
                  <a:srgbClr val="FFFFFF"/>
                </a:highlight>
                <a:latin typeface="Consolas" panose="020B0609020204030204" pitchFamily="49" charset="0"/>
              </a:rPr>
              <a:t>"</a:t>
            </a:r>
            <a:r>
              <a:rPr lang="en-US" sz="1100" dirty="0">
                <a:solidFill>
                  <a:srgbClr val="000000"/>
                </a:solidFill>
                <a:highlight>
                  <a:srgbClr val="FFFFFF"/>
                </a:highlight>
                <a:latin typeface="Consolas" panose="020B0609020204030204" pitchFamily="49" charset="0"/>
              </a:rPr>
              <a:t>$</a:t>
            </a:r>
            <a:r>
              <a:rPr lang="en-US" sz="1100" dirty="0" err="1">
                <a:solidFill>
                  <a:srgbClr val="000000"/>
                </a:solidFill>
                <a:highlight>
                  <a:srgbClr val="FFFFFF"/>
                </a:highlight>
                <a:latin typeface="Consolas" panose="020B0609020204030204" pitchFamily="49" charset="0"/>
              </a:rPr>
              <a:t>scriptPath</a:t>
            </a:r>
            <a:r>
              <a:rPr lang="en-US" sz="1100" dirty="0">
                <a:solidFill>
                  <a:srgbClr val="A31515"/>
                </a:solidFill>
                <a:highlight>
                  <a:srgbClr val="FFFFFF"/>
                </a:highlight>
                <a:latin typeface="Consolas" panose="020B0609020204030204" pitchFamily="49" charset="0"/>
              </a:rPr>
              <a:t>\\Config</a:t>
            </a:r>
            <a:r>
              <a:rPr lang="en-US" sz="1100" dirty="0">
                <a:solidFill>
                  <a:srgbClr val="000000"/>
                </a:solidFill>
                <a:highlight>
                  <a:srgbClr val="FFFFFF"/>
                </a:highlight>
                <a:latin typeface="Consolas" panose="020B0609020204030204" pitchFamily="49" charset="0"/>
              </a:rPr>
              <a:t>$environment</a:t>
            </a:r>
            <a:r>
              <a:rPr lang="en-US" sz="1100" dirty="0">
                <a:solidFill>
                  <a:srgbClr val="A31515"/>
                </a:solidFill>
                <a:highlight>
                  <a:srgbClr val="FFFFFF"/>
                </a:highlight>
                <a:latin typeface="Consolas" panose="020B0609020204030204" pitchFamily="49" charset="0"/>
              </a:rPr>
              <a:t>.xml"</a:t>
            </a:r>
            <a:r>
              <a:rPr lang="en-US" sz="1100" dirty="0">
                <a:solidFill>
                  <a:srgbClr val="000000"/>
                </a:solidFill>
                <a:highlight>
                  <a:srgbClr val="FFFFFF"/>
                </a:highlight>
                <a:latin typeface="Consolas" panose="020B0609020204030204" pitchFamily="49" charset="0"/>
              </a:rPr>
              <a:t>)))</a:t>
            </a:r>
          </a:p>
          <a:p>
            <a:r>
              <a:rPr lang="en-US" sz="1100" dirty="0">
                <a:solidFill>
                  <a:srgbClr val="000000"/>
                </a:solidFill>
                <a:highlight>
                  <a:srgbClr val="FFFFFF"/>
                </a:highlight>
                <a:latin typeface="Consolas" panose="020B0609020204030204" pitchFamily="49" charset="0"/>
              </a:rPr>
              <a:t>{</a:t>
            </a:r>
          </a:p>
          <a:p>
            <a:r>
              <a:rPr lang="en-US" sz="1100" dirty="0" smtClean="0">
                <a:solidFill>
                  <a:srgbClr val="2B91AF"/>
                </a:solidFill>
                <a:highlight>
                  <a:srgbClr val="FFFFFF"/>
                </a:highlight>
                <a:latin typeface="Consolas" panose="020B0609020204030204" pitchFamily="49" charset="0"/>
              </a:rPr>
              <a:t>  Write-Warning</a:t>
            </a:r>
            <a:r>
              <a:rPr lang="en-US" sz="1100" dirty="0" smtClean="0">
                <a:solidFill>
                  <a:srgbClr val="000000"/>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a:t>
            </a:r>
            <a:r>
              <a:rPr lang="en-US" sz="1100" dirty="0" err="1">
                <a:solidFill>
                  <a:srgbClr val="A31515"/>
                </a:solidFill>
                <a:highlight>
                  <a:srgbClr val="FFFFFF"/>
                </a:highlight>
                <a:latin typeface="Consolas" panose="020B0609020204030204" pitchFamily="49" charset="0"/>
              </a:rPr>
              <a:t>Config</a:t>
            </a:r>
            <a:r>
              <a:rPr lang="en-US" sz="1100" dirty="0">
                <a:solidFill>
                  <a:srgbClr val="A31515"/>
                </a:solidFill>
                <a:highlight>
                  <a:srgbClr val="FFFFFF"/>
                </a:highlight>
                <a:latin typeface="Consolas" panose="020B0609020204030204" pitchFamily="49" charset="0"/>
              </a:rPr>
              <a:t> values not found for environment '</a:t>
            </a:r>
            <a:r>
              <a:rPr lang="en-US" sz="1100" dirty="0">
                <a:solidFill>
                  <a:srgbClr val="000000"/>
                </a:solidFill>
                <a:highlight>
                  <a:srgbClr val="FFFFFF"/>
                </a:highlight>
                <a:latin typeface="Consolas" panose="020B0609020204030204" pitchFamily="49" charset="0"/>
              </a:rPr>
              <a:t>$environment</a:t>
            </a:r>
            <a:r>
              <a:rPr lang="en-US" sz="1100" dirty="0">
                <a:solidFill>
                  <a:srgbClr val="A31515"/>
                </a:solidFill>
                <a:highlight>
                  <a:srgbClr val="FFFFFF"/>
                </a:highlight>
                <a:latin typeface="Consolas" panose="020B0609020204030204" pitchFamily="49" charset="0"/>
              </a:rPr>
              <a:t>'. </a:t>
            </a:r>
            <a:r>
              <a:rPr lang="en-US" sz="1100" dirty="0" smtClean="0">
                <a:solidFill>
                  <a:srgbClr val="A31515"/>
                </a:solidFill>
                <a:highlight>
                  <a:srgbClr val="FFFFFF"/>
                </a:highlight>
                <a:latin typeface="Consolas" panose="020B0609020204030204" pitchFamily="49" charset="0"/>
              </a:rPr>
              <a:t>Please try again, harder next time."</a:t>
            </a:r>
            <a:endParaRPr lang="en-US" sz="1100" dirty="0">
              <a:solidFill>
                <a:srgbClr val="000000"/>
              </a:solidFill>
              <a:highlight>
                <a:srgbClr val="FFFFFF"/>
              </a:highlight>
              <a:latin typeface="Consolas" panose="020B0609020204030204" pitchFamily="49" charset="0"/>
            </a:endParaRPr>
          </a:p>
          <a:p>
            <a:r>
              <a:rPr lang="en-US" sz="1100" dirty="0" smtClean="0">
                <a:solidFill>
                  <a:srgbClr val="0000FF"/>
                </a:solidFill>
                <a:highlight>
                  <a:srgbClr val="FFFFFF"/>
                </a:highlight>
                <a:latin typeface="Consolas" panose="020B0609020204030204" pitchFamily="49" charset="0"/>
              </a:rPr>
              <a:t>  exit</a:t>
            </a:r>
            <a:endParaRPr lang="en-US" sz="1100" dirty="0">
              <a:solidFill>
                <a:srgbClr val="000000"/>
              </a:solidFill>
              <a:highlight>
                <a:srgbClr val="FFFFFF"/>
              </a:highlight>
              <a:latin typeface="Consolas" panose="020B0609020204030204" pitchFamily="49" charset="0"/>
            </a:endParaRPr>
          </a:p>
          <a:p>
            <a:r>
              <a:rPr lang="en-US" sz="1100" dirty="0" smtClean="0">
                <a:solidFill>
                  <a:srgbClr val="000000"/>
                </a:solidFill>
                <a:highlight>
                  <a:srgbClr val="FFFFFF"/>
                </a:highlight>
                <a:latin typeface="Consolas" panose="020B0609020204030204" pitchFamily="49" charset="0"/>
              </a:rPr>
              <a:t>}</a:t>
            </a:r>
          </a:p>
          <a:p>
            <a:endParaRPr lang="en-US" sz="1100" dirty="0" smtClean="0">
              <a:solidFill>
                <a:srgbClr val="000000"/>
              </a:solidFill>
              <a:highlight>
                <a:srgbClr val="FFFFFF"/>
              </a:highlight>
              <a:latin typeface="Consolas" panose="020B0609020204030204" pitchFamily="49" charset="0"/>
            </a:endParaRPr>
          </a:p>
          <a:p>
            <a:r>
              <a:rPr lang="en-US" sz="1100" dirty="0" smtClean="0">
                <a:solidFill>
                  <a:srgbClr val="008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Create the Set: </a:t>
            </a:r>
            <a:r>
              <a:rPr lang="en-US" sz="1100" dirty="0" smtClean="0">
                <a:solidFill>
                  <a:srgbClr val="008000"/>
                </a:solidFill>
                <a:highlight>
                  <a:srgbClr val="FFFFFF"/>
                </a:highlight>
                <a:latin typeface="Consolas" panose="020B0609020204030204" pitchFamily="49" charset="0"/>
              </a:rPr>
              <a:t>‘FIM UG: Presenters'</a:t>
            </a:r>
            <a:endParaRPr lang="en-US" sz="1100" dirty="0">
              <a:solidFill>
                <a:srgbClr val="000000"/>
              </a:solidFill>
              <a:highlight>
                <a:srgbClr val="FFFFFF"/>
              </a:highlight>
              <a:latin typeface="Consolas" panose="020B0609020204030204" pitchFamily="49" charset="0"/>
            </a:endParaRPr>
          </a:p>
          <a:p>
            <a:r>
              <a:rPr lang="en-US" sz="1100" dirty="0" smtClean="0">
                <a:solidFill>
                  <a:srgbClr val="2B91AF"/>
                </a:solidFill>
                <a:highlight>
                  <a:srgbClr val="FFFFFF"/>
                </a:highlight>
                <a:latin typeface="Consolas" panose="020B0609020204030204" pitchFamily="49" charset="0"/>
              </a:rPr>
              <a:t>New-</a:t>
            </a:r>
            <a:r>
              <a:rPr lang="en-US" sz="1100" dirty="0" err="1" smtClean="0">
                <a:solidFill>
                  <a:srgbClr val="2B91AF"/>
                </a:solidFill>
                <a:highlight>
                  <a:srgbClr val="FFFFFF"/>
                </a:highlight>
                <a:latin typeface="Consolas" panose="020B0609020204030204" pitchFamily="49" charset="0"/>
              </a:rPr>
              <a:t>FimSet</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a:t>
            </a:r>
            <a:r>
              <a:rPr lang="en-US" sz="1100" dirty="0" err="1">
                <a:solidFill>
                  <a:srgbClr val="000000"/>
                </a:solidFill>
                <a:highlight>
                  <a:srgbClr val="FFFFFF"/>
                </a:highlight>
                <a:latin typeface="Consolas" panose="020B0609020204030204" pitchFamily="49" charset="0"/>
              </a:rPr>
              <a:t>DisplayName</a:t>
            </a:r>
            <a:r>
              <a:rPr lang="en-US" sz="1100" dirty="0">
                <a:solidFill>
                  <a:srgbClr val="000000"/>
                </a:solidFill>
                <a:highlight>
                  <a:srgbClr val="FFFFFF"/>
                </a:highlight>
                <a:latin typeface="Consolas" panose="020B0609020204030204" pitchFamily="49" charset="0"/>
              </a:rPr>
              <a:t> </a:t>
            </a:r>
            <a:r>
              <a:rPr lang="en-US" sz="1100" dirty="0" smtClean="0">
                <a:solidFill>
                  <a:srgbClr val="A31515"/>
                </a:solidFill>
                <a:highlight>
                  <a:srgbClr val="FFFFFF"/>
                </a:highlight>
                <a:latin typeface="Consolas" panose="020B0609020204030204" pitchFamily="49" charset="0"/>
              </a:rPr>
              <a:t>“FIM UG: Presenters"</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-Filter </a:t>
            </a:r>
            <a:r>
              <a:rPr lang="en-US" sz="1100" dirty="0" smtClean="0">
                <a:solidFill>
                  <a:srgbClr val="A31515"/>
                </a:solidFill>
                <a:highlight>
                  <a:srgbClr val="FFFFFF"/>
                </a:highlight>
                <a:latin typeface="Consolas" panose="020B0609020204030204" pitchFamily="49" charset="0"/>
              </a:rPr>
              <a:t>"/Person[Slacker </a:t>
            </a:r>
            <a:r>
              <a:rPr lang="en-US" sz="1100" dirty="0">
                <a:solidFill>
                  <a:srgbClr val="A31515"/>
                </a:solidFill>
                <a:highlight>
                  <a:srgbClr val="FFFFFF"/>
                </a:highlight>
                <a:latin typeface="Consolas" panose="020B0609020204030204" pitchFamily="49" charset="0"/>
              </a:rPr>
              <a:t>= False</a:t>
            </a:r>
            <a:r>
              <a:rPr lang="en-US" sz="1100" dirty="0" smtClean="0">
                <a:solidFill>
                  <a:srgbClr val="A31515"/>
                </a:solidFill>
                <a:highlight>
                  <a:srgbClr val="FFFFFF"/>
                </a:highlight>
                <a:latin typeface="Consolas" panose="020B0609020204030204" pitchFamily="49" charset="0"/>
              </a:rPr>
              <a:t>]"</a:t>
            </a:r>
            <a:endParaRPr lang="en-US" sz="1100" dirty="0">
              <a:solidFill>
                <a:srgbClr val="000000"/>
              </a:solidFill>
              <a:highlight>
                <a:srgbClr val="FFFFFF"/>
              </a:highlight>
              <a:latin typeface="Consolas" panose="020B0609020204030204" pitchFamily="49" charset="0"/>
            </a:endParaRPr>
          </a:p>
          <a:p>
            <a:endParaRPr lang="en-US" sz="1100" dirty="0">
              <a:solidFill>
                <a:srgbClr val="000000"/>
              </a:solidFill>
              <a:highlight>
                <a:srgbClr val="FFFFFF"/>
              </a:highlight>
              <a:latin typeface="Consolas" panose="020B0609020204030204" pitchFamily="49" charset="0"/>
            </a:endParaRPr>
          </a:p>
          <a:p>
            <a:r>
              <a:rPr lang="en-US" sz="1100" dirty="0" smtClean="0">
                <a:solidFill>
                  <a:srgbClr val="008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Create the Set: </a:t>
            </a:r>
            <a:r>
              <a:rPr lang="en-US" sz="1100" dirty="0" smtClean="0">
                <a:solidFill>
                  <a:srgbClr val="008000"/>
                </a:solidFill>
                <a:highlight>
                  <a:srgbClr val="FFFFFF"/>
                </a:highlight>
                <a:latin typeface="Consolas" panose="020B0609020204030204" pitchFamily="49" charset="0"/>
              </a:rPr>
              <a:t>‘FIM UG: Organizers'</a:t>
            </a:r>
            <a:endParaRPr lang="en-US" sz="1100" dirty="0">
              <a:solidFill>
                <a:srgbClr val="000000"/>
              </a:solidFill>
              <a:highlight>
                <a:srgbClr val="FFFFFF"/>
              </a:highlight>
              <a:latin typeface="Consolas" panose="020B0609020204030204" pitchFamily="49" charset="0"/>
            </a:endParaRPr>
          </a:p>
          <a:p>
            <a:r>
              <a:rPr lang="en-US" sz="1100" dirty="0" smtClean="0">
                <a:solidFill>
                  <a:srgbClr val="2B91AF"/>
                </a:solidFill>
                <a:highlight>
                  <a:srgbClr val="FFFFFF"/>
                </a:highlight>
                <a:latin typeface="Consolas" panose="020B0609020204030204" pitchFamily="49" charset="0"/>
              </a:rPr>
              <a:t>New-</a:t>
            </a:r>
            <a:r>
              <a:rPr lang="en-US" sz="1100" dirty="0" err="1" smtClean="0">
                <a:solidFill>
                  <a:srgbClr val="2B91AF"/>
                </a:solidFill>
                <a:highlight>
                  <a:srgbClr val="FFFFFF"/>
                </a:highlight>
                <a:latin typeface="Consolas" panose="020B0609020204030204" pitchFamily="49" charset="0"/>
              </a:rPr>
              <a:t>FimSet</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a:t>
            </a:r>
            <a:r>
              <a:rPr lang="en-US" sz="1100" dirty="0" err="1">
                <a:solidFill>
                  <a:srgbClr val="000000"/>
                </a:solidFill>
                <a:highlight>
                  <a:srgbClr val="FFFFFF"/>
                </a:highlight>
                <a:latin typeface="Consolas" panose="020B0609020204030204" pitchFamily="49" charset="0"/>
              </a:rPr>
              <a:t>DisplayName</a:t>
            </a:r>
            <a:r>
              <a:rPr lang="en-US" sz="1100" dirty="0">
                <a:solidFill>
                  <a:srgbClr val="000000"/>
                </a:solidFill>
                <a:highlight>
                  <a:srgbClr val="FFFFFF"/>
                </a:highlight>
                <a:latin typeface="Consolas" panose="020B0609020204030204" pitchFamily="49" charset="0"/>
              </a:rPr>
              <a:t> </a:t>
            </a:r>
            <a:r>
              <a:rPr lang="en-US" sz="1100" dirty="0" smtClean="0">
                <a:solidFill>
                  <a:srgbClr val="A31515"/>
                </a:solidFill>
                <a:highlight>
                  <a:srgbClr val="FFFFFF"/>
                </a:highlight>
                <a:latin typeface="Consolas" panose="020B0609020204030204" pitchFamily="49" charset="0"/>
              </a:rPr>
              <a:t>“FIM UG: Organizers"</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-Filter </a:t>
            </a:r>
            <a:r>
              <a:rPr lang="en-US" sz="1100" dirty="0" smtClean="0">
                <a:solidFill>
                  <a:srgbClr val="A31515"/>
                </a:solidFill>
                <a:highlight>
                  <a:srgbClr val="FFFFFF"/>
                </a:highlight>
                <a:latin typeface="Consolas" panose="020B0609020204030204" pitchFamily="49" charset="0"/>
              </a:rPr>
              <a:t>"/Person[</a:t>
            </a:r>
            <a:r>
              <a:rPr lang="en-US" sz="1100" dirty="0" err="1" smtClean="0">
                <a:solidFill>
                  <a:srgbClr val="A31515"/>
                </a:solidFill>
                <a:highlight>
                  <a:srgbClr val="FFFFFF"/>
                </a:highlight>
                <a:latin typeface="Consolas" panose="020B0609020204030204" pitchFamily="49" charset="0"/>
              </a:rPr>
              <a:t>CommunityHero</a:t>
            </a:r>
            <a:r>
              <a:rPr lang="en-US" sz="1100" dirty="0" smtClean="0">
                <a:solidFill>
                  <a:srgbClr val="A31515"/>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 True</a:t>
            </a:r>
            <a:r>
              <a:rPr lang="en-US" sz="1100" dirty="0" smtClean="0">
                <a:solidFill>
                  <a:srgbClr val="A31515"/>
                </a:solidFill>
                <a:highlight>
                  <a:srgbClr val="FFFFFF"/>
                </a:highlight>
                <a:latin typeface="Consolas" panose="020B0609020204030204" pitchFamily="49" charset="0"/>
              </a:rPr>
              <a:t>]"</a:t>
            </a:r>
            <a:endParaRPr lang="en-US" sz="1100" dirty="0">
              <a:solidFill>
                <a:srgbClr val="000000"/>
              </a:solidFill>
              <a:highlight>
                <a:srgbClr val="FFFFFF"/>
              </a:highlight>
              <a:latin typeface="Consolas" panose="020B0609020204030204" pitchFamily="49" charset="0"/>
            </a:endParaRPr>
          </a:p>
          <a:p>
            <a:endParaRPr lang="en-US" sz="1100" dirty="0">
              <a:solidFill>
                <a:srgbClr val="000000"/>
              </a:solidFill>
              <a:highlight>
                <a:srgbClr val="FFFFFF"/>
              </a:highlight>
              <a:latin typeface="Consolas" panose="020B0609020204030204" pitchFamily="49" charset="0"/>
            </a:endParaRPr>
          </a:p>
          <a:p>
            <a:r>
              <a:rPr lang="en-US" sz="1100" dirty="0" smtClean="0">
                <a:solidFill>
                  <a:srgbClr val="008000"/>
                </a:solidFill>
                <a:highlight>
                  <a:srgbClr val="FFFFFF"/>
                </a:highlight>
                <a:latin typeface="Consolas" panose="020B0609020204030204" pitchFamily="49" charset="0"/>
              </a:rPr>
              <a:t>### </a:t>
            </a:r>
            <a:r>
              <a:rPr lang="en-US" sz="1100" dirty="0">
                <a:solidFill>
                  <a:srgbClr val="008000"/>
                </a:solidFill>
                <a:highlight>
                  <a:srgbClr val="FFFFFF"/>
                </a:highlight>
                <a:latin typeface="Consolas" panose="020B0609020204030204" pitchFamily="49" charset="0"/>
              </a:rPr>
              <a:t>Create the Set: </a:t>
            </a:r>
            <a:r>
              <a:rPr lang="en-US" sz="1100" dirty="0" smtClean="0">
                <a:solidFill>
                  <a:srgbClr val="008000"/>
                </a:solidFill>
                <a:highlight>
                  <a:srgbClr val="FFFFFF"/>
                </a:highlight>
                <a:latin typeface="Consolas" panose="020B0609020204030204" pitchFamily="49" charset="0"/>
              </a:rPr>
              <a:t>‘FIM UG: Participants'</a:t>
            </a:r>
            <a:endParaRPr lang="en-US" sz="1100" dirty="0">
              <a:solidFill>
                <a:srgbClr val="000000"/>
              </a:solidFill>
              <a:highlight>
                <a:srgbClr val="FFFFFF"/>
              </a:highlight>
              <a:latin typeface="Consolas" panose="020B0609020204030204" pitchFamily="49" charset="0"/>
            </a:endParaRPr>
          </a:p>
          <a:p>
            <a:r>
              <a:rPr lang="en-US" sz="1100" dirty="0" smtClean="0">
                <a:solidFill>
                  <a:srgbClr val="2B91AF"/>
                </a:solidFill>
                <a:highlight>
                  <a:srgbClr val="FFFFFF"/>
                </a:highlight>
                <a:latin typeface="Consolas" panose="020B0609020204030204" pitchFamily="49" charset="0"/>
              </a:rPr>
              <a:t>New-</a:t>
            </a:r>
            <a:r>
              <a:rPr lang="en-US" sz="1100" dirty="0" err="1" smtClean="0">
                <a:solidFill>
                  <a:srgbClr val="2B91AF"/>
                </a:solidFill>
                <a:highlight>
                  <a:srgbClr val="FFFFFF"/>
                </a:highlight>
                <a:latin typeface="Consolas" panose="020B0609020204030204" pitchFamily="49" charset="0"/>
              </a:rPr>
              <a:t>FimSet</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a:t>
            </a:r>
            <a:r>
              <a:rPr lang="en-US" sz="1100" dirty="0" err="1">
                <a:solidFill>
                  <a:srgbClr val="000000"/>
                </a:solidFill>
                <a:highlight>
                  <a:srgbClr val="FFFFFF"/>
                </a:highlight>
                <a:latin typeface="Consolas" panose="020B0609020204030204" pitchFamily="49" charset="0"/>
              </a:rPr>
              <a:t>DisplayName</a:t>
            </a:r>
            <a:r>
              <a:rPr lang="en-US" sz="1100" dirty="0">
                <a:solidFill>
                  <a:srgbClr val="000000"/>
                </a:solidFill>
                <a:highlight>
                  <a:srgbClr val="FFFFFF"/>
                </a:highlight>
                <a:latin typeface="Consolas" panose="020B0609020204030204" pitchFamily="49" charset="0"/>
              </a:rPr>
              <a:t> </a:t>
            </a:r>
            <a:r>
              <a:rPr lang="en-US" sz="1100" dirty="0" smtClean="0">
                <a:solidFill>
                  <a:srgbClr val="A31515"/>
                </a:solidFill>
                <a:highlight>
                  <a:srgbClr val="FFFFFF"/>
                </a:highlight>
                <a:latin typeface="Consolas" panose="020B0609020204030204" pitchFamily="49" charset="0"/>
              </a:rPr>
              <a:t>“FIM UG: Participants"</a:t>
            </a:r>
            <a:r>
              <a:rPr lang="en-US" sz="1100" dirty="0" smtClean="0">
                <a:solidFill>
                  <a:srgbClr val="000000"/>
                </a:solidFill>
                <a:highlight>
                  <a:srgbClr val="FFFFFF"/>
                </a:highlight>
                <a:latin typeface="Consolas" panose="020B0609020204030204" pitchFamily="49" charset="0"/>
              </a:rPr>
              <a:t> </a:t>
            </a:r>
            <a:r>
              <a:rPr lang="en-US" sz="1100" dirty="0">
                <a:solidFill>
                  <a:srgbClr val="000000"/>
                </a:solidFill>
                <a:highlight>
                  <a:srgbClr val="FFFFFF"/>
                </a:highlight>
                <a:latin typeface="Consolas" panose="020B0609020204030204" pitchFamily="49" charset="0"/>
              </a:rPr>
              <a:t>-Filter </a:t>
            </a:r>
            <a:r>
              <a:rPr lang="en-US" sz="1100" dirty="0" smtClean="0">
                <a:solidFill>
                  <a:srgbClr val="A31515"/>
                </a:solidFill>
                <a:highlight>
                  <a:srgbClr val="FFFFFF"/>
                </a:highlight>
                <a:latin typeface="Consolas" panose="020B0609020204030204" pitchFamily="49" charset="0"/>
              </a:rPr>
              <a:t>"/Person[</a:t>
            </a:r>
            <a:r>
              <a:rPr lang="en-US" sz="1100" dirty="0" err="1" smtClean="0">
                <a:solidFill>
                  <a:srgbClr val="A31515"/>
                </a:solidFill>
                <a:highlight>
                  <a:srgbClr val="FFFFFF"/>
                </a:highlight>
                <a:latin typeface="Consolas" panose="020B0609020204030204" pitchFamily="49" charset="0"/>
              </a:rPr>
              <a:t>ScarTisue</a:t>
            </a:r>
            <a:r>
              <a:rPr lang="en-US" sz="1100" dirty="0" smtClean="0">
                <a:solidFill>
                  <a:srgbClr val="A31515"/>
                </a:solidFill>
                <a:highlight>
                  <a:srgbClr val="FFFFFF"/>
                </a:highlight>
                <a:latin typeface="Consolas" panose="020B0609020204030204" pitchFamily="49" charset="0"/>
              </a:rPr>
              <a:t> </a:t>
            </a:r>
            <a:r>
              <a:rPr lang="en-US" sz="1100" dirty="0">
                <a:solidFill>
                  <a:srgbClr val="A31515"/>
                </a:solidFill>
                <a:highlight>
                  <a:srgbClr val="FFFFFF"/>
                </a:highlight>
                <a:latin typeface="Consolas" panose="020B0609020204030204" pitchFamily="49" charset="0"/>
              </a:rPr>
              <a:t>= </a:t>
            </a:r>
            <a:r>
              <a:rPr lang="en-US" sz="1100" dirty="0" smtClean="0">
                <a:solidFill>
                  <a:srgbClr val="A31515"/>
                </a:solidFill>
                <a:highlight>
                  <a:srgbClr val="FFFFFF"/>
                </a:highlight>
                <a:latin typeface="Consolas" panose="020B0609020204030204" pitchFamily="49" charset="0"/>
              </a:rPr>
              <a:t>True]"</a:t>
            </a:r>
            <a:endParaRPr lang="en-US" sz="1100" dirty="0"/>
          </a:p>
        </p:txBody>
      </p:sp>
    </p:spTree>
    <p:extLst>
      <p:ext uri="{BB962C8B-B14F-4D97-AF65-F5344CB8AC3E}">
        <p14:creationId xmlns:p14="http://schemas.microsoft.com/office/powerpoint/2010/main" val="16774969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4598182"/>
          </a:xfrm>
        </p:spPr>
        <p:txBody>
          <a:bodyPr/>
          <a:lstStyle/>
          <a:p>
            <a:r>
              <a:rPr lang="en-US" dirty="0" smtClean="0"/>
              <a:t>Good</a:t>
            </a:r>
          </a:p>
          <a:p>
            <a:pPr lvl="1"/>
            <a:r>
              <a:rPr lang="en-US" dirty="0" smtClean="0"/>
              <a:t>FIM ships with PowerShell commands</a:t>
            </a:r>
          </a:p>
          <a:p>
            <a:pPr lvl="1"/>
            <a:r>
              <a:rPr lang="en-US" dirty="0" smtClean="0"/>
              <a:t>Fine-grained configuration</a:t>
            </a:r>
          </a:p>
          <a:p>
            <a:pPr lvl="1"/>
            <a:r>
              <a:rPr lang="en-US" dirty="0" smtClean="0"/>
              <a:t>Easy to track with source control</a:t>
            </a:r>
          </a:p>
          <a:p>
            <a:r>
              <a:rPr lang="en-US" dirty="0" smtClean="0"/>
              <a:t>Bad</a:t>
            </a:r>
          </a:p>
          <a:p>
            <a:pPr lvl="1"/>
            <a:r>
              <a:rPr lang="en-US" dirty="0" smtClean="0"/>
              <a:t>Only good for the first configuration deployment (no patches)</a:t>
            </a:r>
          </a:p>
          <a:p>
            <a:r>
              <a:rPr lang="en-US" dirty="0" smtClean="0"/>
              <a:t>Ugly</a:t>
            </a:r>
          </a:p>
          <a:p>
            <a:pPr lvl="1"/>
            <a:r>
              <a:rPr lang="en-US" dirty="0"/>
              <a:t>Need to write a lot of </a:t>
            </a:r>
            <a:r>
              <a:rPr lang="en-US" dirty="0" smtClean="0"/>
              <a:t>script (okay, that’s actually a good thing, just not good for the project)</a:t>
            </a:r>
            <a:endParaRPr lang="en-US" dirty="0"/>
          </a:p>
        </p:txBody>
      </p:sp>
      <p:sp>
        <p:nvSpPr>
          <p:cNvPr id="3" name="Title 2"/>
          <p:cNvSpPr>
            <a:spLocks noGrp="1"/>
          </p:cNvSpPr>
          <p:nvPr>
            <p:ph type="title"/>
          </p:nvPr>
        </p:nvSpPr>
        <p:spPr/>
        <p:txBody>
          <a:bodyPr/>
          <a:lstStyle/>
          <a:p>
            <a:r>
              <a:rPr lang="en-US" dirty="0" smtClean="0"/>
              <a:t>Good, Bad, Ugly</a:t>
            </a:r>
            <a:endParaRPr lang="en-US" dirty="0"/>
          </a:p>
        </p:txBody>
      </p:sp>
    </p:spTree>
    <p:extLst>
      <p:ext uri="{BB962C8B-B14F-4D97-AF65-F5344CB8AC3E}">
        <p14:creationId xmlns:p14="http://schemas.microsoft.com/office/powerpoint/2010/main" val="29343405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5503045"/>
          </a:xfrm>
        </p:spPr>
        <p:txBody>
          <a:bodyPr/>
          <a:lstStyle/>
          <a:p>
            <a:r>
              <a:rPr lang="en-US" dirty="0" smtClean="0"/>
              <a:t>Use PowerShell Desired State Configuration to deploy and manage FIM configuration</a:t>
            </a:r>
            <a:endParaRPr lang="en-US" dirty="0" smtClean="0">
              <a:solidFill>
                <a:srgbClr val="FF0000"/>
              </a:solidFill>
            </a:endParaRPr>
          </a:p>
          <a:p>
            <a:r>
              <a:rPr lang="en-US" dirty="0" smtClean="0"/>
              <a:t>Use custom DSC resources for the FIM Service and FIM Synchronization Service</a:t>
            </a:r>
          </a:p>
          <a:p>
            <a:r>
              <a:rPr lang="en-US" dirty="0" smtClean="0"/>
              <a:t>Generate a DSC configuration document for FIM Service and FIM Synchronization Service</a:t>
            </a:r>
          </a:p>
          <a:p>
            <a:r>
              <a:rPr lang="en-US" dirty="0" smtClean="0"/>
              <a:t>Manage the configuration documents in source control</a:t>
            </a:r>
            <a:endParaRPr lang="en-US" dirty="0"/>
          </a:p>
        </p:txBody>
      </p:sp>
      <p:sp>
        <p:nvSpPr>
          <p:cNvPr id="3" name="Title 2"/>
          <p:cNvSpPr>
            <a:spLocks noGrp="1"/>
          </p:cNvSpPr>
          <p:nvPr>
            <p:ph type="title"/>
          </p:nvPr>
        </p:nvSpPr>
        <p:spPr/>
        <p:txBody>
          <a:bodyPr/>
          <a:lstStyle/>
          <a:p>
            <a:r>
              <a:rPr lang="en-US" dirty="0" smtClean="0"/>
              <a:t>The Desired Approach</a:t>
            </a:r>
            <a:endParaRPr lang="en-US" dirty="0"/>
          </a:p>
        </p:txBody>
      </p:sp>
    </p:spTree>
    <p:extLst>
      <p:ext uri="{BB962C8B-B14F-4D97-AF65-F5344CB8AC3E}">
        <p14:creationId xmlns:p14="http://schemas.microsoft.com/office/powerpoint/2010/main" val="114163131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2899255"/>
          </a:xfrm>
        </p:spPr>
        <p:txBody>
          <a:bodyPr/>
          <a:lstStyle/>
          <a:p>
            <a:pPr lvl="0"/>
            <a:r>
              <a:rPr lang="en-US" u="sng" dirty="0">
                <a:hlinkClick r:id="rId2"/>
              </a:rPr>
              <a:t>[Video] A Practical Overview of Desired State Configuration</a:t>
            </a:r>
            <a:endParaRPr lang="en-US" dirty="0"/>
          </a:p>
          <a:p>
            <a:pPr lvl="0"/>
            <a:r>
              <a:rPr lang="en-US" u="sng" dirty="0">
                <a:hlinkClick r:id="rId3"/>
              </a:rPr>
              <a:t>[eBook] PowerShell.org DSC Hub</a:t>
            </a:r>
            <a:endParaRPr lang="en-US" dirty="0"/>
          </a:p>
          <a:p>
            <a:pPr lvl="0"/>
            <a:r>
              <a:rPr lang="en-US" u="sng" dirty="0">
                <a:hlinkClick r:id="rId4"/>
              </a:rPr>
              <a:t>[TechNet] Windows PowerShell Desired State Configuration Overview</a:t>
            </a:r>
            <a:endParaRPr lang="en-US" dirty="0"/>
          </a:p>
        </p:txBody>
      </p:sp>
      <p:sp>
        <p:nvSpPr>
          <p:cNvPr id="3" name="Title 2"/>
          <p:cNvSpPr>
            <a:spLocks noGrp="1"/>
          </p:cNvSpPr>
          <p:nvPr>
            <p:ph type="title"/>
          </p:nvPr>
        </p:nvSpPr>
        <p:spPr/>
        <p:txBody>
          <a:bodyPr/>
          <a:lstStyle/>
          <a:p>
            <a:r>
              <a:rPr lang="en-US" dirty="0" smtClean="0"/>
              <a:t>Get-Help</a:t>
            </a:r>
            <a:endParaRPr lang="en-US" dirty="0"/>
          </a:p>
        </p:txBody>
      </p:sp>
    </p:spTree>
    <p:extLst>
      <p:ext uri="{BB962C8B-B14F-4D97-AF65-F5344CB8AC3E}">
        <p14:creationId xmlns:p14="http://schemas.microsoft.com/office/powerpoint/2010/main" val="24723918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635" y="127506"/>
            <a:ext cx="8778240" cy="6854184"/>
          </a:xfrm>
        </p:spPr>
        <p:txBody>
          <a:bodyPr/>
          <a:lstStyle/>
          <a:p>
            <a:r>
              <a:rPr lang="en-US" sz="1100" dirty="0"/>
              <a:t> </a:t>
            </a:r>
            <a:r>
              <a:rPr lang="en-US" sz="1100" dirty="0">
                <a:solidFill>
                  <a:srgbClr val="00008B"/>
                </a:solidFill>
                <a:latin typeface="Lucida Console" panose="020B0609040504020204" pitchFamily="49" charset="0"/>
              </a:rPr>
              <a:t>Configuration</a:t>
            </a:r>
            <a:r>
              <a:rPr lang="en-US" sz="1100" dirty="0">
                <a:solidFill>
                  <a:prstClr val="black"/>
                </a:solidFill>
                <a:latin typeface="Lucida Console" panose="020B0609040504020204" pitchFamily="49" charset="0"/>
              </a:rPr>
              <a:t> </a:t>
            </a:r>
            <a:r>
              <a:rPr lang="en-US" sz="1100" dirty="0" err="1">
                <a:solidFill>
                  <a:srgbClr val="8A2BE2"/>
                </a:solidFill>
                <a:latin typeface="Lucida Console" panose="020B0609040504020204" pitchFamily="49" charset="0"/>
              </a:rPr>
              <a:t>FimServiceConfiguration</a:t>
            </a:r>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Import-</a:t>
            </a:r>
            <a:r>
              <a:rPr lang="en-US" sz="1100" dirty="0" err="1">
                <a:solidFill>
                  <a:srgbClr val="0000FF"/>
                </a:solidFill>
                <a:latin typeface="Lucida Console" panose="020B0609040504020204" pitchFamily="49" charset="0"/>
              </a:rPr>
              <a:t>DscResource</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a:t>
            </a:r>
            <a:r>
              <a:rPr lang="en-US" sz="1100" dirty="0" err="1">
                <a:solidFill>
                  <a:srgbClr val="000080"/>
                </a:solidFill>
                <a:latin typeface="Lucida Console" panose="020B0609040504020204" pitchFamily="49" charset="0"/>
              </a:rPr>
              <a:t>ModuleName</a:t>
            </a:r>
            <a:r>
              <a:rPr lang="en-US" sz="1100" dirty="0">
                <a:solidFill>
                  <a:prstClr val="black"/>
                </a:solidFill>
                <a:latin typeface="Lucida Console" panose="020B0609040504020204" pitchFamily="49" charset="0"/>
              </a:rPr>
              <a:t> </a:t>
            </a:r>
            <a:r>
              <a:rPr lang="en-US" sz="1100" dirty="0" err="1" smtClean="0">
                <a:solidFill>
                  <a:srgbClr val="8A2BE2"/>
                </a:solidFill>
                <a:latin typeface="Lucida Console" panose="020B0609040504020204" pitchFamily="49" charset="0"/>
              </a:rPr>
              <a:t>FimPowerShellModule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Node </a:t>
            </a:r>
            <a:r>
              <a:rPr lang="en-US" sz="1100" dirty="0" err="1">
                <a:solidFill>
                  <a:srgbClr val="8A2BE2"/>
                </a:solidFill>
                <a:latin typeface="Lucida Console" panose="020B0609040504020204" pitchFamily="49" charset="0"/>
              </a:rPr>
              <a:t>MyFimServer</a:t>
            </a:r>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 </a:t>
            </a:r>
          </a:p>
          <a:p>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cFimPerson</a:t>
            </a:r>
            <a:r>
              <a:rPr lang="en-US" sz="1100" dirty="0">
                <a:solidFill>
                  <a:prstClr val="black"/>
                </a:solidFill>
                <a:latin typeface="Lucida Console" panose="020B0609040504020204" pitchFamily="49" charset="0"/>
              </a:rPr>
              <a:t> </a:t>
            </a:r>
            <a:r>
              <a:rPr lang="en-US" sz="1100" dirty="0" err="1" smtClean="0">
                <a:solidFill>
                  <a:srgbClr val="8A2BE2"/>
                </a:solidFill>
                <a:latin typeface="Lucida Console" panose="020B0609040504020204" pitchFamily="49" charset="0"/>
              </a:rPr>
              <a:t>GreatPerson</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AccountName</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a:t>
            </a:r>
            <a:r>
              <a:rPr lang="en-US" sz="1100" dirty="0" err="1" smtClean="0">
                <a:solidFill>
                  <a:srgbClr val="8B0000"/>
                </a:solidFill>
                <a:latin typeface="Lucida Console" panose="020B0609040504020204" pitchFamily="49" charset="0"/>
              </a:rPr>
              <a:t>GreatPerson</a:t>
            </a:r>
            <a:r>
              <a:rPr lang="en-US" sz="1100" dirty="0" smtClean="0">
                <a:solidFill>
                  <a:srgbClr val="8B00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DisplayName</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‘Great Person'</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Domain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'Redmond'</a:t>
            </a:r>
            <a:endParaRPr lang="en-US" sz="1100" dirty="0">
              <a:solidFill>
                <a:prstClr val="black"/>
              </a:solidFill>
              <a:latin typeface="Lucida Console" panose="020B0609040504020204" pitchFamily="49" charset="0"/>
            </a:endParaRPr>
          </a:p>
          <a:p>
            <a:r>
              <a:rPr lang="en-US" sz="1100" dirty="0" smtClean="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FirstName</a:t>
            </a:r>
            <a:r>
              <a:rPr lang="en-US" sz="1100" dirty="0" smtClean="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'Craig'</a:t>
            </a:r>
            <a:endParaRPr lang="en-US" sz="1100" dirty="0">
              <a:solidFill>
                <a:prstClr val="black"/>
              </a:solidFill>
              <a:latin typeface="Lucida Console" panose="020B0609040504020204" pitchFamily="49" charset="0"/>
            </a:endParaRPr>
          </a:p>
          <a:p>
            <a:r>
              <a:rPr lang="en-US" sz="1100" dirty="0" smtClean="0">
                <a:solidFill>
                  <a:prstClr val="black"/>
                </a:solidFill>
                <a:latin typeface="Lucida Console" panose="020B0609040504020204" pitchFamily="49" charset="0"/>
              </a:rPr>
              <a:t>            Manager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a:t>
            </a:r>
            <a:r>
              <a:rPr lang="en-US" sz="1100" dirty="0" err="1" smtClean="0">
                <a:solidFill>
                  <a:srgbClr val="8B0000"/>
                </a:solidFill>
                <a:latin typeface="Lucida Console" panose="020B0609040504020204" pitchFamily="49" charset="0"/>
              </a:rPr>
              <a:t>GreatManager</a:t>
            </a:r>
            <a:r>
              <a:rPr lang="en-US" sz="1100" dirty="0" smtClean="0">
                <a:solidFill>
                  <a:srgbClr val="8B00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ObjectSID</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0000FF"/>
                </a:solidFill>
                <a:latin typeface="Lucida Console" panose="020B0609040504020204" pitchFamily="49" charset="0"/>
              </a:rPr>
              <a:t>Get-</a:t>
            </a:r>
            <a:r>
              <a:rPr lang="en-US" sz="1100" dirty="0" err="1">
                <a:solidFill>
                  <a:srgbClr val="0000FF"/>
                </a:solidFill>
                <a:latin typeface="Lucida Console" panose="020B0609040504020204" pitchFamily="49" charset="0"/>
              </a:rPr>
              <a:t>ObjectSid</a:t>
            </a:r>
            <a:r>
              <a:rPr lang="en-US" sz="1100" dirty="0">
                <a:solidFill>
                  <a:prstClr val="black"/>
                </a:solidFill>
                <a:latin typeface="Lucida Console" panose="020B0609040504020204" pitchFamily="49" charset="0"/>
              </a:rPr>
              <a:t> </a:t>
            </a:r>
            <a:r>
              <a:rPr lang="en-US" sz="1100" dirty="0" err="1" smtClean="0">
                <a:solidFill>
                  <a:srgbClr val="8A2BE2"/>
                </a:solidFill>
                <a:latin typeface="Lucida Console" panose="020B0609040504020204" pitchFamily="49" charset="0"/>
              </a:rPr>
              <a:t>GreatPerson</a:t>
            </a:r>
            <a:r>
              <a:rPr lang="en-US" sz="1100" dirty="0" smtClean="0">
                <a:solidFill>
                  <a:prstClr val="black"/>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Ensure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'Present'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       }</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cFimManagementPolicyRule</a:t>
            </a:r>
            <a:r>
              <a:rPr lang="en-US" sz="1100" dirty="0">
                <a:solidFill>
                  <a:prstClr val="black"/>
                </a:solidFill>
                <a:latin typeface="Lucida Console" panose="020B0609040504020204" pitchFamily="49" charset="0"/>
              </a:rPr>
              <a:t> </a:t>
            </a:r>
            <a:r>
              <a:rPr lang="en-US" sz="1100" dirty="0" err="1">
                <a:solidFill>
                  <a:srgbClr val="8A2BE2"/>
                </a:solidFill>
                <a:latin typeface="Lucida Console" panose="020B0609040504020204" pitchFamily="49" charset="0"/>
              </a:rPr>
              <a:t>GreatMpr</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ActionParameter</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ActionType</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'Modify'</a:t>
            </a:r>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Description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'initial description'</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Disabled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$false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DisplayName</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'Great </a:t>
            </a:r>
            <a:r>
              <a:rPr lang="en-US" sz="1100" dirty="0" err="1" smtClean="0">
                <a:solidFill>
                  <a:srgbClr val="8B0000"/>
                </a:solidFill>
                <a:latin typeface="Lucida Console" panose="020B0609040504020204" pitchFamily="49" charset="0"/>
              </a:rPr>
              <a:t>Mpr</a:t>
            </a:r>
            <a:r>
              <a:rPr lang="en-US" sz="1100" dirty="0">
                <a:solidFill>
                  <a:srgbClr val="8B00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GrantRight</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FF4500"/>
                </a:solidFill>
                <a:latin typeface="Lucida Console" panose="020B0609040504020204" pitchFamily="49" charset="0"/>
              </a:rPr>
              <a:t>$true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PrincipalSet</a:t>
            </a:r>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‘All People'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ResourceCurrentSet</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‘All People'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ResourceFinalSet</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‘All Great People'</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ManagementPolicyRuleType</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'Request'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err="1">
                <a:solidFill>
                  <a:prstClr val="black"/>
                </a:solidFill>
                <a:latin typeface="Lucida Console" panose="020B0609040504020204" pitchFamily="49" charset="0"/>
              </a:rPr>
              <a:t>AuthenticationWorkflowDefinition</a:t>
            </a:r>
            <a:r>
              <a:rPr lang="en-US" sz="1100" dirty="0">
                <a:solidFill>
                  <a:prstClr val="black"/>
                </a:solidFill>
                <a:latin typeface="Lucida Console" panose="020B0609040504020204" pitchFamily="49" charset="0"/>
              </a:rPr>
              <a:t>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‘Call Me Maybe? </a:t>
            </a:r>
            <a:r>
              <a:rPr lang="en-US" sz="1100" dirty="0" err="1">
                <a:solidFill>
                  <a:srgbClr val="8B0000"/>
                </a:solidFill>
                <a:latin typeface="Lucida Console" panose="020B0609040504020204" pitchFamily="49" charset="0"/>
              </a:rPr>
              <a:t>AuthN</a:t>
            </a:r>
            <a:r>
              <a:rPr lang="en-US" sz="1100" dirty="0">
                <a:solidFill>
                  <a:srgbClr val="8B0000"/>
                </a:solidFill>
                <a:latin typeface="Lucida Console" panose="020B0609040504020204" pitchFamily="49" charset="0"/>
              </a:rPr>
              <a:t> Workflow'</a:t>
            </a:r>
            <a:endParaRPr lang="en-US" sz="1100" dirty="0">
              <a:solidFill>
                <a:prstClr val="black"/>
              </a:solidFill>
              <a:latin typeface="Lucida Console" panose="020B0609040504020204" pitchFamily="49" charset="0"/>
            </a:endParaRPr>
          </a:p>
          <a:p>
            <a:r>
              <a:rPr lang="en-US" sz="1100" dirty="0" smtClean="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AuthorizationWorkflowDefinition</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‘Manager </a:t>
            </a:r>
            <a:r>
              <a:rPr lang="en-US" sz="1100" dirty="0">
                <a:solidFill>
                  <a:srgbClr val="8B0000"/>
                </a:solidFill>
                <a:latin typeface="Lucida Console" panose="020B0609040504020204" pitchFamily="49" charset="0"/>
              </a:rPr>
              <a:t>Approval </a:t>
            </a:r>
            <a:r>
              <a:rPr lang="en-US" sz="1100" dirty="0" err="1" smtClean="0">
                <a:solidFill>
                  <a:srgbClr val="8B0000"/>
                </a:solidFill>
                <a:latin typeface="Lucida Console" panose="020B0609040504020204" pitchFamily="49" charset="0"/>
              </a:rPr>
              <a:t>AuthZ</a:t>
            </a:r>
            <a:r>
              <a:rPr lang="en-US" sz="1100" dirty="0" smtClean="0">
                <a:solidFill>
                  <a:srgbClr val="8B0000"/>
                </a:solidFill>
                <a:latin typeface="Lucida Console" panose="020B0609040504020204" pitchFamily="49" charset="0"/>
              </a:rPr>
              <a:t> Workflow</a:t>
            </a:r>
            <a:r>
              <a:rPr lang="en-US" sz="1100" dirty="0">
                <a:solidFill>
                  <a:srgbClr val="8B00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smtClean="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ActionWorkflowDefinition</a:t>
            </a:r>
            <a:r>
              <a:rPr lang="en-US" sz="1100" dirty="0" smtClean="0">
                <a:solidFill>
                  <a:prstClr val="black"/>
                </a:solidFill>
                <a:latin typeface="Lucida Console" panose="020B0609040504020204" pitchFamily="49" charset="0"/>
              </a:rPr>
              <a:t>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‘Some Great Reward </a:t>
            </a:r>
            <a:r>
              <a:rPr lang="en-US" sz="1100" dirty="0">
                <a:solidFill>
                  <a:srgbClr val="8B0000"/>
                </a:solidFill>
                <a:latin typeface="Lucida Console" panose="020B0609040504020204" pitchFamily="49" charset="0"/>
              </a:rPr>
              <a:t>Action Workflow'</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Ensure                           </a:t>
            </a:r>
            <a:r>
              <a:rPr lang="en-US" sz="1100" dirty="0" smtClean="0">
                <a:solidFill>
                  <a:srgbClr val="A9A9A9"/>
                </a:solidFill>
                <a:latin typeface="Lucida Console" panose="020B0609040504020204" pitchFamily="49" charset="0"/>
              </a:rPr>
              <a:t>=</a:t>
            </a:r>
            <a:r>
              <a:rPr lang="en-US" sz="1100" dirty="0" smtClean="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a:t>
            </a:r>
            <a:r>
              <a:rPr lang="en-US" sz="1100" dirty="0" smtClean="0">
                <a:solidFill>
                  <a:srgbClr val="8B0000"/>
                </a:solidFill>
                <a:latin typeface="Lucida Console" panose="020B0609040504020204" pitchFamily="49" charset="0"/>
              </a:rPr>
              <a:t>Present“</a:t>
            </a:r>
            <a:endParaRPr lang="en-US" sz="1100" dirty="0" smtClean="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r>
              <a:rPr lang="en-US" sz="1100" dirty="0" smtClean="0">
                <a:solidFill>
                  <a:prstClr val="black"/>
                </a:solidFill>
                <a:latin typeface="Lucida Console" panose="020B0609040504020204" pitchFamily="49" charset="0"/>
              </a:rPr>
              <a:t>       }</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 </a:t>
            </a:r>
          </a:p>
          <a:p>
            <a:r>
              <a:rPr lang="en-US" sz="1100" dirty="0">
                <a:solidFill>
                  <a:prstClr val="black"/>
                </a:solidFill>
                <a:latin typeface="Lucida Console" panose="020B0609040504020204" pitchFamily="49" charset="0"/>
              </a:rPr>
              <a:t>}  </a:t>
            </a:r>
          </a:p>
        </p:txBody>
      </p:sp>
    </p:spTree>
    <p:extLst>
      <p:ext uri="{BB962C8B-B14F-4D97-AF65-F5344CB8AC3E}">
        <p14:creationId xmlns:p14="http://schemas.microsoft.com/office/powerpoint/2010/main" val="27427196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State Configuration</a:t>
            </a:r>
            <a:br>
              <a:rPr lang="en-US" dirty="0" smtClean="0"/>
            </a:br>
            <a:r>
              <a:rPr lang="en-US" dirty="0" smtClean="0"/>
              <a:t>for FIM</a:t>
            </a:r>
            <a:endParaRPr lang="en-US" dirty="0"/>
          </a:p>
        </p:txBody>
      </p:sp>
    </p:spTree>
    <p:extLst>
      <p:ext uri="{BB962C8B-B14F-4D97-AF65-F5344CB8AC3E}">
        <p14:creationId xmlns:p14="http://schemas.microsoft.com/office/powerpoint/2010/main" val="4989581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DSC Resource for FIM Service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3828884"/>
              </p:ext>
            </p:extLst>
          </p:nvPr>
        </p:nvGraphicFramePr>
        <p:xfrm>
          <a:off x="378246" y="1780248"/>
          <a:ext cx="8391441" cy="4663440"/>
        </p:xfrm>
        <a:graphic>
          <a:graphicData uri="http://schemas.openxmlformats.org/drawingml/2006/table">
            <a:tbl>
              <a:tblPr firstRow="1">
                <a:tableStyleId>{1FECB4D8-DB02-4DC6-A0A2-4F2EBAE1DC90}</a:tableStyleId>
              </a:tblPr>
              <a:tblGrid>
                <a:gridCol w="2174454"/>
                <a:gridCol w="3778250"/>
                <a:gridCol w="2438737"/>
              </a:tblGrid>
              <a:tr h="283096">
                <a:tc>
                  <a:txBody>
                    <a:bodyPr/>
                    <a:lstStyle/>
                    <a:p>
                      <a:r>
                        <a:rPr lang="en-US" sz="1400" dirty="0"/>
                        <a:t>Module</a:t>
                      </a:r>
                    </a:p>
                  </a:txBody>
                  <a:tcPr/>
                </a:tc>
                <a:tc>
                  <a:txBody>
                    <a:bodyPr/>
                    <a:lstStyle/>
                    <a:p>
                      <a:r>
                        <a:rPr lang="en-US" sz="1400" dirty="0"/>
                        <a:t>Resource(s) </a:t>
                      </a:r>
                    </a:p>
                  </a:txBody>
                  <a:tcPr/>
                </a:tc>
                <a:tc>
                  <a:txBody>
                    <a:bodyPr/>
                    <a:lstStyle/>
                    <a:p>
                      <a:r>
                        <a:rPr lang="en-US" sz="1400"/>
                        <a:t>Description </a:t>
                      </a:r>
                    </a:p>
                  </a:txBody>
                  <a:tcPr/>
                </a:tc>
              </a:tr>
              <a:tr h="3690093">
                <a:tc>
                  <a:txBody>
                    <a:bodyPr/>
                    <a:lstStyle/>
                    <a:p>
                      <a:r>
                        <a:rPr lang="en-US" sz="1400" dirty="0" err="1" smtClean="0"/>
                        <a:t>FimPowerShellModule</a:t>
                      </a:r>
                      <a:endParaRPr lang="en-US" sz="1400" dirty="0"/>
                    </a:p>
                  </a:txBody>
                  <a:tcPr/>
                </a:tc>
                <a:tc>
                  <a:txBody>
                    <a:bodyPr/>
                    <a:lstStyle/>
                    <a:p>
                      <a:r>
                        <a:rPr lang="en-US" sz="1400" dirty="0" err="1" smtClean="0"/>
                        <a:t>cFimActivityInformationConfiguration</a:t>
                      </a:r>
                      <a:endParaRPr lang="en-US" sz="1400" dirty="0" smtClean="0"/>
                    </a:p>
                    <a:p>
                      <a:r>
                        <a:rPr lang="en-US" sz="1400" dirty="0" err="1" smtClean="0"/>
                        <a:t>cFimAttributeTypeDescription</a:t>
                      </a:r>
                      <a:endParaRPr lang="en-US" sz="1400" dirty="0" smtClean="0"/>
                    </a:p>
                    <a:p>
                      <a:r>
                        <a:rPr lang="en-US" sz="1400" dirty="0" err="1" smtClean="0"/>
                        <a:t>cFimBindingDescription</a:t>
                      </a:r>
                      <a:endParaRPr lang="en-US" sz="1400" dirty="0" smtClean="0"/>
                    </a:p>
                    <a:p>
                      <a:r>
                        <a:rPr lang="en-US" sz="1400" dirty="0" err="1" smtClean="0"/>
                        <a:t>cFimEmailTemplate</a:t>
                      </a:r>
                      <a:endParaRPr lang="en-US" sz="1400" dirty="0" smtClean="0"/>
                    </a:p>
                    <a:p>
                      <a:r>
                        <a:rPr lang="en-US" sz="1400" dirty="0" err="1" smtClean="0"/>
                        <a:t>cFimFilterScope</a:t>
                      </a:r>
                      <a:endParaRPr lang="en-US" sz="1400" dirty="0" smtClean="0"/>
                    </a:p>
                    <a:p>
                      <a:r>
                        <a:rPr lang="en-US" sz="1400" dirty="0" err="1" smtClean="0"/>
                        <a:t>cFimGroup</a:t>
                      </a:r>
                      <a:endParaRPr lang="en-US" sz="1400" dirty="0" smtClean="0"/>
                    </a:p>
                    <a:p>
                      <a:r>
                        <a:rPr lang="en-US" sz="1400" dirty="0" err="1" smtClean="0"/>
                        <a:t>cFimHomePageConfiguration</a:t>
                      </a:r>
                      <a:endParaRPr lang="en-US" sz="1400" dirty="0" smtClean="0"/>
                    </a:p>
                    <a:p>
                      <a:r>
                        <a:rPr lang="en-US" sz="1400" dirty="0" err="1" smtClean="0"/>
                        <a:t>cFimManagementPolicyRule</a:t>
                      </a:r>
                      <a:endParaRPr lang="en-US" sz="1400" dirty="0" smtClean="0"/>
                    </a:p>
                    <a:p>
                      <a:r>
                        <a:rPr lang="en-US" sz="1400" dirty="0" err="1" smtClean="0"/>
                        <a:t>cFimmsidmSystemConfiguration</a:t>
                      </a:r>
                      <a:endParaRPr lang="en-US" sz="1400" dirty="0" smtClean="0"/>
                    </a:p>
                    <a:p>
                      <a:r>
                        <a:rPr lang="en-US" sz="1400" dirty="0" err="1" smtClean="0"/>
                        <a:t>cFimNavigationBarConfiguration</a:t>
                      </a:r>
                      <a:endParaRPr lang="en-US" sz="1400" dirty="0" smtClean="0"/>
                    </a:p>
                    <a:p>
                      <a:r>
                        <a:rPr lang="en-US" sz="1400" dirty="0" err="1" smtClean="0"/>
                        <a:t>cFimObjectTypeDescription</a:t>
                      </a:r>
                      <a:endParaRPr lang="en-US" sz="1400" dirty="0" smtClean="0"/>
                    </a:p>
                    <a:p>
                      <a:r>
                        <a:rPr lang="en-US" sz="1400" dirty="0" err="1" smtClean="0"/>
                        <a:t>cFimObjectVisualizationConfiguration</a:t>
                      </a:r>
                      <a:endParaRPr lang="en-US" sz="1400" dirty="0" smtClean="0"/>
                    </a:p>
                    <a:p>
                      <a:r>
                        <a:rPr lang="en-US" sz="1400" dirty="0" err="1" smtClean="0"/>
                        <a:t>cFimPerson</a:t>
                      </a:r>
                      <a:endParaRPr lang="en-US" sz="1400" dirty="0" smtClean="0"/>
                    </a:p>
                    <a:p>
                      <a:r>
                        <a:rPr lang="en-US" sz="1400" dirty="0" err="1" smtClean="0"/>
                        <a:t>cFimPortalUIConfiguration</a:t>
                      </a:r>
                      <a:endParaRPr lang="en-US" sz="1400" dirty="0" smtClean="0"/>
                    </a:p>
                    <a:p>
                      <a:r>
                        <a:rPr lang="en-US" sz="1400" dirty="0" err="1" smtClean="0"/>
                        <a:t>cFimResource</a:t>
                      </a:r>
                      <a:endParaRPr lang="en-US" sz="1400" dirty="0" smtClean="0"/>
                    </a:p>
                    <a:p>
                      <a:r>
                        <a:rPr lang="en-US" sz="1400" dirty="0" err="1" smtClean="0"/>
                        <a:t>cFimSearchScopeConfiguration</a:t>
                      </a:r>
                      <a:endParaRPr lang="en-US" sz="1400" dirty="0" smtClean="0"/>
                    </a:p>
                    <a:p>
                      <a:r>
                        <a:rPr lang="en-US" sz="1400" dirty="0" err="1" smtClean="0"/>
                        <a:t>cFimSet</a:t>
                      </a:r>
                      <a:endParaRPr lang="en-US" sz="1400" dirty="0" smtClean="0"/>
                    </a:p>
                    <a:p>
                      <a:r>
                        <a:rPr lang="en-US" sz="1400" dirty="0" err="1" smtClean="0"/>
                        <a:t>cFimSynchronizationFilter</a:t>
                      </a:r>
                      <a:endParaRPr lang="en-US" sz="1400" dirty="0" smtClean="0"/>
                    </a:p>
                    <a:p>
                      <a:r>
                        <a:rPr lang="en-US" sz="1400" dirty="0" err="1" smtClean="0"/>
                        <a:t>cFimSystemResourceRetentionConfiguration</a:t>
                      </a:r>
                      <a:endParaRPr lang="en-US" sz="1400" dirty="0" smtClean="0"/>
                    </a:p>
                    <a:p>
                      <a:r>
                        <a:rPr lang="en-US" sz="1400" dirty="0" err="1" smtClean="0"/>
                        <a:t>cFimWorkflowDefinition</a:t>
                      </a:r>
                      <a:endParaRPr lang="en-US" sz="1400" dirty="0" smtClean="0"/>
                    </a:p>
                  </a:txBody>
                  <a:tcPr/>
                </a:tc>
                <a:tc>
                  <a:txBody>
                    <a:bodyPr/>
                    <a:lstStyle/>
                    <a:p>
                      <a:r>
                        <a:rPr lang="en-US" sz="1400" dirty="0"/>
                        <a:t>The purpose of these resources is to </a:t>
                      </a:r>
                      <a:r>
                        <a:rPr lang="en-US" sz="1400" dirty="0" smtClean="0"/>
                        <a:t>configure the FIM Service.</a:t>
                      </a:r>
                      <a:endParaRPr lang="en-US" sz="1400" dirty="0"/>
                    </a:p>
                  </a:txBody>
                  <a:tcPr/>
                </a:tc>
              </a:tr>
            </a:tbl>
          </a:graphicData>
        </a:graphic>
      </p:graphicFrame>
    </p:spTree>
    <p:extLst>
      <p:ext uri="{BB962C8B-B14F-4D97-AF65-F5344CB8AC3E}">
        <p14:creationId xmlns:p14="http://schemas.microsoft.com/office/powerpoint/2010/main" val="214524331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DSC Resource for FIM Sync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06502044"/>
              </p:ext>
            </p:extLst>
          </p:nvPr>
        </p:nvGraphicFramePr>
        <p:xfrm>
          <a:off x="378246" y="1780248"/>
          <a:ext cx="8391441" cy="4023360"/>
        </p:xfrm>
        <a:graphic>
          <a:graphicData uri="http://schemas.openxmlformats.org/drawingml/2006/table">
            <a:tbl>
              <a:tblPr firstRow="1">
                <a:tableStyleId>{1FECB4D8-DB02-4DC6-A0A2-4F2EBAE1DC90}</a:tableStyleId>
              </a:tblPr>
              <a:tblGrid>
                <a:gridCol w="2377654"/>
                <a:gridCol w="3365500"/>
                <a:gridCol w="2648287"/>
              </a:tblGrid>
              <a:tr h="283096">
                <a:tc>
                  <a:txBody>
                    <a:bodyPr/>
                    <a:lstStyle/>
                    <a:p>
                      <a:r>
                        <a:rPr lang="en-US" sz="1400" dirty="0"/>
                        <a:t>Module</a:t>
                      </a:r>
                    </a:p>
                  </a:txBody>
                  <a:tcPr/>
                </a:tc>
                <a:tc>
                  <a:txBody>
                    <a:bodyPr/>
                    <a:lstStyle/>
                    <a:p>
                      <a:r>
                        <a:rPr lang="en-US" sz="1400" dirty="0"/>
                        <a:t>Resource(s) </a:t>
                      </a:r>
                    </a:p>
                  </a:txBody>
                  <a:tcPr/>
                </a:tc>
                <a:tc>
                  <a:txBody>
                    <a:bodyPr/>
                    <a:lstStyle/>
                    <a:p>
                      <a:r>
                        <a:rPr lang="en-US" sz="1400" dirty="0"/>
                        <a:t>Description </a:t>
                      </a:r>
                    </a:p>
                  </a:txBody>
                  <a:tcPr/>
                </a:tc>
              </a:tr>
              <a:tr h="823552">
                <a:tc>
                  <a:txBody>
                    <a:bodyPr/>
                    <a:lstStyle/>
                    <a:p>
                      <a:r>
                        <a:rPr lang="en-US" sz="1400" dirty="0" err="1" smtClean="0"/>
                        <a:t>FimSyncPowerShellModule</a:t>
                      </a:r>
                      <a:endParaRPr lang="en-US" sz="1400" dirty="0"/>
                    </a:p>
                  </a:txBody>
                  <a:tcPr/>
                </a:tc>
                <a:tc>
                  <a:txBody>
                    <a:bodyPr/>
                    <a:lstStyle/>
                    <a:p>
                      <a:r>
                        <a:rPr lang="en-US" sz="1400" dirty="0" err="1" smtClean="0"/>
                        <a:t>cFimSyncFilterRule</a:t>
                      </a:r>
                      <a:r>
                        <a:rPr lang="en-US" sz="1400" dirty="0" smtClean="0"/>
                        <a:t>                                                                                                                                                                                                   </a:t>
                      </a:r>
                    </a:p>
                    <a:p>
                      <a:r>
                        <a:rPr lang="en-US" sz="1400" dirty="0" err="1" smtClean="0"/>
                        <a:t>cFimSyncImportAttributeFlowRule</a:t>
                      </a:r>
                      <a:r>
                        <a:rPr lang="en-US" sz="1400" dirty="0" smtClean="0"/>
                        <a:t>                                                                                                                                                                                      </a:t>
                      </a:r>
                    </a:p>
                    <a:p>
                      <a:r>
                        <a:rPr lang="en-US" sz="1400" dirty="0" err="1" smtClean="0"/>
                        <a:t>cFimSyncJoinRule</a:t>
                      </a:r>
                      <a:r>
                        <a:rPr lang="en-US" sz="1400" dirty="0" smtClean="0"/>
                        <a:t>                                                                                                                                                                                                     </a:t>
                      </a:r>
                    </a:p>
                    <a:p>
                      <a:r>
                        <a:rPr lang="en-US" sz="1400" dirty="0" err="1" smtClean="0"/>
                        <a:t>cFimSyncMADeprovisioningOptions</a:t>
                      </a:r>
                      <a:r>
                        <a:rPr lang="en-US" sz="1400" dirty="0" smtClean="0"/>
                        <a:t>                                                                                                                                                                                      </a:t>
                      </a:r>
                    </a:p>
                    <a:p>
                      <a:r>
                        <a:rPr lang="en-US" sz="1400" dirty="0" err="1" smtClean="0"/>
                        <a:t>cFimSyncMAExtension</a:t>
                      </a:r>
                      <a:r>
                        <a:rPr lang="en-US" sz="1400" dirty="0" smtClean="0"/>
                        <a:t>                                                                                                                                                                                                  </a:t>
                      </a:r>
                    </a:p>
                    <a:p>
                      <a:r>
                        <a:rPr lang="en-US" sz="1400" dirty="0" err="1" smtClean="0"/>
                        <a:t>cFimSyncManagementAgent</a:t>
                      </a:r>
                      <a:r>
                        <a:rPr lang="en-US" sz="1400" dirty="0" smtClean="0"/>
                        <a:t>                                                                                                                                                                                              </a:t>
                      </a:r>
                    </a:p>
                    <a:p>
                      <a:r>
                        <a:rPr lang="en-US" sz="1400" dirty="0" err="1" smtClean="0"/>
                        <a:t>cFimSyncMAPartitionData</a:t>
                      </a:r>
                      <a:r>
                        <a:rPr lang="en-US" sz="1400" dirty="0" smtClean="0"/>
                        <a:t>                                                                                                                                                                                              </a:t>
                      </a:r>
                    </a:p>
                    <a:p>
                      <a:r>
                        <a:rPr lang="en-US" sz="1400" dirty="0" err="1" smtClean="0"/>
                        <a:t>cFimSyncMAPrivateConfiguration</a:t>
                      </a:r>
                      <a:r>
                        <a:rPr lang="en-US" sz="1400" dirty="0" smtClean="0"/>
                        <a:t>                                                                                                                                                                                       </a:t>
                      </a:r>
                    </a:p>
                    <a:p>
                      <a:r>
                        <a:rPr lang="en-US" sz="1400" dirty="0" err="1" smtClean="0"/>
                        <a:t>cFimSyncMVAttributeType</a:t>
                      </a:r>
                      <a:r>
                        <a:rPr lang="en-US" sz="1400" dirty="0" smtClean="0"/>
                        <a:t>                                                                                                                                                                                              </a:t>
                      </a:r>
                    </a:p>
                    <a:p>
                      <a:r>
                        <a:rPr lang="en-US" sz="1400" dirty="0" err="1" smtClean="0"/>
                        <a:t>cFimSyncMVDeletionRule</a:t>
                      </a:r>
                      <a:r>
                        <a:rPr lang="en-US" sz="1400" dirty="0" smtClean="0"/>
                        <a:t>                                                                                                                                                                                               </a:t>
                      </a:r>
                    </a:p>
                    <a:p>
                      <a:r>
                        <a:rPr lang="en-US" sz="1400" dirty="0" err="1" smtClean="0"/>
                        <a:t>cFimSyncMVExtension</a:t>
                      </a:r>
                      <a:r>
                        <a:rPr lang="en-US" sz="1400" dirty="0" smtClean="0"/>
                        <a:t>                                                                                                                                                                                                  </a:t>
                      </a:r>
                    </a:p>
                    <a:p>
                      <a:r>
                        <a:rPr lang="en-US" sz="1400" dirty="0" err="1" smtClean="0"/>
                        <a:t>cFimSyncMVObjectType</a:t>
                      </a:r>
                      <a:r>
                        <a:rPr lang="en-US" sz="1400" dirty="0" smtClean="0"/>
                        <a:t>                                                                                                                                                                                                 </a:t>
                      </a:r>
                    </a:p>
                    <a:p>
                      <a:r>
                        <a:rPr lang="en-US" sz="1400" dirty="0" err="1" smtClean="0"/>
                        <a:t>cFimSyncMVProvisioningRule</a:t>
                      </a:r>
                      <a:r>
                        <a:rPr lang="en-US" sz="1400" dirty="0" smtClean="0"/>
                        <a:t>                                                                                                                                                                                           </a:t>
                      </a:r>
                    </a:p>
                    <a:p>
                      <a:r>
                        <a:rPr lang="en-US" sz="1400" dirty="0" err="1" smtClean="0"/>
                        <a:t>cFimSyncProjectionRule</a:t>
                      </a:r>
                      <a:r>
                        <a:rPr lang="en-US" sz="1400" dirty="0" smtClean="0"/>
                        <a:t>                                                                                                                                                                                               </a:t>
                      </a:r>
                    </a:p>
                    <a:p>
                      <a:r>
                        <a:rPr lang="en-US" sz="1400" dirty="0" err="1" smtClean="0"/>
                        <a:t>cFimSyncRunProfile</a:t>
                      </a:r>
                      <a:r>
                        <a:rPr lang="en-US" sz="1400" dirty="0" smtClean="0"/>
                        <a:t>                                                                                                                                                                                                   </a:t>
                      </a:r>
                    </a:p>
                    <a:p>
                      <a:endParaRPr lang="en-US" sz="1400" dirty="0" smtClean="0"/>
                    </a:p>
                    <a:p>
                      <a:endParaRPr lang="en-US" sz="1400" dirty="0" err="1" smtClean="0"/>
                    </a:p>
                  </a:txBody>
                  <a:tcPr/>
                </a:tc>
                <a:tc>
                  <a:txBody>
                    <a:bodyPr/>
                    <a:lstStyle/>
                    <a:p>
                      <a:r>
                        <a:rPr lang="en-US" sz="1400" dirty="0" smtClean="0"/>
                        <a:t>The purpose of these resources is to configure the FIM Synchronization Service.</a:t>
                      </a:r>
                      <a:endParaRPr lang="en-US" sz="1400" dirty="0"/>
                    </a:p>
                  </a:txBody>
                  <a:tcPr/>
                </a:tc>
              </a:tr>
            </a:tbl>
          </a:graphicData>
        </a:graphic>
      </p:graphicFrame>
    </p:spTree>
    <p:extLst>
      <p:ext uri="{BB962C8B-B14F-4D97-AF65-F5344CB8AC3E}">
        <p14:creationId xmlns:p14="http://schemas.microsoft.com/office/powerpoint/2010/main" val="19062339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Sample FIM Configuration in DSC</a:t>
            </a:r>
            <a:endParaRPr lang="en-US" dirty="0"/>
          </a:p>
        </p:txBody>
      </p:sp>
      <p:sp>
        <p:nvSpPr>
          <p:cNvPr id="4" name="Text Placeholder 3"/>
          <p:cNvSpPr>
            <a:spLocks noGrp="1"/>
          </p:cNvSpPr>
          <p:nvPr>
            <p:ph type="body" sz="quarter" idx="10"/>
          </p:nvPr>
        </p:nvSpPr>
        <p:spPr>
          <a:xfrm>
            <a:off x="274209" y="1212850"/>
            <a:ext cx="8778240" cy="5309146"/>
          </a:xfrm>
        </p:spPr>
        <p:txBody>
          <a:bodyPr/>
          <a:lstStyle/>
          <a:p>
            <a:r>
              <a:rPr lang="en-US" sz="1800" dirty="0"/>
              <a:t> </a:t>
            </a:r>
            <a:r>
              <a:rPr lang="en-US" sz="1800" dirty="0">
                <a:solidFill>
                  <a:srgbClr val="00008B"/>
                </a:solidFill>
                <a:latin typeface="Lucida Console" panose="020B0609040504020204" pitchFamily="49" charset="0"/>
              </a:rPr>
              <a:t>configuration</a:t>
            </a:r>
            <a:r>
              <a:rPr lang="en-US" sz="1800" dirty="0">
                <a:solidFill>
                  <a:prstClr val="black"/>
                </a:solidFill>
                <a:latin typeface="Lucida Console" panose="020B0609040504020204" pitchFamily="49" charset="0"/>
              </a:rPr>
              <a:t> </a:t>
            </a:r>
            <a:r>
              <a:rPr lang="en-US" sz="1800" dirty="0" err="1">
                <a:solidFill>
                  <a:srgbClr val="8A2BE2"/>
                </a:solidFill>
                <a:latin typeface="Lucida Console" panose="020B0609040504020204" pitchFamily="49" charset="0"/>
              </a:rPr>
              <a:t>DemoFimServiceConfiguration</a:t>
            </a:r>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a:t>
            </a:r>
          </a:p>
          <a:p>
            <a:r>
              <a:rPr lang="en-US" sz="1800" dirty="0">
                <a:solidFill>
                  <a:prstClr val="black"/>
                </a:solidFill>
                <a:latin typeface="Lucida Console" panose="020B0609040504020204" pitchFamily="49" charset="0"/>
              </a:rPr>
              <a:t>    </a:t>
            </a:r>
            <a:r>
              <a:rPr lang="en-US" sz="1800" dirty="0">
                <a:solidFill>
                  <a:srgbClr val="0000FF"/>
                </a:solidFill>
                <a:latin typeface="Lucida Console" panose="020B0609040504020204" pitchFamily="49" charset="0"/>
              </a:rPr>
              <a:t>Import-</a:t>
            </a:r>
            <a:r>
              <a:rPr lang="en-US" sz="1800" dirty="0" err="1">
                <a:solidFill>
                  <a:srgbClr val="0000FF"/>
                </a:solidFill>
                <a:latin typeface="Lucida Console" panose="020B0609040504020204" pitchFamily="49" charset="0"/>
              </a:rPr>
              <a:t>DscResource</a:t>
            </a:r>
            <a:r>
              <a:rPr lang="en-US" sz="1800" dirty="0">
                <a:solidFill>
                  <a:prstClr val="black"/>
                </a:solidFill>
                <a:latin typeface="Lucida Console" panose="020B0609040504020204" pitchFamily="49" charset="0"/>
              </a:rPr>
              <a:t> </a:t>
            </a:r>
            <a:r>
              <a:rPr lang="en-US" sz="1800" dirty="0">
                <a:solidFill>
                  <a:srgbClr val="000080"/>
                </a:solidFill>
                <a:latin typeface="Lucida Console" panose="020B0609040504020204" pitchFamily="49" charset="0"/>
              </a:rPr>
              <a:t>-</a:t>
            </a:r>
            <a:r>
              <a:rPr lang="en-US" sz="1800" dirty="0" err="1">
                <a:solidFill>
                  <a:srgbClr val="000080"/>
                </a:solidFill>
                <a:latin typeface="Lucida Console" panose="020B0609040504020204" pitchFamily="49" charset="0"/>
              </a:rPr>
              <a:t>ModuleName</a:t>
            </a:r>
            <a:r>
              <a:rPr lang="en-US" sz="1800" dirty="0">
                <a:solidFill>
                  <a:prstClr val="black"/>
                </a:solidFill>
                <a:latin typeface="Lucida Console" panose="020B0609040504020204" pitchFamily="49" charset="0"/>
              </a:rPr>
              <a:t> </a:t>
            </a:r>
            <a:r>
              <a:rPr lang="en-US" sz="1800" dirty="0" err="1">
                <a:solidFill>
                  <a:srgbClr val="8A2BE2"/>
                </a:solidFill>
                <a:latin typeface="Lucida Console" panose="020B0609040504020204" pitchFamily="49" charset="0"/>
              </a:rPr>
              <a:t>FimPowerShellModule</a:t>
            </a:r>
            <a:endParaRPr lang="en-US" sz="1800" dirty="0">
              <a:solidFill>
                <a:prstClr val="black"/>
              </a:solidFill>
              <a:latin typeface="Lucida Console" panose="020B0609040504020204" pitchFamily="49" charset="0"/>
            </a:endParaRPr>
          </a:p>
          <a:p>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node (</a:t>
            </a:r>
            <a:r>
              <a:rPr lang="en-US" sz="1800" dirty="0">
                <a:solidFill>
                  <a:srgbClr val="0000FF"/>
                </a:solidFill>
                <a:latin typeface="Lucida Console" panose="020B0609040504020204" pitchFamily="49" charset="0"/>
              </a:rPr>
              <a:t>hostname</a:t>
            </a:r>
            <a:r>
              <a:rPr lang="en-US" sz="1800" dirty="0">
                <a:solidFill>
                  <a:prstClr val="black"/>
                </a:solidFill>
                <a:latin typeface="Lucida Console" panose="020B0609040504020204" pitchFamily="49" charset="0"/>
              </a:rPr>
              <a:t>)</a:t>
            </a:r>
          </a:p>
          <a:p>
            <a:r>
              <a:rPr lang="en-US" sz="1800" dirty="0">
                <a:solidFill>
                  <a:prstClr val="black"/>
                </a:solidFill>
                <a:latin typeface="Lucida Console" panose="020B0609040504020204" pitchFamily="49" charset="0"/>
              </a:rPr>
              <a:t>    {</a:t>
            </a: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cFimManagementPolicyRule</a:t>
            </a:r>
            <a:r>
              <a:rPr lang="en-US" sz="1800" dirty="0">
                <a:solidFill>
                  <a:prstClr val="black"/>
                </a:solidFill>
                <a:latin typeface="Lucida Console" panose="020B0609040504020204" pitchFamily="49" charset="0"/>
              </a:rPr>
              <a:t> </a:t>
            </a:r>
            <a:r>
              <a:rPr lang="en-US" sz="1800" dirty="0" err="1">
                <a:solidFill>
                  <a:srgbClr val="8A2BE2"/>
                </a:solidFill>
                <a:latin typeface="Lucida Console" panose="020B0609040504020204" pitchFamily="49" charset="0"/>
              </a:rPr>
              <a:t>GreatManagementPolicyRule</a:t>
            </a:r>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r>
              <a:rPr lang="en-US" sz="1800" dirty="0" smtClean="0">
                <a:solidFill>
                  <a:prstClr val="black"/>
                </a:solidFill>
                <a:latin typeface="Lucida Console" panose="020B0609040504020204" pitchFamily="49" charset="0"/>
              </a:rPr>
              <a:t>{…}</a:t>
            </a:r>
            <a:endParaRPr lang="en-US" sz="1800" dirty="0">
              <a:solidFill>
                <a:prstClr val="black"/>
              </a:solidFill>
              <a:latin typeface="Lucida Console" panose="020B0609040504020204" pitchFamily="49" charset="0"/>
            </a:endParaRPr>
          </a:p>
          <a:p>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cFimSet</a:t>
            </a:r>
            <a:r>
              <a:rPr lang="en-US" sz="1800" dirty="0">
                <a:solidFill>
                  <a:prstClr val="black"/>
                </a:solidFill>
                <a:latin typeface="Lucida Console" panose="020B0609040504020204" pitchFamily="49" charset="0"/>
              </a:rPr>
              <a:t> </a:t>
            </a:r>
            <a:r>
              <a:rPr lang="en-US" sz="1800" dirty="0" err="1">
                <a:solidFill>
                  <a:srgbClr val="8A2BE2"/>
                </a:solidFill>
                <a:latin typeface="Lucida Console" panose="020B0609040504020204" pitchFamily="49" charset="0"/>
              </a:rPr>
              <a:t>AllGreatPeople</a:t>
            </a:r>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r>
              <a:rPr lang="en-US" sz="1800" dirty="0" smtClean="0">
                <a:solidFill>
                  <a:prstClr val="black"/>
                </a:solidFill>
                <a:latin typeface="Lucida Console" panose="020B0609040504020204" pitchFamily="49" charset="0"/>
              </a:rPr>
              <a:t>{…}</a:t>
            </a:r>
            <a:endParaRPr lang="en-US" sz="1800" dirty="0">
              <a:solidFill>
                <a:prstClr val="black"/>
              </a:solidFill>
              <a:latin typeface="Lucida Console" panose="020B0609040504020204" pitchFamily="49" charset="0"/>
            </a:endParaRPr>
          </a:p>
          <a:p>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r>
              <a:rPr lang="en-US" sz="1800" dirty="0" err="1">
                <a:solidFill>
                  <a:prstClr val="black"/>
                </a:solidFill>
                <a:latin typeface="Lucida Console" panose="020B0609040504020204" pitchFamily="49" charset="0"/>
              </a:rPr>
              <a:t>cFimWorkflowDefinition</a:t>
            </a:r>
            <a:r>
              <a:rPr lang="en-US" sz="1800" dirty="0">
                <a:solidFill>
                  <a:prstClr val="black"/>
                </a:solidFill>
                <a:latin typeface="Lucida Console" panose="020B0609040504020204" pitchFamily="49" charset="0"/>
              </a:rPr>
              <a:t> </a:t>
            </a:r>
            <a:r>
              <a:rPr lang="en-US" sz="1800" dirty="0" err="1">
                <a:solidFill>
                  <a:srgbClr val="8A2BE2"/>
                </a:solidFill>
                <a:latin typeface="Lucida Console" panose="020B0609040504020204" pitchFamily="49" charset="0"/>
              </a:rPr>
              <a:t>SomeGreatRewardActionWorkflow</a:t>
            </a:r>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r>
              <a:rPr lang="en-US" sz="1800" dirty="0" smtClean="0">
                <a:solidFill>
                  <a:prstClr val="black"/>
                </a:solidFill>
                <a:latin typeface="Lucida Console" panose="020B0609040504020204" pitchFamily="49" charset="0"/>
              </a:rPr>
              <a:t>{…}</a:t>
            </a:r>
            <a:endParaRPr lang="en-US" sz="1800" dirty="0">
              <a:solidFill>
                <a:prstClr val="black"/>
              </a:solidFill>
              <a:latin typeface="Lucida Console" panose="020B0609040504020204" pitchFamily="49" charset="0"/>
            </a:endParaRPr>
          </a:p>
          <a:p>
            <a:r>
              <a:rPr lang="en-US" sz="1800" dirty="0">
                <a:solidFill>
                  <a:prstClr val="black"/>
                </a:solidFill>
                <a:latin typeface="Lucida Console" panose="020B0609040504020204" pitchFamily="49" charset="0"/>
              </a:rPr>
              <a:t>    }</a:t>
            </a:r>
          </a:p>
          <a:p>
            <a:r>
              <a:rPr lang="en-US" sz="1800" dirty="0">
                <a:solidFill>
                  <a:prstClr val="black"/>
                </a:solidFill>
                <a:latin typeface="Lucida Console" panose="020B0609040504020204" pitchFamily="49" charset="0"/>
              </a:rPr>
              <a:t>} </a:t>
            </a:r>
          </a:p>
          <a:p>
            <a:endParaRPr lang="en-US" sz="1800" dirty="0"/>
          </a:p>
        </p:txBody>
      </p:sp>
    </p:spTree>
    <p:extLst>
      <p:ext uri="{BB962C8B-B14F-4D97-AF65-F5344CB8AC3E}">
        <p14:creationId xmlns:p14="http://schemas.microsoft.com/office/powerpoint/2010/main" val="368255106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MPR</a:t>
            </a:r>
            <a:endParaRPr lang="en-US" dirty="0"/>
          </a:p>
        </p:txBody>
      </p:sp>
      <p:sp>
        <p:nvSpPr>
          <p:cNvPr id="7" name="Text Placeholder 6"/>
          <p:cNvSpPr>
            <a:spLocks noGrp="1"/>
          </p:cNvSpPr>
          <p:nvPr>
            <p:ph type="body" sz="quarter" idx="10"/>
          </p:nvPr>
        </p:nvSpPr>
        <p:spPr>
          <a:xfrm>
            <a:off x="204358" y="1212850"/>
            <a:ext cx="9523841" cy="4000500"/>
          </a:xfrm>
        </p:spPr>
        <p:txBody>
          <a:bodyPr/>
          <a:lstStyle/>
          <a:p>
            <a:r>
              <a:rPr lang="en-US" sz="1200" dirty="0">
                <a:latin typeface="Lucida Console" panose="020B0609040504020204" pitchFamily="49" charset="0"/>
              </a:rPr>
              <a:t> </a:t>
            </a:r>
            <a:r>
              <a:rPr lang="en-US" sz="1200" dirty="0" err="1">
                <a:latin typeface="Lucida Console" panose="020B0609040504020204" pitchFamily="49" charset="0"/>
              </a:rPr>
              <a:t>cFimManagementPolicyRule</a:t>
            </a:r>
            <a:r>
              <a:rPr lang="en-US" sz="1200" dirty="0">
                <a:latin typeface="Lucida Console" panose="020B0609040504020204" pitchFamily="49" charset="0"/>
              </a:rPr>
              <a:t> </a:t>
            </a:r>
            <a:r>
              <a:rPr lang="en-US" sz="1200" dirty="0" err="1">
                <a:solidFill>
                  <a:srgbClr val="8A2BE2"/>
                </a:solidFill>
                <a:latin typeface="Lucida Console" panose="020B0609040504020204" pitchFamily="49" charset="0"/>
              </a:rPr>
              <a:t>GreatManagementPolicyRule</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smtClean="0">
                <a:solidFill>
                  <a:prstClr val="black"/>
                </a:solidFill>
                <a:latin typeface="Lucida Console" panose="020B0609040504020204" pitchFamily="49" charset="0"/>
              </a:rPr>
              <a:t>{</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ActionParameter</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a:t>
            </a:r>
            <a:r>
              <a:rPr lang="en-US" sz="1200" dirty="0">
                <a:solidFill>
                  <a:prstClr val="black"/>
                </a:solidFill>
                <a:latin typeface="Lucida Console" panose="020B0609040504020204" pitchFamily="49" charset="0"/>
              </a:rPr>
              <a:t> </a:t>
            </a: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ActionType</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TransitionIn</a:t>
            </a:r>
            <a:r>
              <a:rPr lang="en-US" sz="1200" dirty="0">
                <a:solidFill>
                  <a:srgbClr val="8B0000"/>
                </a:solidFill>
                <a:latin typeface="Lucida Console" panose="020B0609040504020204" pitchFamily="49" charset="0"/>
              </a:rPr>
              <a:t>'</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ActionWorkflowDefinition</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'Some Great Reward Action Workflow'</a:t>
            </a:r>
            <a:r>
              <a:rPr lang="en-US" sz="1200" dirty="0">
                <a:solidFill>
                  <a:prstClr val="black"/>
                </a:solidFill>
                <a:latin typeface="Lucida Console" panose="020B0609040504020204" pitchFamily="49" charset="0"/>
              </a:rPr>
              <a:t> </a:t>
            </a:r>
          </a:p>
          <a:p>
            <a:r>
              <a:rPr lang="en-US" sz="1200" dirty="0" smtClean="0">
                <a:solidFill>
                  <a:prstClr val="black"/>
                </a:solidFill>
                <a:latin typeface="Lucida Console" panose="020B0609040504020204" pitchFamily="49" charset="0"/>
              </a:rPr>
              <a:t>   Description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'initial description'</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Disabled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FF4500"/>
                </a:solidFill>
                <a:latin typeface="Lucida Console" panose="020B0609040504020204" pitchFamily="49" charset="0"/>
              </a:rPr>
              <a:t>$false</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DisplayName</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'Great Management Policy Rule'</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GrantRight</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FF4500"/>
                </a:solidFill>
                <a:latin typeface="Lucida Console" panose="020B0609040504020204" pitchFamily="49" charset="0"/>
              </a:rPr>
              <a:t>$false</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ResourceFinalSet</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'All Great People'</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ManagementPolicyRuleType</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SetTransition</a:t>
            </a:r>
            <a:r>
              <a:rPr lang="en-US" sz="1200" dirty="0">
                <a:solidFill>
                  <a:srgbClr val="8B0000"/>
                </a:solidFill>
                <a:latin typeface="Lucida Console" panose="020B0609040504020204" pitchFamily="49" charset="0"/>
              </a:rPr>
              <a:t>'</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Ensure		</a:t>
            </a:r>
            <a:r>
              <a:rPr lang="en-US" sz="1200" dirty="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'Present'</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Credential	        	</a:t>
            </a:r>
            <a:r>
              <a:rPr lang="en-US" sz="1200" dirty="0" smtClean="0">
                <a:solidFill>
                  <a:srgbClr val="A9A9A9"/>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FF4500"/>
                </a:solidFill>
                <a:latin typeface="Lucida Console" panose="020B0609040504020204" pitchFamily="49" charset="0"/>
              </a:rPr>
              <a:t>$</a:t>
            </a:r>
            <a:r>
              <a:rPr lang="en-US" sz="1200" dirty="0" err="1">
                <a:solidFill>
                  <a:srgbClr val="FF4500"/>
                </a:solidFill>
                <a:latin typeface="Lucida Console" panose="020B0609040504020204" pitchFamily="49" charset="0"/>
              </a:rPr>
              <a:t>fimAdminCredential</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r>
              <a:rPr lang="en-US" sz="1200" dirty="0" err="1" smtClean="0">
                <a:solidFill>
                  <a:prstClr val="black"/>
                </a:solidFill>
                <a:latin typeface="Lucida Console" panose="020B0609040504020204" pitchFamily="49" charset="0"/>
              </a:rPr>
              <a:t>DependsOn</a:t>
            </a:r>
            <a:r>
              <a:rPr lang="en-US" sz="1200" dirty="0" smtClean="0">
                <a:solidFill>
                  <a:prstClr val="black"/>
                </a:solidFill>
                <a:latin typeface="Lucida Console" panose="020B0609040504020204" pitchFamily="49" charset="0"/>
              </a:rPr>
              <a:t>                 	</a:t>
            </a:r>
            <a:r>
              <a:rPr lang="en-US" sz="1200" dirty="0" smtClean="0">
                <a:solidFill>
                  <a:srgbClr val="A9A9A9"/>
                </a:solidFill>
                <a:latin typeface="Lucida Console" panose="020B0609040504020204" pitchFamily="49" charset="0"/>
              </a:rPr>
              <a:t>=</a:t>
            </a:r>
            <a:r>
              <a:rPr lang="en-US" sz="1200" dirty="0" smtClean="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cFimWorkflowDefinition</a:t>
            </a:r>
            <a:r>
              <a:rPr lang="en-US" sz="1200" dirty="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SomeGreatRewardActionWorkflow</a:t>
            </a:r>
            <a:r>
              <a:rPr lang="en-US" sz="1200" dirty="0" smtClean="0">
                <a:solidFill>
                  <a:srgbClr val="8B0000"/>
                </a:solidFill>
                <a:latin typeface="Lucida Console" panose="020B0609040504020204" pitchFamily="49" charset="0"/>
              </a:rPr>
              <a:t>'</a:t>
            </a:r>
            <a:r>
              <a:rPr lang="en-US" sz="1200" dirty="0" smtClean="0">
                <a:solidFill>
                  <a:srgbClr val="A9A9A9"/>
                </a:solidFill>
                <a:latin typeface="Lucida Console" panose="020B0609040504020204" pitchFamily="49" charset="0"/>
              </a:rPr>
              <a:t>,</a:t>
            </a:r>
          </a:p>
          <a:p>
            <a:r>
              <a:rPr lang="en-US" sz="1200" dirty="0">
                <a:solidFill>
                  <a:srgbClr val="A9A9A9"/>
                </a:solidFill>
                <a:latin typeface="Lucida Console" panose="020B0609040504020204" pitchFamily="49" charset="0"/>
              </a:rPr>
              <a:t>	</a:t>
            </a:r>
            <a:r>
              <a:rPr lang="en-US" sz="1200" dirty="0" smtClean="0">
                <a:solidFill>
                  <a:srgbClr val="A9A9A9"/>
                </a:solidFill>
                <a:latin typeface="Lucida Console" panose="020B0609040504020204" pitchFamily="49" charset="0"/>
              </a:rPr>
              <a:t>		 </a:t>
            </a:r>
            <a:r>
              <a:rPr lang="en-US" sz="1200" dirty="0" smtClean="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cFimSet</a:t>
            </a:r>
            <a:r>
              <a:rPr lang="en-US" sz="1200" dirty="0">
                <a:solidFill>
                  <a:srgbClr val="8B0000"/>
                </a:solidFill>
                <a:latin typeface="Lucida Console" panose="020B0609040504020204" pitchFamily="49" charset="0"/>
              </a:rPr>
              <a:t>]</a:t>
            </a:r>
            <a:r>
              <a:rPr lang="en-US" sz="1200" dirty="0" err="1">
                <a:solidFill>
                  <a:srgbClr val="8B0000"/>
                </a:solidFill>
                <a:latin typeface="Lucida Console" panose="020B0609040504020204" pitchFamily="49" charset="0"/>
              </a:rPr>
              <a:t>AllGreatPeople</a:t>
            </a:r>
            <a:r>
              <a:rPr lang="en-US" sz="1200" dirty="0">
                <a:solidFill>
                  <a:srgbClr val="8B0000"/>
                </a:solidFill>
                <a:latin typeface="Lucida Console" panose="020B0609040504020204" pitchFamily="49" charset="0"/>
              </a:rPr>
              <a:t>'</a:t>
            </a:r>
            <a:endParaRPr lang="en-US" sz="1200" dirty="0">
              <a:solidFill>
                <a:prstClr val="black"/>
              </a:solidFill>
              <a:latin typeface="Lucida Console" panose="020B0609040504020204" pitchFamily="49" charset="0"/>
            </a:endParaRPr>
          </a:p>
          <a:p>
            <a:r>
              <a:rPr lang="en-US" sz="1200" dirty="0" smtClean="0">
                <a:solidFill>
                  <a:prstClr val="black"/>
                </a:solidFill>
                <a:latin typeface="Lucida Console" panose="020B0609040504020204" pitchFamily="49" charset="0"/>
              </a:rPr>
              <a:t>} </a:t>
            </a:r>
            <a:endParaRPr lang="en-US" sz="1200" dirty="0"/>
          </a:p>
        </p:txBody>
      </p:sp>
    </p:spTree>
    <p:extLst>
      <p:ext uri="{BB962C8B-B14F-4D97-AF65-F5344CB8AC3E}">
        <p14:creationId xmlns:p14="http://schemas.microsoft.com/office/powerpoint/2010/main" val="2270121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Set</a:t>
            </a:r>
            <a:endParaRPr lang="en-US" dirty="0"/>
          </a:p>
        </p:txBody>
      </p:sp>
      <p:sp>
        <p:nvSpPr>
          <p:cNvPr id="3" name="Text Placeholder 2"/>
          <p:cNvSpPr>
            <a:spLocks noGrp="1"/>
          </p:cNvSpPr>
          <p:nvPr>
            <p:ph type="body" sz="quarter" idx="10"/>
          </p:nvPr>
        </p:nvSpPr>
        <p:spPr>
          <a:xfrm>
            <a:off x="274209" y="1212850"/>
            <a:ext cx="8778240" cy="4170372"/>
          </a:xfrm>
        </p:spPr>
        <p:txBody>
          <a:bodyPr/>
          <a:lstStyle/>
          <a:p>
            <a:r>
              <a:rPr lang="en-US" sz="1400" dirty="0"/>
              <a:t> </a:t>
            </a:r>
            <a:r>
              <a:rPr lang="en-US" sz="1400" dirty="0" err="1">
                <a:solidFill>
                  <a:srgbClr val="0000FF"/>
                </a:solidFill>
                <a:latin typeface="Lucida Console" panose="020B0609040504020204" pitchFamily="49" charset="0"/>
              </a:rPr>
              <a:t>cFimSet</a:t>
            </a:r>
            <a:r>
              <a:rPr lang="en-US" sz="1400" dirty="0">
                <a:solidFill>
                  <a:prstClr val="black"/>
                </a:solidFill>
                <a:latin typeface="Lucida Console" panose="020B0609040504020204" pitchFamily="49" charset="0"/>
              </a:rPr>
              <a:t> </a:t>
            </a:r>
            <a:r>
              <a:rPr lang="en-US" sz="1400" dirty="0" err="1">
                <a:solidFill>
                  <a:srgbClr val="8A2BE2"/>
                </a:solidFill>
                <a:latin typeface="Lucida Console" panose="020B0609040504020204" pitchFamily="49" charset="0"/>
              </a:rPr>
              <a:t>AllGreatPeople</a:t>
            </a:r>
            <a:endParaRPr lang="en-US" sz="1400" dirty="0">
              <a:solidFill>
                <a:prstClr val="black"/>
              </a:solidFill>
              <a:latin typeface="Lucida Console" panose="020B0609040504020204" pitchFamily="49" charset="0"/>
            </a:endParaRPr>
          </a:p>
          <a:p>
            <a:r>
              <a:rPr lang="en-US" sz="1400" dirty="0">
                <a:solidFill>
                  <a:prstClr val="black"/>
                </a:solidFill>
                <a:latin typeface="Lucida Console" panose="020B0609040504020204" pitchFamily="49" charset="0"/>
              </a:rPr>
              <a:t>{</a:t>
            </a:r>
          </a:p>
          <a:p>
            <a:r>
              <a:rPr lang="en-US" sz="1400" dirty="0">
                <a:solidFill>
                  <a:prstClr val="black"/>
                </a:solidFill>
                <a:latin typeface="Lucida Console" panose="020B0609040504020204" pitchFamily="49" charset="0"/>
              </a:rPr>
              <a:t>    </a:t>
            </a:r>
            <a:r>
              <a:rPr lang="en-US" sz="1400" dirty="0" err="1">
                <a:solidFill>
                  <a:srgbClr val="0000FF"/>
                </a:solidFill>
                <a:latin typeface="Lucida Console" panose="020B0609040504020204" pitchFamily="49" charset="0"/>
              </a:rPr>
              <a:t>DisplayName</a:t>
            </a:r>
            <a:r>
              <a:rPr lang="en-US" sz="1400" dirty="0">
                <a:solidFill>
                  <a:prstClr val="black"/>
                </a:solidFill>
                <a:latin typeface="Lucida Console" panose="020B0609040504020204" pitchFamily="49" charset="0"/>
              </a:rPr>
              <a:t>           </a:t>
            </a:r>
            <a:r>
              <a:rPr lang="en-US" sz="1400" dirty="0" smtClean="0">
                <a:solidFill>
                  <a:srgbClr val="8A2BE2"/>
                </a:solidFill>
                <a:latin typeface="Lucida Console" panose="020B0609040504020204" pitchFamily="49" charset="0"/>
              </a:rPr>
              <a:t>=</a:t>
            </a:r>
            <a:r>
              <a:rPr lang="en-US" sz="1400" dirty="0" smtClean="0">
                <a:solidFill>
                  <a:prstClr val="black"/>
                </a:solidFill>
                <a:latin typeface="Lucida Console" panose="020B0609040504020204" pitchFamily="49" charset="0"/>
              </a:rPr>
              <a:t> </a:t>
            </a:r>
            <a:r>
              <a:rPr lang="en-US" sz="1400" dirty="0">
                <a:solidFill>
                  <a:srgbClr val="8B0000"/>
                </a:solidFill>
                <a:latin typeface="Lucida Console" panose="020B0609040504020204" pitchFamily="49" charset="0"/>
              </a:rPr>
              <a:t>'All Great People'</a:t>
            </a:r>
            <a:endParaRPr lang="en-US" sz="1400" dirty="0">
              <a:solidFill>
                <a:prstClr val="black"/>
              </a:solidFill>
              <a:latin typeface="Lucida Console" panose="020B0609040504020204" pitchFamily="49" charset="0"/>
            </a:endParaRPr>
          </a:p>
          <a:p>
            <a:r>
              <a:rPr lang="en-US" sz="1400" dirty="0">
                <a:solidFill>
                  <a:prstClr val="black"/>
                </a:solidFill>
                <a:latin typeface="Lucida Console" panose="020B0609040504020204" pitchFamily="49" charset="0"/>
              </a:rPr>
              <a:t>    </a:t>
            </a:r>
            <a:r>
              <a:rPr lang="en-US" sz="1400" dirty="0">
                <a:solidFill>
                  <a:srgbClr val="00008B"/>
                </a:solidFill>
                <a:latin typeface="Lucida Console" panose="020B0609040504020204" pitchFamily="49" charset="0"/>
              </a:rPr>
              <a:t>Filter</a:t>
            </a:r>
            <a:r>
              <a:rPr lang="en-US" sz="1400" dirty="0">
                <a:solidFill>
                  <a:prstClr val="black"/>
                </a:solidFill>
                <a:latin typeface="Lucida Console" panose="020B0609040504020204" pitchFamily="49" charset="0"/>
              </a:rPr>
              <a:t>                </a:t>
            </a:r>
            <a:r>
              <a:rPr lang="en-US" sz="1400" dirty="0" smtClean="0">
                <a:solidFill>
                  <a:srgbClr val="A9A9A9"/>
                </a:solidFill>
                <a:latin typeface="Lucida Console" panose="020B0609040504020204" pitchFamily="49" charset="0"/>
              </a:rPr>
              <a:t>=</a:t>
            </a:r>
            <a:r>
              <a:rPr lang="en-US" sz="1400" dirty="0" smtClean="0">
                <a:solidFill>
                  <a:prstClr val="black"/>
                </a:solidFill>
                <a:latin typeface="Lucida Console" panose="020B0609040504020204" pitchFamily="49" charset="0"/>
              </a:rPr>
              <a:t> </a:t>
            </a:r>
            <a:r>
              <a:rPr lang="en-US" sz="1400" dirty="0">
                <a:solidFill>
                  <a:srgbClr val="8B0000"/>
                </a:solidFill>
                <a:latin typeface="Lucida Console" panose="020B0609040504020204" pitchFamily="49" charset="0"/>
              </a:rPr>
              <a:t>@'</a:t>
            </a:r>
          </a:p>
          <a:p>
            <a:r>
              <a:rPr lang="en-US" sz="1400" dirty="0" smtClean="0">
                <a:solidFill>
                  <a:srgbClr val="8B0000"/>
                </a:solidFill>
                <a:latin typeface="Lucida Console" panose="020B0609040504020204" pitchFamily="49" charset="0"/>
              </a:rPr>
              <a:t>&lt;</a:t>
            </a:r>
            <a:r>
              <a:rPr lang="en-US" sz="1400" dirty="0">
                <a:solidFill>
                  <a:srgbClr val="8B0000"/>
                </a:solidFill>
                <a:latin typeface="Lucida Console" panose="020B0609040504020204" pitchFamily="49" charset="0"/>
              </a:rPr>
              <a:t>Filter </a:t>
            </a:r>
            <a:endParaRPr lang="en-US" sz="1400" dirty="0" smtClean="0">
              <a:solidFill>
                <a:srgbClr val="8B0000"/>
              </a:solidFill>
              <a:latin typeface="Lucida Console" panose="020B0609040504020204" pitchFamily="49" charset="0"/>
            </a:endParaRPr>
          </a:p>
          <a:p>
            <a:r>
              <a:rPr lang="en-US" sz="1400" dirty="0" smtClean="0">
                <a:solidFill>
                  <a:srgbClr val="8B0000"/>
                </a:solidFill>
                <a:latin typeface="Lucida Console" panose="020B0609040504020204" pitchFamily="49" charset="0"/>
              </a:rPr>
              <a:t>  </a:t>
            </a:r>
            <a:r>
              <a:rPr lang="en-US" sz="1400" dirty="0" err="1" smtClean="0">
                <a:solidFill>
                  <a:srgbClr val="8B0000"/>
                </a:solidFill>
                <a:latin typeface="Lucida Console" panose="020B0609040504020204" pitchFamily="49" charset="0"/>
              </a:rPr>
              <a:t>xmlns</a:t>
            </a:r>
            <a:r>
              <a:rPr lang="en-US" sz="1400" dirty="0" smtClean="0">
                <a:solidFill>
                  <a:srgbClr val="8B0000"/>
                </a:solidFill>
                <a:latin typeface="Lucida Console" panose="020B0609040504020204" pitchFamily="49" charset="0"/>
              </a:rPr>
              <a:t>     </a:t>
            </a:r>
            <a:r>
              <a:rPr lang="en-US" sz="1400" dirty="0">
                <a:solidFill>
                  <a:srgbClr val="8B0000"/>
                </a:solidFill>
                <a:latin typeface="Lucida Console" panose="020B0609040504020204" pitchFamily="49" charset="0"/>
              </a:rPr>
              <a:t>="http://schemas.xmlsoap.org/</a:t>
            </a:r>
            <a:r>
              <a:rPr lang="en-US" sz="1400" dirty="0" err="1">
                <a:solidFill>
                  <a:srgbClr val="8B0000"/>
                </a:solidFill>
                <a:latin typeface="Lucida Console" panose="020B0609040504020204" pitchFamily="49" charset="0"/>
              </a:rPr>
              <a:t>ws</a:t>
            </a:r>
            <a:r>
              <a:rPr lang="en-US" sz="1400" dirty="0">
                <a:solidFill>
                  <a:srgbClr val="8B0000"/>
                </a:solidFill>
                <a:latin typeface="Lucida Console" panose="020B0609040504020204" pitchFamily="49" charset="0"/>
              </a:rPr>
              <a:t>/2004/09/enumeration</a:t>
            </a:r>
            <a:r>
              <a:rPr lang="en-US" sz="1400" dirty="0" smtClean="0">
                <a:solidFill>
                  <a:srgbClr val="8B0000"/>
                </a:solidFill>
                <a:latin typeface="Lucida Console" panose="020B0609040504020204" pitchFamily="49" charset="0"/>
              </a:rPr>
              <a:t>"</a:t>
            </a:r>
            <a:endParaRPr lang="en-US" sz="1400" dirty="0">
              <a:solidFill>
                <a:srgbClr val="8B0000"/>
              </a:solidFill>
              <a:latin typeface="Lucida Console" panose="020B0609040504020204" pitchFamily="49" charset="0"/>
            </a:endParaRPr>
          </a:p>
          <a:p>
            <a:r>
              <a:rPr lang="en-US" sz="1400" dirty="0" smtClean="0">
                <a:solidFill>
                  <a:srgbClr val="8B0000"/>
                </a:solidFill>
                <a:latin typeface="Lucida Console" panose="020B0609040504020204" pitchFamily="49" charset="0"/>
              </a:rPr>
              <a:t>  </a:t>
            </a:r>
            <a:r>
              <a:rPr lang="en-US" sz="1400" dirty="0" err="1" smtClean="0">
                <a:solidFill>
                  <a:srgbClr val="8B0000"/>
                </a:solidFill>
                <a:latin typeface="Lucida Console" panose="020B0609040504020204" pitchFamily="49" charset="0"/>
              </a:rPr>
              <a:t>xmlns:xsi</a:t>
            </a:r>
            <a:r>
              <a:rPr lang="en-US" sz="1400" dirty="0" smtClean="0">
                <a:solidFill>
                  <a:srgbClr val="8B0000"/>
                </a:solidFill>
                <a:latin typeface="Lucida Console" panose="020B0609040504020204" pitchFamily="49" charset="0"/>
              </a:rPr>
              <a:t> </a:t>
            </a:r>
            <a:r>
              <a:rPr lang="en-US" sz="1400" dirty="0">
                <a:solidFill>
                  <a:srgbClr val="8B0000"/>
                </a:solidFill>
                <a:latin typeface="Lucida Console" panose="020B0609040504020204" pitchFamily="49" charset="0"/>
              </a:rPr>
              <a:t>="http://www.w3.org/2001/XMLSchema-instance" </a:t>
            </a:r>
          </a:p>
          <a:p>
            <a:r>
              <a:rPr lang="en-US" sz="1400" dirty="0" smtClean="0">
                <a:solidFill>
                  <a:srgbClr val="8B0000"/>
                </a:solidFill>
                <a:latin typeface="Lucida Console" panose="020B0609040504020204" pitchFamily="49" charset="0"/>
              </a:rPr>
              <a:t>  </a:t>
            </a:r>
            <a:r>
              <a:rPr lang="en-US" sz="1400" dirty="0" err="1" smtClean="0">
                <a:solidFill>
                  <a:srgbClr val="8B0000"/>
                </a:solidFill>
                <a:latin typeface="Lucida Console" panose="020B0609040504020204" pitchFamily="49" charset="0"/>
              </a:rPr>
              <a:t>xmlns:xsd</a:t>
            </a:r>
            <a:r>
              <a:rPr lang="en-US" sz="1400" dirty="0" smtClean="0">
                <a:solidFill>
                  <a:srgbClr val="8B0000"/>
                </a:solidFill>
                <a:latin typeface="Lucida Console" panose="020B0609040504020204" pitchFamily="49" charset="0"/>
              </a:rPr>
              <a:t> </a:t>
            </a:r>
            <a:r>
              <a:rPr lang="en-US" sz="1400" dirty="0">
                <a:solidFill>
                  <a:srgbClr val="8B0000"/>
                </a:solidFill>
                <a:latin typeface="Lucida Console" panose="020B0609040504020204" pitchFamily="49" charset="0"/>
              </a:rPr>
              <a:t>="http://www.w3.org/2001/XMLSchema" </a:t>
            </a:r>
          </a:p>
          <a:p>
            <a:r>
              <a:rPr lang="en-US" sz="1400" dirty="0" smtClean="0">
                <a:solidFill>
                  <a:srgbClr val="8B0000"/>
                </a:solidFill>
                <a:latin typeface="Lucida Console" panose="020B0609040504020204" pitchFamily="49" charset="0"/>
              </a:rPr>
              <a:t>  Dialect   </a:t>
            </a:r>
            <a:r>
              <a:rPr lang="en-US" sz="1400" dirty="0">
                <a:solidFill>
                  <a:srgbClr val="8B0000"/>
                </a:solidFill>
                <a:latin typeface="Lucida Console" panose="020B0609040504020204" pitchFamily="49" charset="0"/>
              </a:rPr>
              <a:t>="http://schemas.microsoft.com/2006/11/</a:t>
            </a:r>
            <a:r>
              <a:rPr lang="en-US" sz="1400" dirty="0" err="1">
                <a:solidFill>
                  <a:srgbClr val="8B0000"/>
                </a:solidFill>
                <a:latin typeface="Lucida Console" panose="020B0609040504020204" pitchFamily="49" charset="0"/>
              </a:rPr>
              <a:t>XPathFilterDialect</a:t>
            </a:r>
            <a:r>
              <a:rPr lang="en-US" sz="1400" dirty="0">
                <a:solidFill>
                  <a:srgbClr val="8B0000"/>
                </a:solidFill>
                <a:latin typeface="Lucida Console" panose="020B0609040504020204" pitchFamily="49" charset="0"/>
              </a:rPr>
              <a:t>" </a:t>
            </a:r>
          </a:p>
          <a:p>
            <a:r>
              <a:rPr lang="en-US" sz="1400" dirty="0" smtClean="0">
                <a:solidFill>
                  <a:srgbClr val="8B0000"/>
                </a:solidFill>
                <a:latin typeface="Lucida Console" panose="020B0609040504020204" pitchFamily="49" charset="0"/>
              </a:rPr>
              <a:t>&gt;</a:t>
            </a:r>
            <a:endParaRPr lang="en-US" sz="1400" dirty="0">
              <a:solidFill>
                <a:srgbClr val="8B0000"/>
              </a:solidFill>
              <a:latin typeface="Lucida Console" panose="020B0609040504020204" pitchFamily="49" charset="0"/>
            </a:endParaRPr>
          </a:p>
          <a:p>
            <a:r>
              <a:rPr lang="en-US" sz="1400" dirty="0">
                <a:solidFill>
                  <a:srgbClr val="8B0000"/>
                </a:solidFill>
                <a:latin typeface="Lucida Console" panose="020B0609040504020204" pitchFamily="49" charset="0"/>
              </a:rPr>
              <a:t>/Person[</a:t>
            </a:r>
            <a:r>
              <a:rPr lang="en-US" sz="1400" dirty="0" err="1">
                <a:solidFill>
                  <a:srgbClr val="8B0000"/>
                </a:solidFill>
                <a:latin typeface="Lucida Console" panose="020B0609040504020204" pitchFamily="49" charset="0"/>
              </a:rPr>
              <a:t>LastName</a:t>
            </a:r>
            <a:r>
              <a:rPr lang="en-US" sz="1400" dirty="0">
                <a:solidFill>
                  <a:srgbClr val="8B0000"/>
                </a:solidFill>
                <a:latin typeface="Lucida Console" panose="020B0609040504020204" pitchFamily="49" charset="0"/>
              </a:rPr>
              <a:t>='Great']</a:t>
            </a:r>
          </a:p>
          <a:p>
            <a:r>
              <a:rPr lang="en-US" sz="1400" dirty="0">
                <a:solidFill>
                  <a:srgbClr val="8B0000"/>
                </a:solidFill>
                <a:latin typeface="Lucida Console" panose="020B0609040504020204" pitchFamily="49" charset="0"/>
              </a:rPr>
              <a:t>&lt;/Filter&gt;</a:t>
            </a:r>
          </a:p>
          <a:p>
            <a:r>
              <a:rPr lang="en-US" sz="1400" dirty="0">
                <a:solidFill>
                  <a:srgbClr val="8B0000"/>
                </a:solidFill>
                <a:latin typeface="Lucida Console" panose="020B0609040504020204" pitchFamily="49" charset="0"/>
              </a:rPr>
              <a:t>'@</a:t>
            </a:r>
            <a:endParaRPr lang="en-US" sz="1400" dirty="0">
              <a:solidFill>
                <a:prstClr val="black"/>
              </a:solidFill>
              <a:latin typeface="Lucida Console" panose="020B0609040504020204" pitchFamily="49" charset="0"/>
            </a:endParaRPr>
          </a:p>
          <a:p>
            <a:r>
              <a:rPr lang="en-US" sz="1400" dirty="0">
                <a:solidFill>
                  <a:prstClr val="black"/>
                </a:solidFill>
                <a:latin typeface="Lucida Console" panose="020B0609040504020204" pitchFamily="49" charset="0"/>
              </a:rPr>
              <a:t>    </a:t>
            </a:r>
            <a:r>
              <a:rPr lang="en-US" sz="1400" dirty="0" smtClean="0">
                <a:solidFill>
                  <a:srgbClr val="0000FF"/>
                </a:solidFill>
                <a:latin typeface="Lucida Console" panose="020B0609040504020204" pitchFamily="49" charset="0"/>
              </a:rPr>
              <a:t>Ensure		</a:t>
            </a:r>
            <a:r>
              <a:rPr lang="en-US" sz="1400" dirty="0" smtClean="0">
                <a:solidFill>
                  <a:srgbClr val="8A2BE2"/>
                </a:solidFill>
                <a:latin typeface="Lucida Console" panose="020B0609040504020204" pitchFamily="49" charset="0"/>
              </a:rPr>
              <a:t>=</a:t>
            </a:r>
            <a:r>
              <a:rPr lang="en-US" sz="1400" dirty="0" smtClean="0">
                <a:solidFill>
                  <a:prstClr val="black"/>
                </a:solidFill>
                <a:latin typeface="Lucida Console" panose="020B0609040504020204" pitchFamily="49" charset="0"/>
              </a:rPr>
              <a:t> </a:t>
            </a:r>
            <a:r>
              <a:rPr lang="en-US" sz="1400" dirty="0">
                <a:solidFill>
                  <a:srgbClr val="8B0000"/>
                </a:solidFill>
                <a:latin typeface="Lucida Console" panose="020B0609040504020204" pitchFamily="49" charset="0"/>
              </a:rPr>
              <a:t>'Present'</a:t>
            </a:r>
            <a:endParaRPr lang="en-US" sz="1400" dirty="0">
              <a:solidFill>
                <a:prstClr val="black"/>
              </a:solidFill>
              <a:latin typeface="Lucida Console" panose="020B0609040504020204" pitchFamily="49" charset="0"/>
            </a:endParaRPr>
          </a:p>
          <a:p>
            <a:r>
              <a:rPr lang="en-US" sz="1400" dirty="0">
                <a:solidFill>
                  <a:prstClr val="black"/>
                </a:solidFill>
                <a:latin typeface="Lucida Console" panose="020B0609040504020204" pitchFamily="49" charset="0"/>
              </a:rPr>
              <a:t>    </a:t>
            </a:r>
            <a:r>
              <a:rPr lang="en-US" sz="1400" dirty="0" smtClean="0">
                <a:solidFill>
                  <a:srgbClr val="0000FF"/>
                </a:solidFill>
                <a:latin typeface="Lucida Console" panose="020B0609040504020204" pitchFamily="49" charset="0"/>
              </a:rPr>
              <a:t>Credential		</a:t>
            </a:r>
            <a:r>
              <a:rPr lang="en-US" sz="1400" dirty="0" smtClean="0">
                <a:solidFill>
                  <a:srgbClr val="8A2BE2"/>
                </a:solidFill>
                <a:latin typeface="Lucida Console" panose="020B0609040504020204" pitchFamily="49" charset="0"/>
              </a:rPr>
              <a:t>=</a:t>
            </a:r>
            <a:r>
              <a:rPr lang="en-US" sz="1400" dirty="0" smtClean="0">
                <a:solidFill>
                  <a:prstClr val="black"/>
                </a:solidFill>
                <a:latin typeface="Lucida Console" panose="020B0609040504020204" pitchFamily="49" charset="0"/>
              </a:rPr>
              <a:t> </a:t>
            </a:r>
            <a:r>
              <a:rPr lang="en-US" sz="1400" dirty="0">
                <a:solidFill>
                  <a:srgbClr val="FF4500"/>
                </a:solidFill>
                <a:latin typeface="Lucida Console" panose="020B0609040504020204" pitchFamily="49" charset="0"/>
              </a:rPr>
              <a:t>$</a:t>
            </a:r>
            <a:r>
              <a:rPr lang="en-US" sz="1400" dirty="0" err="1">
                <a:solidFill>
                  <a:srgbClr val="FF4500"/>
                </a:solidFill>
                <a:latin typeface="Lucida Console" panose="020B0609040504020204" pitchFamily="49" charset="0"/>
              </a:rPr>
              <a:t>fimAdminCredential</a:t>
            </a:r>
            <a:endParaRPr lang="en-US" sz="1400" dirty="0">
              <a:solidFill>
                <a:prstClr val="black"/>
              </a:solidFill>
              <a:latin typeface="Lucida Console" panose="020B0609040504020204" pitchFamily="49" charset="0"/>
            </a:endParaRPr>
          </a:p>
          <a:p>
            <a:r>
              <a:rPr lang="en-US" sz="1400" dirty="0">
                <a:solidFill>
                  <a:prstClr val="black"/>
                </a:solidFill>
                <a:latin typeface="Lucida Console" panose="020B0609040504020204" pitchFamily="49" charset="0"/>
              </a:rPr>
              <a:t>} </a:t>
            </a:r>
          </a:p>
          <a:p>
            <a:endParaRPr lang="en-US" sz="1400" dirty="0"/>
          </a:p>
        </p:txBody>
      </p:sp>
    </p:spTree>
    <p:extLst>
      <p:ext uri="{BB962C8B-B14F-4D97-AF65-F5344CB8AC3E}">
        <p14:creationId xmlns:p14="http://schemas.microsoft.com/office/powerpoint/2010/main" val="54419697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WorkflowDefinition</a:t>
            </a:r>
            <a:endParaRPr lang="en-US" dirty="0"/>
          </a:p>
        </p:txBody>
      </p:sp>
      <p:sp>
        <p:nvSpPr>
          <p:cNvPr id="3" name="Text Placeholder 2"/>
          <p:cNvSpPr>
            <a:spLocks noGrp="1"/>
          </p:cNvSpPr>
          <p:nvPr>
            <p:ph type="body" sz="quarter" idx="10"/>
          </p:nvPr>
        </p:nvSpPr>
        <p:spPr>
          <a:xfrm>
            <a:off x="274209" y="1212850"/>
            <a:ext cx="8778240" cy="5370701"/>
          </a:xfrm>
        </p:spPr>
        <p:txBody>
          <a:bodyPr/>
          <a:lstStyle/>
          <a:p>
            <a:r>
              <a:rPr lang="en-US" sz="1000" dirty="0"/>
              <a:t> </a:t>
            </a:r>
            <a:r>
              <a:rPr lang="en-US" sz="1000" dirty="0" err="1">
                <a:solidFill>
                  <a:srgbClr val="0000FF"/>
                </a:solidFill>
                <a:latin typeface="Lucida Console" panose="020B0609040504020204" pitchFamily="49" charset="0"/>
              </a:rPr>
              <a:t>cFimWorkflowDefinition</a:t>
            </a:r>
            <a:r>
              <a:rPr lang="en-US" sz="1000" dirty="0">
                <a:solidFill>
                  <a:prstClr val="black"/>
                </a:solidFill>
                <a:latin typeface="Lucida Console" panose="020B0609040504020204" pitchFamily="49" charset="0"/>
              </a:rPr>
              <a:t> </a:t>
            </a:r>
            <a:r>
              <a:rPr lang="en-US" sz="1000" dirty="0" err="1">
                <a:solidFill>
                  <a:srgbClr val="8A2BE2"/>
                </a:solidFill>
                <a:latin typeface="Lucida Console" panose="020B0609040504020204" pitchFamily="49" charset="0"/>
              </a:rPr>
              <a:t>SomeGreatRewardActionWorkflow</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a:t>
            </a:r>
          </a:p>
          <a:p>
            <a:r>
              <a:rPr lang="en-US" sz="1000" dirty="0">
                <a:solidFill>
                  <a:prstClr val="black"/>
                </a:solidFill>
                <a:latin typeface="Lucida Console" panose="020B0609040504020204" pitchFamily="49" charset="0"/>
              </a:rPr>
              <a:t>    </a:t>
            </a:r>
            <a:r>
              <a:rPr lang="en-US" sz="1000" dirty="0" err="1" smtClean="0">
                <a:solidFill>
                  <a:srgbClr val="0000FF"/>
                </a:solidFill>
                <a:latin typeface="Lucida Console" panose="020B0609040504020204" pitchFamily="49" charset="0"/>
              </a:rPr>
              <a:t>DisplayName</a:t>
            </a:r>
            <a:r>
              <a:rPr lang="en-US" sz="1000" dirty="0" smtClean="0">
                <a:solidFill>
                  <a:prstClr val="black"/>
                </a:solidFill>
                <a:latin typeface="Lucida Console" panose="020B0609040504020204" pitchFamily="49" charset="0"/>
              </a:rPr>
              <a:t>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8B0000"/>
                </a:solidFill>
                <a:latin typeface="Lucida Console" panose="020B0609040504020204" pitchFamily="49" charset="0"/>
              </a:rPr>
              <a:t>'Some Great Reward Action Workflow'</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err="1" smtClean="0">
                <a:solidFill>
                  <a:srgbClr val="0000FF"/>
                </a:solidFill>
                <a:latin typeface="Lucida Console" panose="020B0609040504020204" pitchFamily="49" charset="0"/>
              </a:rPr>
              <a:t>RequestPhase</a:t>
            </a:r>
            <a:r>
              <a:rPr lang="en-US" sz="1000" dirty="0" smtClean="0">
                <a:solidFill>
                  <a:prstClr val="black"/>
                </a:solidFill>
                <a:latin typeface="Lucida Console" panose="020B0609040504020204" pitchFamily="49" charset="0"/>
              </a:rPr>
              <a:t>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8B0000"/>
                </a:solidFill>
                <a:latin typeface="Lucida Console" panose="020B0609040504020204" pitchFamily="49" charset="0"/>
              </a:rPr>
              <a:t>'Action'</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smtClean="0">
                <a:solidFill>
                  <a:srgbClr val="0000FF"/>
                </a:solidFill>
                <a:latin typeface="Lucida Console" panose="020B0609040504020204" pitchFamily="49" charset="0"/>
              </a:rPr>
              <a:t>XOML</a:t>
            </a:r>
            <a:r>
              <a:rPr lang="en-US" sz="1000" dirty="0" smtClean="0">
                <a:solidFill>
                  <a:prstClr val="black"/>
                </a:solidFill>
                <a:latin typeface="Lucida Console" panose="020B0609040504020204" pitchFamily="49" charset="0"/>
              </a:rPr>
              <a:t>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8B0000"/>
                </a:solidFill>
                <a:latin typeface="Lucida Console" panose="020B0609040504020204" pitchFamily="49" charset="0"/>
              </a:rPr>
              <a:t>@'</a:t>
            </a:r>
          </a:p>
          <a:p>
            <a:r>
              <a:rPr lang="en-US" sz="1000" dirty="0">
                <a:solidFill>
                  <a:srgbClr val="8B0000"/>
                </a:solidFill>
                <a:latin typeface="Lucida Console" panose="020B0609040504020204" pitchFamily="49" charset="0"/>
              </a:rPr>
              <a:t>&lt;ns0:SequentialWorkflow </a:t>
            </a:r>
          </a:p>
          <a:p>
            <a:r>
              <a:rPr lang="en-US" sz="1000" dirty="0" err="1">
                <a:solidFill>
                  <a:srgbClr val="8B0000"/>
                </a:solidFill>
                <a:latin typeface="Lucida Console" panose="020B0609040504020204" pitchFamily="49" charset="0"/>
              </a:rPr>
              <a:t>ActorId</a:t>
            </a:r>
            <a:r>
              <a:rPr lang="en-US" sz="1000" dirty="0">
                <a:solidFill>
                  <a:srgbClr val="8B0000"/>
                </a:solidFill>
                <a:latin typeface="Lucida Console" panose="020B0609040504020204" pitchFamily="49" charset="0"/>
              </a:rPr>
              <a:t>               ="00000000-0000-0000-0000-000000000000" </a:t>
            </a:r>
          </a:p>
          <a:p>
            <a:r>
              <a:rPr lang="en-US" sz="1000" dirty="0" err="1">
                <a:solidFill>
                  <a:srgbClr val="8B0000"/>
                </a:solidFill>
                <a:latin typeface="Lucida Console" panose="020B0609040504020204" pitchFamily="49" charset="0"/>
              </a:rPr>
              <a:t>RequestId</a:t>
            </a:r>
            <a:r>
              <a:rPr lang="en-US" sz="1000" dirty="0">
                <a:solidFill>
                  <a:srgbClr val="8B0000"/>
                </a:solidFill>
                <a:latin typeface="Lucida Console" panose="020B0609040504020204" pitchFamily="49" charset="0"/>
              </a:rPr>
              <a:t>             ="00000000-0000-0000-0000-000000000000" </a:t>
            </a:r>
          </a:p>
          <a:p>
            <a:r>
              <a:rPr lang="en-US" sz="1000" dirty="0">
                <a:solidFill>
                  <a:srgbClr val="8B0000"/>
                </a:solidFill>
                <a:latin typeface="Lucida Console" panose="020B0609040504020204" pitchFamily="49" charset="0"/>
              </a:rPr>
              <a:t>x:Name                ="</a:t>
            </a:r>
            <a:r>
              <a:rPr lang="en-US" sz="1000" dirty="0" err="1">
                <a:solidFill>
                  <a:srgbClr val="8B0000"/>
                </a:solidFill>
                <a:latin typeface="Lucida Console" panose="020B0609040504020204" pitchFamily="49" charset="0"/>
              </a:rPr>
              <a:t>SequentialWorkflow</a:t>
            </a:r>
            <a:r>
              <a:rPr lang="en-US" sz="1000" dirty="0">
                <a:solidFill>
                  <a:srgbClr val="8B0000"/>
                </a:solidFill>
                <a:latin typeface="Lucida Console" panose="020B0609040504020204" pitchFamily="49" charset="0"/>
              </a:rPr>
              <a:t>" </a:t>
            </a:r>
          </a:p>
          <a:p>
            <a:r>
              <a:rPr lang="en-US" sz="1000" dirty="0" err="1">
                <a:solidFill>
                  <a:srgbClr val="8B0000"/>
                </a:solidFill>
                <a:latin typeface="Lucida Console" panose="020B0609040504020204" pitchFamily="49" charset="0"/>
              </a:rPr>
              <a:t>TargetId</a:t>
            </a:r>
            <a:r>
              <a:rPr lang="en-US" sz="1000" dirty="0">
                <a:solidFill>
                  <a:srgbClr val="8B0000"/>
                </a:solidFill>
                <a:latin typeface="Lucida Console" panose="020B0609040504020204" pitchFamily="49" charset="0"/>
              </a:rPr>
              <a:t>              ="00000000-0000-0000-0000-000000000000" </a:t>
            </a:r>
          </a:p>
          <a:p>
            <a:r>
              <a:rPr lang="en-US" sz="1000" dirty="0" err="1">
                <a:solidFill>
                  <a:srgbClr val="8B0000"/>
                </a:solidFill>
                <a:latin typeface="Lucida Console" panose="020B0609040504020204" pitchFamily="49" charset="0"/>
              </a:rPr>
              <a:t>WorkflowDefinitionId</a:t>
            </a:r>
            <a:r>
              <a:rPr lang="en-US" sz="1000" dirty="0">
                <a:solidFill>
                  <a:srgbClr val="8B0000"/>
                </a:solidFill>
                <a:latin typeface="Lucida Console" panose="020B0609040504020204" pitchFamily="49" charset="0"/>
              </a:rPr>
              <a:t>  ="00000000-0000-0000-0000-000000000000" </a:t>
            </a:r>
          </a:p>
          <a:p>
            <a:r>
              <a:rPr lang="en-US" sz="1000" dirty="0" err="1">
                <a:solidFill>
                  <a:srgbClr val="8B0000"/>
                </a:solidFill>
                <a:latin typeface="Lucida Console" panose="020B0609040504020204" pitchFamily="49" charset="0"/>
              </a:rPr>
              <a:t>xmlns</a:t>
            </a:r>
            <a:r>
              <a:rPr lang="en-US" sz="1000" dirty="0">
                <a:solidFill>
                  <a:srgbClr val="8B0000"/>
                </a:solidFill>
                <a:latin typeface="Lucida Console" panose="020B0609040504020204" pitchFamily="49" charset="0"/>
              </a:rPr>
              <a:t>                 ="http://schemas.microsoft.com/</a:t>
            </a:r>
            <a:r>
              <a:rPr lang="en-US" sz="1000" dirty="0" err="1">
                <a:solidFill>
                  <a:srgbClr val="8B0000"/>
                </a:solidFill>
                <a:latin typeface="Lucida Console" panose="020B0609040504020204" pitchFamily="49" charset="0"/>
              </a:rPr>
              <a:t>winfx</a:t>
            </a:r>
            <a:r>
              <a:rPr lang="en-US" sz="1000" dirty="0">
                <a:solidFill>
                  <a:srgbClr val="8B0000"/>
                </a:solidFill>
                <a:latin typeface="Lucida Console" panose="020B0609040504020204" pitchFamily="49" charset="0"/>
              </a:rPr>
              <a:t>/2006/</a:t>
            </a:r>
            <a:r>
              <a:rPr lang="en-US" sz="1000" dirty="0" err="1">
                <a:solidFill>
                  <a:srgbClr val="8B0000"/>
                </a:solidFill>
                <a:latin typeface="Lucida Console" panose="020B0609040504020204" pitchFamily="49" charset="0"/>
              </a:rPr>
              <a:t>xaml</a:t>
            </a:r>
            <a:r>
              <a:rPr lang="en-US" sz="1000" dirty="0">
                <a:solidFill>
                  <a:srgbClr val="8B0000"/>
                </a:solidFill>
                <a:latin typeface="Lucida Console" panose="020B0609040504020204" pitchFamily="49" charset="0"/>
              </a:rPr>
              <a:t>/workflow" </a:t>
            </a:r>
          </a:p>
          <a:p>
            <a:r>
              <a:rPr lang="en-US" sz="1000" dirty="0" err="1">
                <a:solidFill>
                  <a:srgbClr val="8B0000"/>
                </a:solidFill>
                <a:latin typeface="Lucida Console" panose="020B0609040504020204" pitchFamily="49" charset="0"/>
              </a:rPr>
              <a:t>xmlns:x</a:t>
            </a:r>
            <a:r>
              <a:rPr lang="en-US" sz="1000" dirty="0">
                <a:solidFill>
                  <a:srgbClr val="8B0000"/>
                </a:solidFill>
                <a:latin typeface="Lucida Console" panose="020B0609040504020204" pitchFamily="49" charset="0"/>
              </a:rPr>
              <a:t>               ="http://schemas.microsoft.com/</a:t>
            </a:r>
            <a:r>
              <a:rPr lang="en-US" sz="1000" dirty="0" err="1">
                <a:solidFill>
                  <a:srgbClr val="8B0000"/>
                </a:solidFill>
                <a:latin typeface="Lucida Console" panose="020B0609040504020204" pitchFamily="49" charset="0"/>
              </a:rPr>
              <a:t>winfx</a:t>
            </a:r>
            <a:r>
              <a:rPr lang="en-US" sz="1000" dirty="0">
                <a:solidFill>
                  <a:srgbClr val="8B0000"/>
                </a:solidFill>
                <a:latin typeface="Lucida Console" panose="020B0609040504020204" pitchFamily="49" charset="0"/>
              </a:rPr>
              <a:t>/2006/</a:t>
            </a:r>
            <a:r>
              <a:rPr lang="en-US" sz="1000" dirty="0" err="1">
                <a:solidFill>
                  <a:srgbClr val="8B0000"/>
                </a:solidFill>
                <a:latin typeface="Lucida Console" panose="020B0609040504020204" pitchFamily="49" charset="0"/>
              </a:rPr>
              <a:t>xaml</a:t>
            </a:r>
            <a:r>
              <a:rPr lang="en-US" sz="1000" dirty="0">
                <a:solidFill>
                  <a:srgbClr val="8B0000"/>
                </a:solidFill>
                <a:latin typeface="Lucida Console" panose="020B0609040504020204" pitchFamily="49" charset="0"/>
              </a:rPr>
              <a:t>" </a:t>
            </a:r>
          </a:p>
          <a:p>
            <a:r>
              <a:rPr lang="en-US" sz="1000" dirty="0">
                <a:solidFill>
                  <a:srgbClr val="8B0000"/>
                </a:solidFill>
                <a:latin typeface="Lucida Console" panose="020B0609040504020204" pitchFamily="49" charset="0"/>
              </a:rPr>
              <a:t>xmlns:ns0             </a:t>
            </a:r>
            <a:r>
              <a:rPr lang="en-US" sz="1000" dirty="0" smtClean="0">
                <a:solidFill>
                  <a:srgbClr val="8B0000"/>
                </a:solidFill>
                <a:latin typeface="Lucida Console" panose="020B0609040504020204" pitchFamily="49" charset="0"/>
              </a:rPr>
              <a:t>=“…"</a:t>
            </a:r>
            <a:endParaRPr lang="en-US" sz="1000" dirty="0">
              <a:solidFill>
                <a:srgbClr val="8B0000"/>
              </a:solidFill>
              <a:latin typeface="Lucida Console" panose="020B0609040504020204" pitchFamily="49" charset="0"/>
            </a:endParaRPr>
          </a:p>
          <a:p>
            <a:r>
              <a:rPr lang="en-US" sz="1000" dirty="0">
                <a:solidFill>
                  <a:srgbClr val="8B0000"/>
                </a:solidFill>
                <a:latin typeface="Lucida Console" panose="020B0609040504020204" pitchFamily="49" charset="0"/>
              </a:rPr>
              <a:t>&gt;</a:t>
            </a:r>
          </a:p>
          <a:p>
            <a:r>
              <a:rPr lang="en-US" sz="1000" dirty="0">
                <a:solidFill>
                  <a:srgbClr val="8B0000"/>
                </a:solidFill>
                <a:latin typeface="Lucida Console" panose="020B0609040504020204" pitchFamily="49" charset="0"/>
              </a:rPr>
              <a:t>&lt;ns0:EmailNotificationActivity </a:t>
            </a:r>
          </a:p>
          <a:p>
            <a:r>
              <a:rPr lang="en-US" sz="1000" dirty="0">
                <a:solidFill>
                  <a:srgbClr val="8B0000"/>
                </a:solidFill>
                <a:latin typeface="Lucida Console" panose="020B0609040504020204" pitchFamily="49" charset="0"/>
              </a:rPr>
              <a:t>x:Name            ="authenticationGateActivity1" </a:t>
            </a:r>
          </a:p>
          <a:p>
            <a:r>
              <a:rPr lang="en-US" sz="1000" dirty="0">
                <a:solidFill>
                  <a:srgbClr val="8B0000"/>
                </a:solidFill>
                <a:latin typeface="Lucida Console" panose="020B0609040504020204" pitchFamily="49" charset="0"/>
              </a:rPr>
              <a:t>To                ="[//Target];" </a:t>
            </a:r>
          </a:p>
          <a:p>
            <a:r>
              <a:rPr lang="en-US" sz="1000" dirty="0">
                <a:solidFill>
                  <a:srgbClr val="8B0000"/>
                </a:solidFill>
                <a:latin typeface="Lucida Console" panose="020B0609040504020204" pitchFamily="49" charset="0"/>
              </a:rPr>
              <a:t>CC                ="{</a:t>
            </a:r>
            <a:r>
              <a:rPr lang="en-US" sz="1000" dirty="0" err="1">
                <a:solidFill>
                  <a:srgbClr val="8B0000"/>
                </a:solidFill>
                <a:latin typeface="Lucida Console" panose="020B0609040504020204" pitchFamily="49" charset="0"/>
              </a:rPr>
              <a:t>x:Null</a:t>
            </a:r>
            <a:r>
              <a:rPr lang="en-US" sz="1000" dirty="0">
                <a:solidFill>
                  <a:srgbClr val="8B0000"/>
                </a:solidFill>
                <a:latin typeface="Lucida Console" panose="020B0609040504020204" pitchFamily="49" charset="0"/>
              </a:rPr>
              <a:t>}" </a:t>
            </a:r>
          </a:p>
          <a:p>
            <a:r>
              <a:rPr lang="en-US" sz="1000" dirty="0" err="1">
                <a:solidFill>
                  <a:srgbClr val="8B0000"/>
                </a:solidFill>
                <a:latin typeface="Lucida Console" panose="020B0609040504020204" pitchFamily="49" charset="0"/>
              </a:rPr>
              <a:t>EmailTemplate</a:t>
            </a:r>
            <a:r>
              <a:rPr lang="en-US" sz="1000" dirty="0">
                <a:solidFill>
                  <a:srgbClr val="8B0000"/>
                </a:solidFill>
                <a:latin typeface="Lucida Console" panose="020B0609040504020204" pitchFamily="49" charset="0"/>
              </a:rPr>
              <a:t>     ="{ObjectType:"EmailTemplate",AttributeName:"DisplayName",AttributeValue:"Some Great Rewarding Email Template"}" </a:t>
            </a:r>
          </a:p>
          <a:p>
            <a:r>
              <a:rPr lang="en-US" sz="1000" dirty="0" err="1">
                <a:solidFill>
                  <a:srgbClr val="8B0000"/>
                </a:solidFill>
                <a:latin typeface="Lucida Console" panose="020B0609040504020204" pitchFamily="49" charset="0"/>
              </a:rPr>
              <a:t>SuppressException</a:t>
            </a:r>
            <a:r>
              <a:rPr lang="en-US" sz="1000" dirty="0">
                <a:solidFill>
                  <a:srgbClr val="8B0000"/>
                </a:solidFill>
                <a:latin typeface="Lucida Console" panose="020B0609040504020204" pitchFamily="49" charset="0"/>
              </a:rPr>
              <a:t> ="False" </a:t>
            </a:r>
          </a:p>
          <a:p>
            <a:r>
              <a:rPr lang="en-US" sz="1000" dirty="0">
                <a:solidFill>
                  <a:srgbClr val="8B0000"/>
                </a:solidFill>
                <a:latin typeface="Lucida Console" panose="020B0609040504020204" pitchFamily="49" charset="0"/>
              </a:rPr>
              <a:t>Bcc               ="{</a:t>
            </a:r>
            <a:r>
              <a:rPr lang="en-US" sz="1000" dirty="0" err="1">
                <a:solidFill>
                  <a:srgbClr val="8B0000"/>
                </a:solidFill>
                <a:latin typeface="Lucida Console" panose="020B0609040504020204" pitchFamily="49" charset="0"/>
              </a:rPr>
              <a:t>x:Null</a:t>
            </a:r>
            <a:r>
              <a:rPr lang="en-US" sz="1000" dirty="0">
                <a:solidFill>
                  <a:srgbClr val="8B0000"/>
                </a:solidFill>
                <a:latin typeface="Lucida Console" panose="020B0609040504020204" pitchFamily="49" charset="0"/>
              </a:rPr>
              <a:t>}" </a:t>
            </a:r>
          </a:p>
          <a:p>
            <a:r>
              <a:rPr lang="en-US" sz="1000" dirty="0">
                <a:solidFill>
                  <a:srgbClr val="8B0000"/>
                </a:solidFill>
                <a:latin typeface="Lucida Console" panose="020B0609040504020204" pitchFamily="49" charset="0"/>
              </a:rPr>
              <a:t>/&gt;</a:t>
            </a:r>
          </a:p>
          <a:p>
            <a:r>
              <a:rPr lang="en-US" sz="1000" dirty="0">
                <a:solidFill>
                  <a:srgbClr val="8B0000"/>
                </a:solidFill>
                <a:latin typeface="Lucida Console" panose="020B0609040504020204" pitchFamily="49" charset="0"/>
              </a:rPr>
              <a:t>&lt;/ns0:SequentialWorkflow&gt;</a:t>
            </a:r>
          </a:p>
          <a:p>
            <a:r>
              <a:rPr lang="en-US" sz="1000" dirty="0">
                <a:solidFill>
                  <a:srgbClr val="8B0000"/>
                </a:solidFill>
                <a:latin typeface="Lucida Console" panose="020B0609040504020204" pitchFamily="49" charset="0"/>
              </a:rPr>
              <a:t>'@</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smtClean="0">
                <a:solidFill>
                  <a:srgbClr val="0000FF"/>
                </a:solidFill>
                <a:latin typeface="Lucida Console" panose="020B0609040504020204" pitchFamily="49" charset="0"/>
              </a:rPr>
              <a:t>Ensure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8B0000"/>
                </a:solidFill>
                <a:latin typeface="Lucida Console" panose="020B0609040504020204" pitchFamily="49" charset="0"/>
              </a:rPr>
              <a:t>'Present'</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smtClean="0">
                <a:solidFill>
                  <a:srgbClr val="0000FF"/>
                </a:solidFill>
                <a:latin typeface="Lucida Console" panose="020B0609040504020204" pitchFamily="49" charset="0"/>
              </a:rPr>
              <a:t>Credential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FF4500"/>
                </a:solidFill>
                <a:latin typeface="Lucida Console" panose="020B0609040504020204" pitchFamily="49" charset="0"/>
              </a:rPr>
              <a:t>$</a:t>
            </a:r>
            <a:r>
              <a:rPr lang="en-US" sz="1000" dirty="0" err="1">
                <a:solidFill>
                  <a:srgbClr val="FF4500"/>
                </a:solidFill>
                <a:latin typeface="Lucida Console" panose="020B0609040504020204" pitchFamily="49" charset="0"/>
              </a:rPr>
              <a:t>fimAdminCredential</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r>
              <a:rPr lang="en-US" sz="1000" dirty="0" err="1">
                <a:solidFill>
                  <a:srgbClr val="0000FF"/>
                </a:solidFill>
                <a:latin typeface="Lucida Console" panose="020B0609040504020204" pitchFamily="49" charset="0"/>
              </a:rPr>
              <a:t>DependsOn</a:t>
            </a:r>
            <a:r>
              <a:rPr lang="en-US" sz="1000" dirty="0">
                <a:solidFill>
                  <a:prstClr val="black"/>
                </a:solidFill>
                <a:latin typeface="Lucida Console" panose="020B0609040504020204" pitchFamily="49" charset="0"/>
              </a:rPr>
              <a:t>          </a:t>
            </a:r>
            <a:r>
              <a:rPr lang="en-US" sz="1000" dirty="0" smtClean="0">
                <a:solidFill>
                  <a:prstClr val="black"/>
                </a:solidFill>
                <a:latin typeface="Lucida Console" panose="020B0609040504020204" pitchFamily="49" charset="0"/>
              </a:rPr>
              <a:t>	</a:t>
            </a:r>
            <a:r>
              <a:rPr lang="en-US" sz="1000" dirty="0" smtClean="0">
                <a:solidFill>
                  <a:srgbClr val="8A2BE2"/>
                </a:solidFill>
                <a:latin typeface="Lucida Console" panose="020B0609040504020204" pitchFamily="49" charset="0"/>
              </a:rPr>
              <a:t>=</a:t>
            </a:r>
            <a:r>
              <a:rPr lang="en-US" sz="1000" dirty="0" smtClean="0">
                <a:solidFill>
                  <a:prstClr val="black"/>
                </a:solidFill>
                <a:latin typeface="Lucida Console" panose="020B0609040504020204" pitchFamily="49" charset="0"/>
              </a:rPr>
              <a:t> </a:t>
            </a:r>
            <a:r>
              <a:rPr lang="en-US" sz="1000" dirty="0">
                <a:solidFill>
                  <a:srgbClr val="8B0000"/>
                </a:solidFill>
                <a:latin typeface="Lucida Console" panose="020B0609040504020204" pitchFamily="49" charset="0"/>
              </a:rPr>
              <a:t>'[</a:t>
            </a:r>
            <a:r>
              <a:rPr lang="en-US" sz="1000" dirty="0" err="1">
                <a:solidFill>
                  <a:srgbClr val="8B0000"/>
                </a:solidFill>
                <a:latin typeface="Lucida Console" panose="020B0609040504020204" pitchFamily="49" charset="0"/>
              </a:rPr>
              <a:t>cFimEmailTemplate</a:t>
            </a:r>
            <a:r>
              <a:rPr lang="en-US" sz="1000" dirty="0">
                <a:solidFill>
                  <a:srgbClr val="8B0000"/>
                </a:solidFill>
                <a:latin typeface="Lucida Console" panose="020B0609040504020204" pitchFamily="49" charset="0"/>
              </a:rPr>
              <a:t>]</a:t>
            </a:r>
            <a:r>
              <a:rPr lang="en-US" sz="1000" dirty="0" err="1">
                <a:solidFill>
                  <a:srgbClr val="8B0000"/>
                </a:solidFill>
                <a:latin typeface="Lucida Console" panose="020B0609040504020204" pitchFamily="49" charset="0"/>
              </a:rPr>
              <a:t>SomeGreatRewardingEmailTemplate</a:t>
            </a:r>
            <a:r>
              <a:rPr lang="en-US" sz="1000" dirty="0">
                <a:solidFill>
                  <a:srgbClr val="8B0000"/>
                </a:solidFill>
                <a:latin typeface="Lucida Console" panose="020B0609040504020204" pitchFamily="49" charset="0"/>
              </a:rPr>
              <a:t>'</a:t>
            </a:r>
            <a:endParaRPr lang="en-US" sz="1000" dirty="0">
              <a:solidFill>
                <a:prstClr val="black"/>
              </a:solidFill>
              <a:latin typeface="Lucida Console" panose="020B0609040504020204" pitchFamily="49" charset="0"/>
            </a:endParaRPr>
          </a:p>
          <a:p>
            <a:r>
              <a:rPr lang="en-US" sz="1000" dirty="0">
                <a:solidFill>
                  <a:prstClr val="black"/>
                </a:solidFill>
                <a:latin typeface="Lucida Console" panose="020B0609040504020204" pitchFamily="49" charset="0"/>
              </a:rPr>
              <a:t>} </a:t>
            </a:r>
          </a:p>
          <a:p>
            <a:endParaRPr lang="en-US" sz="1000" dirty="0"/>
          </a:p>
        </p:txBody>
      </p:sp>
    </p:spTree>
    <p:extLst>
      <p:ext uri="{BB962C8B-B14F-4D97-AF65-F5344CB8AC3E}">
        <p14:creationId xmlns:p14="http://schemas.microsoft.com/office/powerpoint/2010/main" val="243549296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EmailTemplate</a:t>
            </a:r>
            <a:endParaRPr lang="en-US" dirty="0"/>
          </a:p>
        </p:txBody>
      </p:sp>
      <p:sp>
        <p:nvSpPr>
          <p:cNvPr id="3" name="Text Placeholder 2"/>
          <p:cNvSpPr>
            <a:spLocks noGrp="1"/>
          </p:cNvSpPr>
          <p:nvPr>
            <p:ph type="body" sz="quarter" idx="10"/>
          </p:nvPr>
        </p:nvSpPr>
        <p:spPr>
          <a:xfrm>
            <a:off x="274209" y="1212850"/>
            <a:ext cx="8778240" cy="2179058"/>
          </a:xfrm>
        </p:spPr>
        <p:txBody>
          <a:bodyPr/>
          <a:lstStyle/>
          <a:p>
            <a:r>
              <a:rPr lang="en-US" sz="1200" dirty="0"/>
              <a:t> </a:t>
            </a:r>
            <a:r>
              <a:rPr lang="en-US" sz="1200" dirty="0" err="1">
                <a:solidFill>
                  <a:srgbClr val="0000FF"/>
                </a:solidFill>
                <a:latin typeface="Lucida Console" panose="020B0609040504020204" pitchFamily="49" charset="0"/>
              </a:rPr>
              <a:t>cFimEmailTemplate</a:t>
            </a:r>
            <a:r>
              <a:rPr lang="en-US" sz="1200" dirty="0">
                <a:solidFill>
                  <a:prstClr val="black"/>
                </a:solidFill>
                <a:latin typeface="Lucida Console" panose="020B0609040504020204" pitchFamily="49" charset="0"/>
              </a:rPr>
              <a:t> </a:t>
            </a:r>
            <a:r>
              <a:rPr lang="en-US" sz="1200" dirty="0" err="1">
                <a:solidFill>
                  <a:srgbClr val="8A2BE2"/>
                </a:solidFill>
                <a:latin typeface="Lucida Console" panose="020B0609040504020204" pitchFamily="49" charset="0"/>
              </a:rPr>
              <a:t>SomeGreatRewardingEmailTemplate</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a:t>
            </a:r>
          </a:p>
          <a:p>
            <a:r>
              <a:rPr lang="en-US" sz="1200" dirty="0">
                <a:solidFill>
                  <a:prstClr val="black"/>
                </a:solidFill>
                <a:latin typeface="Lucida Console" panose="020B0609040504020204" pitchFamily="49" charset="0"/>
              </a:rPr>
              <a:t>    </a:t>
            </a:r>
            <a:r>
              <a:rPr lang="en-US" sz="1200" dirty="0" err="1" smtClean="0">
                <a:solidFill>
                  <a:srgbClr val="0000FF"/>
                </a:solidFill>
                <a:latin typeface="Lucida Console" panose="020B0609040504020204" pitchFamily="49" charset="0"/>
              </a:rPr>
              <a:t>DisplayName</a:t>
            </a:r>
            <a:r>
              <a:rPr lang="en-US" sz="1200" dirty="0" smtClean="0">
                <a:solidFill>
                  <a:prstClr val="black"/>
                </a:solidFill>
                <a:latin typeface="Lucida Console" panose="020B0609040504020204" pitchFamily="49" charset="0"/>
              </a:rPr>
              <a:t>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'Some Great Rewarding Email Template'</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err="1" smtClean="0">
                <a:solidFill>
                  <a:srgbClr val="0000FF"/>
                </a:solidFill>
                <a:latin typeface="Lucida Console" panose="020B0609040504020204" pitchFamily="49" charset="0"/>
              </a:rPr>
              <a:t>EmailBody</a:t>
            </a:r>
            <a:r>
              <a:rPr lang="en-US" sz="1200" dirty="0" smtClean="0">
                <a:solidFill>
                  <a:prstClr val="black"/>
                </a:solidFill>
                <a:latin typeface="Lucida Console" panose="020B0609040504020204" pitchFamily="49" charset="0"/>
              </a:rPr>
              <a:t>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'Some Great Reward will be coming my way'</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err="1" smtClean="0">
                <a:solidFill>
                  <a:srgbClr val="0000FF"/>
                </a:solidFill>
                <a:latin typeface="Lucida Console" panose="020B0609040504020204" pitchFamily="49" charset="0"/>
              </a:rPr>
              <a:t>EmailSubject</a:t>
            </a:r>
            <a:r>
              <a:rPr lang="en-US" sz="1200" dirty="0" smtClean="0">
                <a:solidFill>
                  <a:prstClr val="black"/>
                </a:solidFill>
                <a:latin typeface="Lucida Console" panose="020B0609040504020204" pitchFamily="49" charset="0"/>
              </a:rPr>
              <a:t>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'Some Great Reward'</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err="1" smtClean="0">
                <a:solidFill>
                  <a:srgbClr val="0000FF"/>
                </a:solidFill>
                <a:latin typeface="Lucida Console" panose="020B0609040504020204" pitchFamily="49" charset="0"/>
              </a:rPr>
              <a:t>EmailTemplateType</a:t>
            </a:r>
            <a:r>
              <a:rPr lang="en-US" sz="1200" dirty="0" smtClean="0">
                <a:solidFill>
                  <a:prstClr val="black"/>
                </a:solidFill>
                <a:latin typeface="Lucida Console" panose="020B0609040504020204" pitchFamily="49" charset="0"/>
              </a:rPr>
              <a:t>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'Notification'</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smtClean="0">
                <a:solidFill>
                  <a:srgbClr val="0000FF"/>
                </a:solidFill>
                <a:latin typeface="Lucida Console" panose="020B0609040504020204" pitchFamily="49" charset="0"/>
              </a:rPr>
              <a:t>Ensure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8B0000"/>
                </a:solidFill>
                <a:latin typeface="Lucida Console" panose="020B0609040504020204" pitchFamily="49" charset="0"/>
              </a:rPr>
              <a:t>'Present'</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r>
              <a:rPr lang="en-US" sz="1200" dirty="0" smtClean="0">
                <a:solidFill>
                  <a:srgbClr val="0000FF"/>
                </a:solidFill>
                <a:latin typeface="Lucida Console" panose="020B0609040504020204" pitchFamily="49" charset="0"/>
              </a:rPr>
              <a:t>Credential		</a:t>
            </a:r>
            <a:r>
              <a:rPr lang="en-US" sz="1200" dirty="0" smtClean="0">
                <a:solidFill>
                  <a:srgbClr val="8A2BE2"/>
                </a:solidFill>
                <a:latin typeface="Lucida Console" panose="020B0609040504020204" pitchFamily="49" charset="0"/>
              </a:rPr>
              <a:t>=</a:t>
            </a:r>
            <a:r>
              <a:rPr lang="en-US" sz="1200" dirty="0" smtClean="0">
                <a:solidFill>
                  <a:prstClr val="black"/>
                </a:solidFill>
                <a:latin typeface="Lucida Console" panose="020B0609040504020204" pitchFamily="49" charset="0"/>
              </a:rPr>
              <a:t> </a:t>
            </a:r>
            <a:r>
              <a:rPr lang="en-US" sz="1200" dirty="0">
                <a:solidFill>
                  <a:srgbClr val="FF4500"/>
                </a:solidFill>
                <a:latin typeface="Lucida Console" panose="020B0609040504020204" pitchFamily="49" charset="0"/>
              </a:rPr>
              <a:t>$</a:t>
            </a:r>
            <a:r>
              <a:rPr lang="en-US" sz="1200" dirty="0" err="1">
                <a:solidFill>
                  <a:srgbClr val="FF4500"/>
                </a:solidFill>
                <a:latin typeface="Lucida Console" panose="020B0609040504020204" pitchFamily="49" charset="0"/>
              </a:rPr>
              <a:t>fimAdminCredential</a:t>
            </a:r>
            <a:endParaRPr lang="en-US" sz="1200" dirty="0">
              <a:solidFill>
                <a:prstClr val="black"/>
              </a:solidFill>
              <a:latin typeface="Lucida Console" panose="020B0609040504020204" pitchFamily="49" charset="0"/>
            </a:endParaRPr>
          </a:p>
          <a:p>
            <a:r>
              <a:rPr lang="en-US" sz="1200" dirty="0">
                <a:solidFill>
                  <a:prstClr val="black"/>
                </a:solidFill>
                <a:latin typeface="Lucida Console" panose="020B0609040504020204" pitchFamily="49" charset="0"/>
              </a:rPr>
              <a:t>} </a:t>
            </a:r>
          </a:p>
          <a:p>
            <a:endParaRPr lang="en-US" sz="1200" dirty="0"/>
          </a:p>
        </p:txBody>
      </p:sp>
    </p:spTree>
    <p:extLst>
      <p:ext uri="{BB962C8B-B14F-4D97-AF65-F5344CB8AC3E}">
        <p14:creationId xmlns:p14="http://schemas.microsoft.com/office/powerpoint/2010/main" val="104771263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FIM DSC Demo</a:t>
            </a:r>
            <a:endParaRPr lang="en-US" dirty="0"/>
          </a:p>
        </p:txBody>
      </p:sp>
    </p:spTree>
    <p:extLst>
      <p:ext uri="{BB962C8B-B14F-4D97-AF65-F5344CB8AC3E}">
        <p14:creationId xmlns:p14="http://schemas.microsoft.com/office/powerpoint/2010/main" val="408363445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05961" y="1784099"/>
            <a:ext cx="8914641" cy="1804853"/>
          </a:xfrm>
          <a:prstGeom prst="rect">
            <a:avLst/>
          </a:prstGeom>
        </p:spPr>
        <p:txBody>
          <a:bodyPr/>
          <a:lstStyle/>
          <a:p>
            <a:pPr>
              <a:spcAft>
                <a:spcPts val="918"/>
              </a:spcAft>
            </a:pPr>
            <a:r>
              <a:rPr lang="en-US" sz="3299" dirty="0"/>
              <a:t> </a:t>
            </a:r>
            <a:r>
              <a:rPr lang="en-US" sz="2754" dirty="0"/>
              <a:t>Simplifies configuration</a:t>
            </a:r>
          </a:p>
          <a:p>
            <a:pPr>
              <a:spcAft>
                <a:spcPts val="918"/>
              </a:spcAft>
            </a:pPr>
            <a:r>
              <a:rPr lang="en-US" sz="2754" dirty="0"/>
              <a:t> Prevents configuration drift</a:t>
            </a:r>
          </a:p>
          <a:p>
            <a:pPr>
              <a:spcAft>
                <a:spcPts val="918"/>
              </a:spcAft>
            </a:pPr>
            <a:r>
              <a:rPr lang="en-US" sz="2754" dirty="0"/>
              <a:t> Enables continuous deployment</a:t>
            </a:r>
          </a:p>
        </p:txBody>
      </p:sp>
      <p:sp>
        <p:nvSpPr>
          <p:cNvPr id="2" name="Title 1"/>
          <p:cNvSpPr>
            <a:spLocks noGrp="1"/>
          </p:cNvSpPr>
          <p:nvPr>
            <p:ph type="title"/>
          </p:nvPr>
        </p:nvSpPr>
        <p:spPr/>
        <p:txBody>
          <a:bodyPr>
            <a:normAutofit fontScale="90000"/>
          </a:bodyPr>
          <a:lstStyle/>
          <a:p>
            <a:r>
              <a:rPr lang="en-US" dirty="0" smtClean="0"/>
              <a:t>PowerShell Desired State Configuration…</a:t>
            </a:r>
            <a:endParaRPr lang="en-US" dirty="0"/>
          </a:p>
        </p:txBody>
      </p:sp>
      <p:graphicFrame>
        <p:nvGraphicFramePr>
          <p:cNvPr id="4" name="Diagram 3"/>
          <p:cNvGraphicFramePr/>
          <p:nvPr>
            <p:extLst/>
          </p:nvPr>
        </p:nvGraphicFramePr>
        <p:xfrm>
          <a:off x="518088" y="2811521"/>
          <a:ext cx="8088207" cy="342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064916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09" y="1221503"/>
            <a:ext cx="8778240" cy="2511457"/>
          </a:xfrm>
        </p:spPr>
        <p:txBody>
          <a:bodyPr/>
          <a:lstStyle/>
          <a:p>
            <a:r>
              <a:rPr lang="en-US" dirty="0" smtClean="0"/>
              <a:t>Configuration Generation</a:t>
            </a:r>
          </a:p>
          <a:p>
            <a:r>
              <a:rPr lang="en-US" dirty="0" smtClean="0"/>
              <a:t>Configuration Deployment</a:t>
            </a:r>
          </a:p>
          <a:p>
            <a:r>
              <a:rPr lang="en-US" dirty="0" smtClean="0"/>
              <a:t>Configuration Updates</a:t>
            </a:r>
          </a:p>
          <a:p>
            <a:r>
              <a:rPr lang="en-US" smtClean="0"/>
              <a:t>Configuration Enforcement</a:t>
            </a:r>
            <a:endParaRPr lang="en-US"/>
          </a:p>
        </p:txBody>
      </p:sp>
      <p:sp>
        <p:nvSpPr>
          <p:cNvPr id="3" name="Title 2"/>
          <p:cNvSpPr>
            <a:spLocks noGrp="1"/>
          </p:cNvSpPr>
          <p:nvPr>
            <p:ph type="title"/>
          </p:nvPr>
        </p:nvSpPr>
        <p:spPr/>
        <p:txBody>
          <a:bodyPr/>
          <a:lstStyle/>
          <a:p>
            <a:r>
              <a:rPr lang="en-US" dirty="0" smtClean="0"/>
              <a:t>FIM Configuration Management</a:t>
            </a:r>
            <a:endParaRPr lang="en-US" dirty="0"/>
          </a:p>
        </p:txBody>
      </p:sp>
    </p:spTree>
    <p:extLst>
      <p:ext uri="{BB962C8B-B14F-4D97-AF65-F5344CB8AC3E}">
        <p14:creationId xmlns:p14="http://schemas.microsoft.com/office/powerpoint/2010/main" val="392416552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34797"/>
        </a:solidFill>
        <a:effectLst/>
      </p:bgPr>
    </p:bg>
    <p:spTree>
      <p:nvGrpSpPr>
        <p:cNvPr id="1" name=""/>
        <p:cNvGrpSpPr/>
        <p:nvPr/>
      </p:nvGrpSpPr>
      <p:grpSpPr>
        <a:xfrm>
          <a:off x="0" y="0"/>
          <a:ext cx="0" cy="0"/>
          <a:chOff x="0" y="0"/>
          <a:chExt cx="0" cy="0"/>
        </a:xfrm>
      </p:grpSpPr>
      <p:grpSp>
        <p:nvGrpSpPr>
          <p:cNvPr id="6" name="Group 5"/>
          <p:cNvGrpSpPr/>
          <p:nvPr/>
        </p:nvGrpSpPr>
        <p:grpSpPr>
          <a:xfrm>
            <a:off x="733607" y="2322109"/>
            <a:ext cx="7859350" cy="2214603"/>
            <a:chOff x="719247" y="2315255"/>
            <a:chExt cx="7705507" cy="217125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8255" y="2315255"/>
              <a:ext cx="2227490" cy="1471784"/>
            </a:xfrm>
            <a:prstGeom prst="rect">
              <a:avLst/>
            </a:prstGeom>
          </p:spPr>
        </p:pic>
        <p:sp>
          <p:nvSpPr>
            <p:cNvPr id="4" name="TextBox 3"/>
            <p:cNvSpPr txBox="1"/>
            <p:nvPr/>
          </p:nvSpPr>
          <p:spPr>
            <a:xfrm>
              <a:off x="719247" y="4017469"/>
              <a:ext cx="7705507" cy="469039"/>
            </a:xfrm>
            <a:prstGeom prst="rect">
              <a:avLst/>
            </a:prstGeom>
            <a:noFill/>
          </p:spPr>
          <p:txBody>
            <a:bodyPr wrap="none" rtlCol="0" anchor="t" anchorCtr="1">
              <a:spAutoFit/>
            </a:bodyPr>
            <a:lstStyle/>
            <a:p>
              <a:pPr algn="ctr" defTabSz="932688"/>
              <a:r>
                <a:rPr lang="en-US" sz="2448" b="1" dirty="0">
                  <a:solidFill>
                    <a:srgbClr val="FFFFFF"/>
                  </a:solidFill>
                </a:rPr>
                <a:t>Driving Alignment Between Business and Security</a:t>
              </a:r>
            </a:p>
          </p:txBody>
        </p:sp>
      </p:grpSp>
    </p:spTree>
    <p:extLst>
      <p:ext uri="{BB962C8B-B14F-4D97-AF65-F5344CB8AC3E}">
        <p14:creationId xmlns:p14="http://schemas.microsoft.com/office/powerpoint/2010/main" val="1096250550"/>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Configuration Management Platform</a:t>
            </a:r>
            <a:endParaRPr lang="en-US" dirty="0"/>
          </a:p>
        </p:txBody>
      </p:sp>
      <p:sp>
        <p:nvSpPr>
          <p:cNvPr id="5" name="Rounded Rectangle 4"/>
          <p:cNvSpPr/>
          <p:nvPr/>
        </p:nvSpPr>
        <p:spPr bwMode="auto">
          <a:xfrm>
            <a:off x="1120283" y="3578575"/>
            <a:ext cx="5200207" cy="126005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sz="3000" dirty="0">
                <a:gradFill>
                  <a:gsLst>
                    <a:gs pos="0">
                      <a:srgbClr val="FFFFFF"/>
                    </a:gs>
                    <a:gs pos="100000">
                      <a:srgbClr val="FFFFFF"/>
                    </a:gs>
                  </a:gsLst>
                  <a:lin ang="5400000" scaled="0"/>
                </a:gradFill>
                <a:ea typeface="Segoe UI" pitchFamily="34" charset="0"/>
                <a:cs typeface="Segoe UI" pitchFamily="34" charset="0"/>
              </a:rPr>
              <a:t>DSC Engine</a:t>
            </a:r>
          </a:p>
        </p:txBody>
      </p:sp>
      <p:sp>
        <p:nvSpPr>
          <p:cNvPr id="6" name="Cloud 5"/>
          <p:cNvSpPr/>
          <p:nvPr/>
        </p:nvSpPr>
        <p:spPr bwMode="auto">
          <a:xfrm>
            <a:off x="1120283" y="2182924"/>
            <a:ext cx="2228660" cy="685742"/>
          </a:xfrm>
          <a:prstGeom prst="clou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PowerShell</a:t>
            </a:r>
          </a:p>
        </p:txBody>
      </p:sp>
      <p:sp>
        <p:nvSpPr>
          <p:cNvPr id="7" name="Cloud 6"/>
          <p:cNvSpPr/>
          <p:nvPr/>
        </p:nvSpPr>
        <p:spPr bwMode="auto">
          <a:xfrm>
            <a:off x="5634749" y="2008236"/>
            <a:ext cx="2285805" cy="865906"/>
          </a:xfrm>
          <a:prstGeom prst="cloud">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3</a:t>
            </a:r>
            <a:r>
              <a:rPr lang="en-US" baseline="30000" dirty="0">
                <a:gradFill>
                  <a:gsLst>
                    <a:gs pos="0">
                      <a:srgbClr val="FFFFFF"/>
                    </a:gs>
                    <a:gs pos="100000">
                      <a:srgbClr val="FFFFFF"/>
                    </a:gs>
                  </a:gsLst>
                  <a:lin ang="5400000" scaled="0"/>
                </a:gradFill>
                <a:ea typeface="Segoe UI" pitchFamily="34" charset="0"/>
                <a:cs typeface="Segoe UI" pitchFamily="34" charset="0"/>
              </a:rPr>
              <a:t>rd</a:t>
            </a:r>
            <a:r>
              <a:rPr lang="en-US" dirty="0">
                <a:gradFill>
                  <a:gsLst>
                    <a:gs pos="0">
                      <a:srgbClr val="FFFFFF"/>
                    </a:gs>
                    <a:gs pos="100000">
                      <a:srgbClr val="FFFFFF"/>
                    </a:gs>
                  </a:gsLst>
                  <a:lin ang="5400000" scaled="0"/>
                </a:gradFill>
                <a:ea typeface="Segoe UI" pitchFamily="34" charset="0"/>
                <a:cs typeface="Segoe UI" pitchFamily="34" charset="0"/>
              </a:rPr>
              <a:t> Party CM Tools</a:t>
            </a:r>
          </a:p>
        </p:txBody>
      </p:sp>
      <p:sp>
        <p:nvSpPr>
          <p:cNvPr id="8" name="Cloud 7"/>
          <p:cNvSpPr/>
          <p:nvPr/>
        </p:nvSpPr>
        <p:spPr bwMode="auto">
          <a:xfrm>
            <a:off x="3748959" y="2188161"/>
            <a:ext cx="1371483" cy="685980"/>
          </a:xfrm>
          <a:prstGeom prst="cloud">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UI</a:t>
            </a:r>
          </a:p>
        </p:txBody>
      </p:sp>
      <p:sp>
        <p:nvSpPr>
          <p:cNvPr id="9" name="Rounded Rectangle 8"/>
          <p:cNvSpPr/>
          <p:nvPr/>
        </p:nvSpPr>
        <p:spPr bwMode="auto">
          <a:xfrm>
            <a:off x="1120283" y="5357456"/>
            <a:ext cx="7543158" cy="651361"/>
          </a:xfrm>
          <a:prstGeom prst="roundRect">
            <a:avLst/>
          </a:prstGeom>
          <a:solidFill>
            <a:schemeClr val="accent3"/>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sz="3000" dirty="0">
                <a:gradFill>
                  <a:gsLst>
                    <a:gs pos="0">
                      <a:srgbClr val="FFFFFF"/>
                    </a:gs>
                    <a:gs pos="100000">
                      <a:srgbClr val="FFFFFF"/>
                    </a:gs>
                  </a:gsLst>
                  <a:lin ang="5400000" scaled="0"/>
                </a:gradFill>
                <a:ea typeface="Segoe UI" pitchFamily="34" charset="0"/>
                <a:cs typeface="Segoe UI" pitchFamily="34" charset="0"/>
              </a:rPr>
              <a:t>DSC Resources</a:t>
            </a:r>
          </a:p>
        </p:txBody>
      </p:sp>
      <p:sp>
        <p:nvSpPr>
          <p:cNvPr id="12" name="Rounded Rectangle 11"/>
          <p:cNvSpPr/>
          <p:nvPr/>
        </p:nvSpPr>
        <p:spPr bwMode="auto">
          <a:xfrm>
            <a:off x="6606216" y="3635542"/>
            <a:ext cx="2057225" cy="1217144"/>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3</a:t>
            </a:r>
            <a:r>
              <a:rPr lang="en-US" sz="2400" baseline="30000" dirty="0">
                <a:gradFill>
                  <a:gsLst>
                    <a:gs pos="0">
                      <a:srgbClr val="FFFFFF"/>
                    </a:gs>
                    <a:gs pos="100000">
                      <a:srgbClr val="FFFFFF"/>
                    </a:gs>
                  </a:gsLst>
                  <a:lin ang="5400000" scaled="0"/>
                </a:gradFill>
                <a:ea typeface="Segoe UI" pitchFamily="34" charset="0"/>
                <a:cs typeface="Segoe UI" pitchFamily="34" charset="0"/>
              </a:rPr>
              <a:t>rd</a:t>
            </a:r>
            <a:r>
              <a:rPr lang="en-US" sz="3000" dirty="0">
                <a:gradFill>
                  <a:gsLst>
                    <a:gs pos="0">
                      <a:srgbClr val="FFFFFF"/>
                    </a:gs>
                    <a:gs pos="100000">
                      <a:srgbClr val="FFFFFF"/>
                    </a:gs>
                  </a:gsLst>
                  <a:lin ang="5400000" scaled="0"/>
                </a:gradFill>
                <a:ea typeface="Segoe UI" pitchFamily="34" charset="0"/>
                <a:cs typeface="Segoe UI" pitchFamily="34" charset="0"/>
              </a:rPr>
              <a:t> </a:t>
            </a:r>
            <a:r>
              <a:rPr lang="en-US" sz="2400" dirty="0">
                <a:gradFill>
                  <a:gsLst>
                    <a:gs pos="0">
                      <a:srgbClr val="FFFFFF"/>
                    </a:gs>
                    <a:gs pos="100000">
                      <a:srgbClr val="FFFFFF"/>
                    </a:gs>
                  </a:gsLst>
                  <a:lin ang="5400000" scaled="0"/>
                </a:gradFill>
                <a:ea typeface="Segoe UI" pitchFamily="34" charset="0"/>
                <a:cs typeface="Segoe UI" pitchFamily="34" charset="0"/>
              </a:rPr>
              <a:t>Party Adapters</a:t>
            </a:r>
          </a:p>
        </p:txBody>
      </p:sp>
      <p:sp>
        <p:nvSpPr>
          <p:cNvPr id="14" name="Rounded Rectangle 13"/>
          <p:cNvSpPr/>
          <p:nvPr/>
        </p:nvSpPr>
        <p:spPr bwMode="auto">
          <a:xfrm>
            <a:off x="1361988" y="4352688"/>
            <a:ext cx="1072633" cy="377338"/>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Logging</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5" name="Rounded Rectangle 14"/>
          <p:cNvSpPr/>
          <p:nvPr/>
        </p:nvSpPr>
        <p:spPr bwMode="auto">
          <a:xfrm>
            <a:off x="3006073" y="4343477"/>
            <a:ext cx="1302671" cy="39575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Reporting</a:t>
            </a:r>
          </a:p>
        </p:txBody>
      </p:sp>
      <p:sp>
        <p:nvSpPr>
          <p:cNvPr id="16" name="Rounded Rectangle 15"/>
          <p:cNvSpPr/>
          <p:nvPr/>
        </p:nvSpPr>
        <p:spPr bwMode="auto">
          <a:xfrm>
            <a:off x="4720427" y="4355936"/>
            <a:ext cx="1302671" cy="354925"/>
          </a:xfrm>
          <a:prstGeom prst="round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Protocol</a:t>
            </a:r>
          </a:p>
        </p:txBody>
      </p:sp>
      <p:sp>
        <p:nvSpPr>
          <p:cNvPr id="17" name="Down Arrow 16"/>
          <p:cNvSpPr/>
          <p:nvPr/>
        </p:nvSpPr>
        <p:spPr bwMode="auto">
          <a:xfrm>
            <a:off x="1962711" y="2871046"/>
            <a:ext cx="514306" cy="709909"/>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Down Arrow 17"/>
          <p:cNvSpPr/>
          <p:nvPr/>
        </p:nvSpPr>
        <p:spPr bwMode="auto">
          <a:xfrm>
            <a:off x="4206120" y="2879423"/>
            <a:ext cx="514306" cy="709909"/>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Down Arrow 18"/>
          <p:cNvSpPr/>
          <p:nvPr/>
        </p:nvSpPr>
        <p:spPr bwMode="auto">
          <a:xfrm>
            <a:off x="7236663" y="2754375"/>
            <a:ext cx="514306" cy="881166"/>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Down Arrow 19"/>
          <p:cNvSpPr/>
          <p:nvPr/>
        </p:nvSpPr>
        <p:spPr bwMode="auto">
          <a:xfrm>
            <a:off x="5691894" y="2811521"/>
            <a:ext cx="514306" cy="755192"/>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Down Arrow 20"/>
          <p:cNvSpPr/>
          <p:nvPr/>
        </p:nvSpPr>
        <p:spPr bwMode="auto">
          <a:xfrm>
            <a:off x="7377675" y="4878430"/>
            <a:ext cx="514306" cy="518238"/>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Down Arrow 21"/>
          <p:cNvSpPr/>
          <p:nvPr/>
        </p:nvSpPr>
        <p:spPr bwMode="auto">
          <a:xfrm>
            <a:off x="3743125" y="4852686"/>
            <a:ext cx="514306" cy="538921"/>
          </a:xfrm>
          <a:prstGeom prst="downArrow">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7388443"/>
      </p:ext>
    </p:extLst>
  </p:cSld>
  <p:clrMapOvr>
    <a:masterClrMapping/>
  </p:clrMapOvr>
  <p:transition advTm="3332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DIY versus DSC</a:t>
            </a:r>
            <a:endParaRPr lang="en-US" dirty="0"/>
          </a:p>
        </p:txBody>
      </p:sp>
      <p:sp>
        <p:nvSpPr>
          <p:cNvPr id="6" name="Folded Corner 5"/>
          <p:cNvSpPr/>
          <p:nvPr/>
        </p:nvSpPr>
        <p:spPr bwMode="auto">
          <a:xfrm>
            <a:off x="548831" y="1968391"/>
            <a:ext cx="3371563" cy="3828724"/>
          </a:xfrm>
          <a:prstGeom prst="foldedCorner">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699261" fontAlgn="base">
              <a:lnSpc>
                <a:spcPct val="90000"/>
              </a:lnSpc>
              <a:spcBef>
                <a:spcPct val="0"/>
              </a:spcBef>
              <a:spcAft>
                <a:spcPct val="0"/>
              </a:spcAft>
            </a:pPr>
            <a:r>
              <a:rPr lang="en-US" b="1" u="sng" dirty="0">
                <a:solidFill>
                  <a:schemeClr val="accent3">
                    <a:lumMod val="50000"/>
                  </a:schemeClr>
                </a:solidFill>
                <a:ea typeface="Segoe UI" pitchFamily="34" charset="0"/>
                <a:cs typeface="Segoe UI" pitchFamily="34" charset="0"/>
              </a:rPr>
              <a:t>Traditional Scripts</a:t>
            </a:r>
          </a:p>
        </p:txBody>
      </p:sp>
      <p:sp>
        <p:nvSpPr>
          <p:cNvPr id="8" name="Rounded Rectangle 7"/>
          <p:cNvSpPr/>
          <p:nvPr/>
        </p:nvSpPr>
        <p:spPr bwMode="auto">
          <a:xfrm rot="1777641">
            <a:off x="711933" y="2632136"/>
            <a:ext cx="1028613" cy="514306"/>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Intent</a:t>
            </a:r>
          </a:p>
        </p:txBody>
      </p:sp>
      <p:sp>
        <p:nvSpPr>
          <p:cNvPr id="9" name="Rounded Rectangle 8"/>
          <p:cNvSpPr/>
          <p:nvPr/>
        </p:nvSpPr>
        <p:spPr bwMode="auto">
          <a:xfrm rot="20136202">
            <a:off x="419394" y="3022362"/>
            <a:ext cx="3117030" cy="514306"/>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Logging &amp; Error Handling</a:t>
            </a:r>
          </a:p>
        </p:txBody>
      </p:sp>
      <p:sp>
        <p:nvSpPr>
          <p:cNvPr id="10" name="Rounded Rectangle 9"/>
          <p:cNvSpPr/>
          <p:nvPr/>
        </p:nvSpPr>
        <p:spPr bwMode="auto">
          <a:xfrm rot="612429">
            <a:off x="1633462" y="3590444"/>
            <a:ext cx="2288043" cy="514306"/>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Reboot Resiliency</a:t>
            </a:r>
          </a:p>
        </p:txBody>
      </p:sp>
      <p:sp>
        <p:nvSpPr>
          <p:cNvPr id="11" name="Rounded Rectangle 10"/>
          <p:cNvSpPr/>
          <p:nvPr/>
        </p:nvSpPr>
        <p:spPr bwMode="auto">
          <a:xfrm>
            <a:off x="491686" y="4751926"/>
            <a:ext cx="2498695" cy="514306"/>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Technology Specific</a:t>
            </a:r>
          </a:p>
        </p:txBody>
      </p:sp>
      <p:sp>
        <p:nvSpPr>
          <p:cNvPr id="12" name="Rounded Rectangle 11"/>
          <p:cNvSpPr/>
          <p:nvPr/>
        </p:nvSpPr>
        <p:spPr bwMode="auto">
          <a:xfrm rot="415524">
            <a:off x="969326" y="2160057"/>
            <a:ext cx="2914402" cy="514306"/>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Dependency Resolution</a:t>
            </a:r>
          </a:p>
        </p:txBody>
      </p:sp>
      <p:sp>
        <p:nvSpPr>
          <p:cNvPr id="13" name="Rounded Rectangle 12"/>
          <p:cNvSpPr/>
          <p:nvPr/>
        </p:nvSpPr>
        <p:spPr bwMode="auto">
          <a:xfrm rot="1749874">
            <a:off x="789069" y="4250158"/>
            <a:ext cx="3202258" cy="475091"/>
          </a:xfrm>
          <a:prstGeom prst="round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Repeatable Automation</a:t>
            </a:r>
          </a:p>
        </p:txBody>
      </p:sp>
      <p:sp>
        <p:nvSpPr>
          <p:cNvPr id="17" name="Rounded Rectangle 16"/>
          <p:cNvSpPr/>
          <p:nvPr/>
        </p:nvSpPr>
        <p:spPr bwMode="auto">
          <a:xfrm>
            <a:off x="5120442" y="2974574"/>
            <a:ext cx="3200128" cy="1562926"/>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ts val="900"/>
              </a:spcAft>
            </a:pPr>
            <a:r>
              <a:rPr lang="en-US" b="1" dirty="0">
                <a:solidFill>
                  <a:schemeClr val="bg1"/>
                </a:solidFill>
                <a:ea typeface="Segoe UI" pitchFamily="34" charset="0"/>
                <a:cs typeface="Segoe UI" pitchFamily="34" charset="0"/>
              </a:rPr>
              <a:t>DSC Engine</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Dependency Resolution</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Logging &amp; Error Handling</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Reboot Resiliency</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Repeatable Automation</a:t>
            </a:r>
          </a:p>
        </p:txBody>
      </p:sp>
      <p:grpSp>
        <p:nvGrpSpPr>
          <p:cNvPr id="30" name="Group 29"/>
          <p:cNvGrpSpPr/>
          <p:nvPr/>
        </p:nvGrpSpPr>
        <p:grpSpPr>
          <a:xfrm>
            <a:off x="5063297" y="4735545"/>
            <a:ext cx="3542998" cy="1085758"/>
            <a:chOff x="6751637" y="5326062"/>
            <a:chExt cx="4724400" cy="1447800"/>
          </a:xfrm>
        </p:grpSpPr>
        <p:sp>
          <p:nvSpPr>
            <p:cNvPr id="26" name="Rounded Rectangle 25"/>
            <p:cNvSpPr/>
            <p:nvPr/>
          </p:nvSpPr>
          <p:spPr bwMode="auto">
            <a:xfrm>
              <a:off x="7208837" y="5796393"/>
              <a:ext cx="4267200" cy="977469"/>
            </a:xfrm>
            <a:prstGeom prst="roundRect">
              <a:avLst/>
            </a:prstGeom>
            <a:solidFill>
              <a:srgbClr val="00B0F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25" name="Rounded Rectangle 24"/>
            <p:cNvSpPr/>
            <p:nvPr/>
          </p:nvSpPr>
          <p:spPr bwMode="auto">
            <a:xfrm>
              <a:off x="7056437" y="5643993"/>
              <a:ext cx="4267200" cy="977469"/>
            </a:xfrm>
            <a:prstGeom prst="roundRect">
              <a:avLst/>
            </a:prstGeom>
            <a:solidFill>
              <a:srgbClr val="00B0F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24" name="Rounded Rectangle 23"/>
            <p:cNvSpPr/>
            <p:nvPr/>
          </p:nvSpPr>
          <p:spPr bwMode="auto">
            <a:xfrm>
              <a:off x="6904037" y="5491593"/>
              <a:ext cx="4267200" cy="977469"/>
            </a:xfrm>
            <a:prstGeom prst="roundRect">
              <a:avLst/>
            </a:prstGeom>
            <a:solidFill>
              <a:srgbClr val="00B0F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18" name="Rounded Rectangle 17"/>
            <p:cNvSpPr/>
            <p:nvPr/>
          </p:nvSpPr>
          <p:spPr bwMode="auto">
            <a:xfrm>
              <a:off x="6751637" y="5326062"/>
              <a:ext cx="4267200" cy="977469"/>
            </a:xfrm>
            <a:prstGeom prst="roundRect">
              <a:avLst/>
            </a:prstGeom>
            <a:solidFill>
              <a:srgbClr val="00B0F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Resources</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Technology Specific</a:t>
              </a:r>
            </a:p>
          </p:txBody>
        </p:sp>
      </p:grpSp>
      <p:sp>
        <p:nvSpPr>
          <p:cNvPr id="2" name="Right Arrow 1"/>
          <p:cNvSpPr/>
          <p:nvPr/>
        </p:nvSpPr>
        <p:spPr bwMode="auto">
          <a:xfrm>
            <a:off x="4148975" y="3554407"/>
            <a:ext cx="857177" cy="457161"/>
          </a:xfrm>
          <a:prstGeom prst="rightArrow">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5063297" y="1478024"/>
            <a:ext cx="3771579" cy="1287874"/>
            <a:chOff x="6751637" y="804715"/>
            <a:chExt cx="5029200" cy="1717312"/>
          </a:xfrm>
        </p:grpSpPr>
        <p:sp>
          <p:nvSpPr>
            <p:cNvPr id="22" name="Rounded Rectangle 21"/>
            <p:cNvSpPr/>
            <p:nvPr/>
          </p:nvSpPr>
          <p:spPr bwMode="auto">
            <a:xfrm>
              <a:off x="7513637" y="804715"/>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21" name="Rounded Rectangle 20"/>
            <p:cNvSpPr/>
            <p:nvPr/>
          </p:nvSpPr>
          <p:spPr bwMode="auto">
            <a:xfrm>
              <a:off x="7361237" y="957115"/>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20" name="Rounded Rectangle 19"/>
            <p:cNvSpPr/>
            <p:nvPr/>
          </p:nvSpPr>
          <p:spPr bwMode="auto">
            <a:xfrm>
              <a:off x="7208837" y="1109515"/>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19" name="Rounded Rectangle 18"/>
            <p:cNvSpPr/>
            <p:nvPr/>
          </p:nvSpPr>
          <p:spPr bwMode="auto">
            <a:xfrm>
              <a:off x="7056437" y="1261915"/>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15" name="Rounded Rectangle 14"/>
            <p:cNvSpPr/>
            <p:nvPr/>
          </p:nvSpPr>
          <p:spPr bwMode="auto">
            <a:xfrm>
              <a:off x="6904037" y="1414315"/>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endParaRPr lang="en-US" dirty="0">
                <a:solidFill>
                  <a:schemeClr val="bg1"/>
                </a:solidFill>
                <a:ea typeface="Segoe UI" pitchFamily="34" charset="0"/>
                <a:cs typeface="Segoe UI" pitchFamily="34" charset="0"/>
              </a:endParaRPr>
            </a:p>
          </p:txBody>
        </p:sp>
        <p:sp>
          <p:nvSpPr>
            <p:cNvPr id="16" name="Rounded Rectangle 15"/>
            <p:cNvSpPr/>
            <p:nvPr/>
          </p:nvSpPr>
          <p:spPr bwMode="auto">
            <a:xfrm>
              <a:off x="6751637" y="1582181"/>
              <a:ext cx="4267200" cy="939846"/>
            </a:xfrm>
            <a:prstGeom prst="roundRect">
              <a:avLst/>
            </a:prstGeom>
            <a:solidFill>
              <a:schemeClr val="accent3">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b="1" dirty="0">
                  <a:solidFill>
                    <a:schemeClr val="bg1"/>
                  </a:solidFill>
                  <a:ea typeface="Segoe UI" pitchFamily="34" charset="0"/>
                  <a:cs typeface="Segoe UI" pitchFamily="34" charset="0"/>
                </a:rPr>
                <a:t>Configuration</a:t>
              </a:r>
            </a:p>
            <a:p>
              <a:pPr algn="r" defTabSz="699261" fontAlgn="base">
                <a:lnSpc>
                  <a:spcPct val="90000"/>
                </a:lnSpc>
                <a:spcBef>
                  <a:spcPct val="0"/>
                </a:spcBef>
                <a:spcAft>
                  <a:spcPct val="0"/>
                </a:spcAft>
              </a:pPr>
              <a:r>
                <a:rPr lang="en-US" dirty="0">
                  <a:solidFill>
                    <a:schemeClr val="bg1"/>
                  </a:solidFill>
                  <a:ea typeface="Segoe UI" pitchFamily="34" charset="0"/>
                  <a:cs typeface="Segoe UI" pitchFamily="34" charset="0"/>
                </a:rPr>
                <a:t>Intent</a:t>
              </a:r>
            </a:p>
          </p:txBody>
        </p:sp>
      </p:grpSp>
    </p:spTree>
    <p:custDataLst>
      <p:tags r:id="rId1"/>
    </p:custDataLst>
    <p:extLst>
      <p:ext uri="{BB962C8B-B14F-4D97-AF65-F5344CB8AC3E}">
        <p14:creationId xmlns:p14="http://schemas.microsoft.com/office/powerpoint/2010/main" val="508447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grpId="0" nodeType="afterEffect">
                                  <p:stCondLst>
                                    <p:cond delay="5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2000"/>
                            </p:stCondLst>
                            <p:childTnLst>
                              <p:par>
                                <p:cTn id="24" presetID="1" presetClass="entr" presetSubtype="0" fill="hold" grpId="0" nodeType="afterEffect">
                                  <p:stCondLst>
                                    <p:cond delay="50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17">
                                            <p:txEl>
                                              <p:pRg st="2" end="2"/>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17">
                                            <p:txEl>
                                              <p:pRg st="3" end="3"/>
                                            </p:txEl>
                                          </p:spTgt>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12" grpId="0"/>
      <p:bldP spid="13" grpId="0"/>
      <p:bldP spid="1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89062" y="4297294"/>
            <a:ext cx="8034747" cy="1314338"/>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2400" b="1" dirty="0">
                <a:solidFill>
                  <a:schemeClr val="tx1"/>
                </a:solidFill>
                <a:ea typeface="Segoe UI" pitchFamily="34" charset="0"/>
                <a:cs typeface="Segoe UI" pitchFamily="34" charset="0"/>
              </a:rPr>
              <a:t>Make It So</a:t>
            </a:r>
          </a:p>
          <a:p>
            <a:pPr lvl="1"/>
            <a:r>
              <a:rPr lang="en-US" sz="2100" dirty="0">
                <a:solidFill>
                  <a:schemeClr val="bg1"/>
                </a:solidFill>
              </a:rPr>
              <a:t>HOW    </a:t>
            </a:r>
            <a:r>
              <a:rPr lang="en-US" sz="2100" dirty="0"/>
              <a:t>: DSC Resources</a:t>
            </a:r>
          </a:p>
          <a:p>
            <a:pPr marL="314709" lvl="1"/>
            <a:r>
              <a:rPr lang="en-US" sz="2100" dirty="0"/>
              <a:t>	          Do the heavy lifting in an </a:t>
            </a:r>
            <a:r>
              <a:rPr lang="en-US" sz="2100" u="sng" dirty="0"/>
              <a:t>idempotent way</a:t>
            </a:r>
          </a:p>
        </p:txBody>
      </p:sp>
      <p:sp>
        <p:nvSpPr>
          <p:cNvPr id="4" name="Rounded Rectangle 3"/>
          <p:cNvSpPr/>
          <p:nvPr/>
        </p:nvSpPr>
        <p:spPr bwMode="auto">
          <a:xfrm>
            <a:off x="377396" y="1897198"/>
            <a:ext cx="8046413" cy="2270200"/>
          </a:xfrm>
          <a:prstGeom prst="roundRect">
            <a:avLst/>
          </a:prstGeom>
          <a:solidFill>
            <a:schemeClr val="accent3">
              <a:lumMod val="60000"/>
              <a:lumOff val="40000"/>
            </a:schemeClr>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defTabSz="699261" fontAlgn="base">
              <a:lnSpc>
                <a:spcPct val="90000"/>
              </a:lnSpc>
              <a:spcBef>
                <a:spcPct val="0"/>
              </a:spcBef>
              <a:spcAft>
                <a:spcPct val="0"/>
              </a:spcAft>
            </a:pPr>
            <a:r>
              <a:rPr lang="en-US" sz="2400" b="1" dirty="0">
                <a:solidFill>
                  <a:schemeClr val="tx1"/>
                </a:solidFill>
                <a:ea typeface="Segoe UI" pitchFamily="34" charset="0"/>
                <a:cs typeface="Segoe UI" pitchFamily="34" charset="0"/>
              </a:rPr>
              <a:t>Intent</a:t>
            </a:r>
          </a:p>
          <a:p>
            <a:pPr lvl="1"/>
            <a:r>
              <a:rPr lang="en-US" sz="2100" dirty="0">
                <a:solidFill>
                  <a:schemeClr val="bg1"/>
                </a:solidFill>
              </a:rPr>
              <a:t>WHAT   </a:t>
            </a:r>
            <a:r>
              <a:rPr lang="en-US" sz="2100" dirty="0"/>
              <a:t>: Structural Configuration</a:t>
            </a:r>
          </a:p>
          <a:p>
            <a:pPr marL="314709" lvl="1">
              <a:spcAft>
                <a:spcPts val="459"/>
              </a:spcAft>
            </a:pPr>
            <a:r>
              <a:rPr lang="en-US" sz="2100" dirty="0"/>
              <a:t>	          Stays same irrespective of the environment</a:t>
            </a:r>
          </a:p>
          <a:p>
            <a:pPr lvl="1"/>
            <a:r>
              <a:rPr lang="en-US" sz="2100" dirty="0">
                <a:solidFill>
                  <a:schemeClr val="bg1"/>
                </a:solidFill>
              </a:rPr>
              <a:t>WHERE </a:t>
            </a:r>
            <a:r>
              <a:rPr lang="en-US" sz="2100" dirty="0"/>
              <a:t>: Environmental Configuration</a:t>
            </a:r>
          </a:p>
          <a:p>
            <a:pPr marL="314709" lvl="1">
              <a:spcAft>
                <a:spcPts val="459"/>
              </a:spcAft>
            </a:pPr>
            <a:r>
              <a:rPr lang="en-US" sz="2100" dirty="0"/>
              <a:t>	          Changes as system goes from Dev </a:t>
            </a:r>
            <a:r>
              <a:rPr lang="en-US" sz="2100" dirty="0">
                <a:sym typeface="Wingdings" panose="05000000000000000000" pitchFamily="2" charset="2"/>
              </a:rPr>
              <a:t> Test </a:t>
            </a:r>
            <a:r>
              <a:rPr lang="en-US" sz="2100" dirty="0" smtClean="0">
                <a:sym typeface="Wingdings" panose="05000000000000000000" pitchFamily="2" charset="2"/>
              </a:rPr>
              <a:t> Prod</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DSC Decouples …</a:t>
            </a:r>
            <a:endParaRPr lang="en-US" dirty="0"/>
          </a:p>
        </p:txBody>
      </p:sp>
    </p:spTree>
    <p:extLst>
      <p:ext uri="{BB962C8B-B14F-4D97-AF65-F5344CB8AC3E}">
        <p14:creationId xmlns:p14="http://schemas.microsoft.com/office/powerpoint/2010/main" val="3690703833"/>
      </p:ext>
    </p:extLst>
  </p:cSld>
  <p:clrMapOvr>
    <a:masterClrMapping/>
  </p:clrMapOvr>
  <p:transition advTm="7982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DSC Demo</a:t>
            </a:r>
            <a:endParaRPr lang="en-US" dirty="0"/>
          </a:p>
        </p:txBody>
      </p:sp>
    </p:spTree>
    <p:extLst>
      <p:ext uri="{BB962C8B-B14F-4D97-AF65-F5344CB8AC3E}">
        <p14:creationId xmlns:p14="http://schemas.microsoft.com/office/powerpoint/2010/main" val="31516411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DSC Configuration</a:t>
            </a:r>
            <a:endParaRPr lang="en-US" dirty="0"/>
          </a:p>
        </p:txBody>
      </p:sp>
      <p:sp>
        <p:nvSpPr>
          <p:cNvPr id="3" name="Text Placeholder 2"/>
          <p:cNvSpPr>
            <a:spLocks noGrp="1"/>
          </p:cNvSpPr>
          <p:nvPr>
            <p:ph type="body" sz="quarter" idx="10"/>
          </p:nvPr>
        </p:nvSpPr>
        <p:spPr>
          <a:xfrm>
            <a:off x="274209" y="1212850"/>
            <a:ext cx="8778240" cy="5703100"/>
          </a:xfrm>
        </p:spPr>
        <p:txBody>
          <a:bodyPr/>
          <a:lstStyle/>
          <a:p>
            <a:r>
              <a:rPr lang="en-US" sz="1100" dirty="0" smtClean="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Define the configuration</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008B"/>
                </a:solidFill>
                <a:latin typeface="Lucida Console" panose="020B0609040504020204" pitchFamily="49" charset="0"/>
              </a:rPr>
              <a:t>configuration</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Foo</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a:t>
            </a:r>
          </a:p>
          <a:p>
            <a:r>
              <a:rPr lang="en-US" sz="1100" dirty="0" smtClean="0">
                <a:solidFill>
                  <a:prstClr val="black"/>
                </a:solidFill>
                <a:latin typeface="Lucida Console" panose="020B0609040504020204" pitchFamily="49" charset="0"/>
              </a:rPr>
              <a:t>    node </a:t>
            </a:r>
            <a:r>
              <a:rPr lang="en-US" sz="1100" dirty="0">
                <a:solidFill>
                  <a:prstClr val="black"/>
                </a:solidFill>
                <a:latin typeface="Lucida Console" panose="020B0609040504020204" pitchFamily="49" charset="0"/>
              </a:rPr>
              <a:t>(</a:t>
            </a:r>
            <a:r>
              <a:rPr lang="en-US" sz="1100" dirty="0">
                <a:solidFill>
                  <a:srgbClr val="0000FF"/>
                </a:solidFill>
                <a:latin typeface="Lucida Console" panose="020B0609040504020204" pitchFamily="49" charset="0"/>
              </a:rPr>
              <a:t>hostname</a:t>
            </a:r>
            <a:r>
              <a:rPr lang="en-US" sz="1100" dirty="0">
                <a:solidFill>
                  <a:prstClr val="black"/>
                </a:solidFill>
                <a:latin typeface="Lucida Console" panose="020B0609040504020204" pitchFamily="49" charset="0"/>
              </a:rPr>
              <a:t>)</a:t>
            </a:r>
          </a:p>
          <a:p>
            <a:r>
              <a:rPr lang="en-US" sz="1100" dirty="0">
                <a:solidFill>
                  <a:prstClr val="black"/>
                </a:solidFill>
                <a:latin typeface="Lucida Console" panose="020B0609040504020204" pitchFamily="49" charset="0"/>
              </a:rPr>
              <a:t>    {</a:t>
            </a:r>
          </a:p>
          <a:p>
            <a:r>
              <a:rPr lang="en-US" sz="1100" dirty="0" smtClean="0">
                <a:solidFill>
                  <a:prstClr val="black"/>
                </a:solidFill>
                <a:latin typeface="Lucida Console" panose="020B0609040504020204" pitchFamily="49" charset="0"/>
              </a:rPr>
              <a:t>        </a:t>
            </a:r>
            <a:r>
              <a:rPr lang="en-US" sz="1100" dirty="0" err="1" smtClean="0">
                <a:solidFill>
                  <a:prstClr val="black"/>
                </a:solidFill>
                <a:latin typeface="Lucida Console" panose="020B0609040504020204" pitchFamily="49" charset="0"/>
              </a:rPr>
              <a:t>WindowsFeature</a:t>
            </a:r>
            <a:r>
              <a:rPr lang="en-US" sz="1100" dirty="0" smtClean="0">
                <a:solidFill>
                  <a:prstClr val="black"/>
                </a:solidFill>
                <a:latin typeface="Lucida Console" panose="020B0609040504020204" pitchFamily="49" charset="0"/>
              </a:rPr>
              <a:t> </a:t>
            </a:r>
            <a:r>
              <a:rPr lang="en-US" sz="1100" dirty="0" err="1" smtClean="0">
                <a:solidFill>
                  <a:srgbClr val="8A2BE2"/>
                </a:solidFill>
                <a:latin typeface="Lucida Console" panose="020B0609040504020204" pitchFamily="49" charset="0"/>
              </a:rPr>
              <a:t>XPSViewerFoo</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Ensure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smtClean="0">
                <a:solidFill>
                  <a:srgbClr val="8B0000"/>
                </a:solidFill>
                <a:latin typeface="Lucida Console" panose="020B0609040504020204" pitchFamily="49" charset="0"/>
              </a:rPr>
              <a:t>“Present"</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Name   </a:t>
            </a:r>
            <a:r>
              <a:rPr lang="en-US" sz="1100" dirty="0">
                <a:solidFill>
                  <a:srgbClr val="A9A9A9"/>
                </a:solidFill>
                <a:latin typeface="Lucida Console" panose="020B0609040504020204" pitchFamily="49" charset="0"/>
              </a:rPr>
              <a:t>=</a:t>
            </a:r>
            <a:r>
              <a:rPr lang="en-US" sz="1100" dirty="0">
                <a:solidFill>
                  <a:prstClr val="black"/>
                </a:solidFill>
                <a:latin typeface="Lucida Console" panose="020B0609040504020204" pitchFamily="49" charset="0"/>
              </a:rPr>
              <a:t> </a:t>
            </a:r>
            <a:r>
              <a:rPr lang="en-US" sz="1100" dirty="0">
                <a:solidFill>
                  <a:srgbClr val="8B0000"/>
                </a:solidFill>
                <a:latin typeface="Lucida Console" panose="020B0609040504020204" pitchFamily="49" charset="0"/>
              </a:rPr>
              <a:t>"XPS-Viewer"</a:t>
            </a:r>
            <a:endParaRPr lang="en-US" sz="1100" dirty="0">
              <a:solidFill>
                <a:prstClr val="black"/>
              </a:solidFill>
              <a:latin typeface="Lucida Console" panose="020B0609040504020204" pitchFamily="49" charset="0"/>
            </a:endParaRP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    }</a:t>
            </a:r>
          </a:p>
          <a:p>
            <a:r>
              <a:rPr lang="en-US" sz="1100" dirty="0">
                <a:solidFill>
                  <a:prstClr val="black"/>
                </a:solidFill>
                <a:latin typeface="Lucida Console" panose="020B0609040504020204" pitchFamily="49" charset="0"/>
              </a:rPr>
              <a:t>}</a:t>
            </a: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Generate the MOF file from the Configuration</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00FF"/>
                </a:solidFill>
                <a:latin typeface="Lucida Console" panose="020B0609040504020204" pitchFamily="49" charset="0"/>
              </a:rPr>
              <a:t>foo</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View the generated MOF</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err="1">
                <a:solidFill>
                  <a:srgbClr val="0000FF"/>
                </a:solidFill>
                <a:latin typeface="Lucida Console" panose="020B0609040504020204" pitchFamily="49" charset="0"/>
              </a:rPr>
              <a:t>psedit</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.\foo\CraigFimDev626.mof</a:t>
            </a:r>
            <a:endParaRPr lang="en-US" sz="1100" dirty="0">
              <a:solidFill>
                <a:prstClr val="black"/>
              </a:solidFill>
              <a:latin typeface="Lucida Console" panose="020B0609040504020204" pitchFamily="49" charset="0"/>
            </a:endParaRPr>
          </a:p>
          <a:p>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 Process the configuration in the LCM</a:t>
            </a:r>
            <a:endParaRPr lang="en-US" sz="1100" dirty="0">
              <a:solidFill>
                <a:prstClr val="black"/>
              </a:solidFill>
              <a:latin typeface="Lucida Console" panose="020B0609040504020204" pitchFamily="49" charset="0"/>
            </a:endParaRPr>
          </a:p>
          <a:p>
            <a:r>
              <a:rPr lang="en-US" sz="1100" dirty="0">
                <a:solidFill>
                  <a:srgbClr val="006400"/>
                </a:solidFill>
                <a:latin typeface="Lucida Console" panose="020B0609040504020204" pitchFamily="49" charset="0"/>
              </a:rPr>
              <a:t>###</a:t>
            </a:r>
            <a:endParaRPr lang="en-US" sz="1100" dirty="0">
              <a:solidFill>
                <a:prstClr val="black"/>
              </a:solidFill>
              <a:latin typeface="Lucida Console" panose="020B0609040504020204" pitchFamily="49" charset="0"/>
            </a:endParaRPr>
          </a:p>
          <a:p>
            <a:r>
              <a:rPr lang="en-US" sz="1100" dirty="0">
                <a:solidFill>
                  <a:srgbClr val="0000FF"/>
                </a:solidFill>
                <a:latin typeface="Lucida Console" panose="020B0609040504020204" pitchFamily="49" charset="0"/>
              </a:rPr>
              <a:t>Start-</a:t>
            </a:r>
            <a:r>
              <a:rPr lang="en-US" sz="1100" dirty="0" err="1">
                <a:solidFill>
                  <a:srgbClr val="0000FF"/>
                </a:solidFill>
                <a:latin typeface="Lucida Console" panose="020B0609040504020204" pitchFamily="49" charset="0"/>
              </a:rPr>
              <a:t>DscConfiguration</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-Wait</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-Verbose</a:t>
            </a:r>
            <a:r>
              <a:rPr lang="en-US" sz="1100" dirty="0">
                <a:solidFill>
                  <a:prstClr val="black"/>
                </a:solidFill>
                <a:latin typeface="Lucida Console" panose="020B0609040504020204" pitchFamily="49" charset="0"/>
              </a:rPr>
              <a:t> </a:t>
            </a:r>
            <a:r>
              <a:rPr lang="en-US" sz="1100" dirty="0">
                <a:solidFill>
                  <a:srgbClr val="000080"/>
                </a:solidFill>
                <a:latin typeface="Lucida Console" panose="020B0609040504020204" pitchFamily="49" charset="0"/>
              </a:rPr>
              <a:t>-Path</a:t>
            </a:r>
            <a:r>
              <a:rPr lang="en-US" sz="1100" dirty="0">
                <a:solidFill>
                  <a:prstClr val="black"/>
                </a:solidFill>
                <a:latin typeface="Lucida Console" panose="020B0609040504020204" pitchFamily="49" charset="0"/>
              </a:rPr>
              <a:t> </a:t>
            </a:r>
            <a:r>
              <a:rPr lang="en-US" sz="1100" dirty="0">
                <a:solidFill>
                  <a:srgbClr val="8A2BE2"/>
                </a:solidFill>
                <a:latin typeface="Lucida Console" panose="020B0609040504020204" pitchFamily="49" charset="0"/>
              </a:rPr>
              <a:t>.\Foo </a:t>
            </a:r>
          </a:p>
          <a:p>
            <a:endParaRPr lang="en-US" sz="900" dirty="0"/>
          </a:p>
        </p:txBody>
      </p:sp>
    </p:spTree>
    <p:extLst>
      <p:ext uri="{BB962C8B-B14F-4D97-AF65-F5344CB8AC3E}">
        <p14:creationId xmlns:p14="http://schemas.microsoft.com/office/powerpoint/2010/main" val="421038567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3|10.2"/>
</p:tagLst>
</file>

<file path=ppt/tags/tag2.xml><?xml version="1.0" encoding="utf-8"?>
<p:tagLst xmlns:a="http://schemas.openxmlformats.org/drawingml/2006/main" xmlns:r="http://schemas.openxmlformats.org/officeDocument/2006/relationships" xmlns:p="http://schemas.openxmlformats.org/presentationml/2006/main">
  <p:tag name="TIMING" val="|11.4|19.7|7.7|12.1"/>
</p:tagLst>
</file>

<file path=ppt/theme/theme1.xml><?xml version="1.0" encoding="utf-8"?>
<a:theme xmlns:a="http://schemas.openxmlformats.org/drawingml/2006/main" name="SSL Management Direction_Final">
  <a:themeElements>
    <a:clrScheme name="Custom 325">
      <a:dk1>
        <a:srgbClr val="505050"/>
      </a:dk1>
      <a:lt1>
        <a:srgbClr val="FFFFFF"/>
      </a:lt1>
      <a:dk2>
        <a:srgbClr val="008272"/>
      </a:dk2>
      <a:lt2>
        <a:srgbClr val="D2D2D2"/>
      </a:lt2>
      <a:accent1>
        <a:srgbClr val="008272"/>
      </a:accent1>
      <a:accent2>
        <a:srgbClr val="68217A"/>
      </a:accent2>
      <a:accent3>
        <a:srgbClr val="00B0F0"/>
      </a:accent3>
      <a:accent4>
        <a:srgbClr val="008272"/>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699496" fontAlgn="base">
          <a:spcBef>
            <a:spcPct val="0"/>
          </a:spcBef>
          <a:spcAft>
            <a:spcPct val="0"/>
          </a:spcAft>
          <a:defRPr sz="15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0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edgile">
  <a:themeElements>
    <a:clrScheme name="Edgile-v3">
      <a:dk1>
        <a:srgbClr val="000000"/>
      </a:dk1>
      <a:lt1>
        <a:srgbClr val="FFFFFF"/>
      </a:lt1>
      <a:dk2>
        <a:srgbClr val="363644"/>
      </a:dk2>
      <a:lt2>
        <a:srgbClr val="808080"/>
      </a:lt2>
      <a:accent1>
        <a:srgbClr val="3E71BC"/>
      </a:accent1>
      <a:accent2>
        <a:srgbClr val="44BCB9"/>
      </a:accent2>
      <a:accent3>
        <a:srgbClr val="6545B5"/>
      </a:accent3>
      <a:accent4>
        <a:srgbClr val="926EC8"/>
      </a:accent4>
      <a:accent5>
        <a:srgbClr val="98BC26"/>
      </a:accent5>
      <a:accent6>
        <a:srgbClr val="F6A727"/>
      </a:accent6>
      <a:hlink>
        <a:srgbClr val="3E71BC"/>
      </a:hlink>
      <a:folHlink>
        <a:srgbClr val="334897"/>
      </a:folHlink>
    </a:clrScheme>
    <a:fontScheme name="Segoe UI for Edgil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t" anchorCtr="1">
        <a:spAutoFit/>
      </a:bodyPr>
      <a:lstStyle>
        <a:defPPr algn="ctr">
          <a:defRPr dirty="0" smtClean="0">
            <a:solidFill>
              <a:schemeClr val="tx2"/>
            </a:solidFill>
            <a:latin typeface="+mj-lt"/>
          </a:defRPr>
        </a:defPPr>
      </a:lstStyle>
    </a:txDef>
  </a:objectDefaults>
  <a:extraClrSchemeLst/>
</a:theme>
</file>

<file path=ppt/theme/theme3.xml><?xml version="1.0" encoding="utf-8"?>
<a:theme xmlns:a="http://schemas.openxmlformats.org/drawingml/2006/main" name="1_edgile">
  <a:themeElements>
    <a:clrScheme name="Edgile-v3">
      <a:dk1>
        <a:srgbClr val="000000"/>
      </a:dk1>
      <a:lt1>
        <a:srgbClr val="FFFFFF"/>
      </a:lt1>
      <a:dk2>
        <a:srgbClr val="363644"/>
      </a:dk2>
      <a:lt2>
        <a:srgbClr val="808080"/>
      </a:lt2>
      <a:accent1>
        <a:srgbClr val="3E71BC"/>
      </a:accent1>
      <a:accent2>
        <a:srgbClr val="44BCB9"/>
      </a:accent2>
      <a:accent3>
        <a:srgbClr val="6545B5"/>
      </a:accent3>
      <a:accent4>
        <a:srgbClr val="926EC8"/>
      </a:accent4>
      <a:accent5>
        <a:srgbClr val="98BC26"/>
      </a:accent5>
      <a:accent6>
        <a:srgbClr val="F6A727"/>
      </a:accent6>
      <a:hlink>
        <a:srgbClr val="3E71BC"/>
      </a:hlink>
      <a:folHlink>
        <a:srgbClr val="33489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t" anchorCtr="1">
        <a:spAutoFit/>
      </a:bodyPr>
      <a:lstStyle>
        <a:defPPr algn="ctr">
          <a:defRPr dirty="0" smtClean="0">
            <a:solidFill>
              <a:schemeClr val="tx2"/>
            </a:solidFill>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C9F46AF4EC9248B080455DF0C7EDC0" ma:contentTypeVersion="0" ma:contentTypeDescription="Create a new document." ma:contentTypeScope="" ma:versionID="136e7d32316fb2eec2405c0ec759369b">
  <xsd:schema xmlns:xsd="http://www.w3.org/2001/XMLSchema" xmlns:xs="http://www.w3.org/2001/XMLSchema" xmlns:p="http://schemas.microsoft.com/office/2006/metadata/properties" targetNamespace="http://schemas.microsoft.com/office/2006/metadata/properties" ma:root="true" ma:fieldsID="e0d247b3896abe4567a342e934c440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79DAB46D-51F0-40D8-82CB-F35EF6443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19672</TotalTime>
  <Words>2498</Words>
  <Application>Microsoft Office PowerPoint</Application>
  <PresentationFormat>Custom</PresentationFormat>
  <Paragraphs>780</Paragraphs>
  <Slides>41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Arial</vt:lpstr>
      <vt:lpstr>Calibri</vt:lpstr>
      <vt:lpstr>Consolas</vt:lpstr>
      <vt:lpstr>Lucida Console</vt:lpstr>
      <vt:lpstr>Segoe UI</vt:lpstr>
      <vt:lpstr>Segoe UI Light</vt:lpstr>
      <vt:lpstr>Segoe UI Semibold</vt:lpstr>
      <vt:lpstr>Segoe UI Symbol</vt:lpstr>
      <vt:lpstr>Wingdings</vt:lpstr>
      <vt:lpstr>SSL Management Direction_Final</vt:lpstr>
      <vt:lpstr>edgile</vt:lpstr>
      <vt:lpstr>1_edgile</vt:lpstr>
      <vt:lpstr>PowerPoint Presentation</vt:lpstr>
      <vt:lpstr>What is DSC?</vt:lpstr>
      <vt:lpstr>Get-Help</vt:lpstr>
      <vt:lpstr>PowerShell Desired State Configuration…</vt:lpstr>
      <vt:lpstr>Configuration Management Platform</vt:lpstr>
      <vt:lpstr>DIY versus DSC</vt:lpstr>
      <vt:lpstr>DSC Decouples …</vt:lpstr>
      <vt:lpstr>Simple DSC Demo</vt:lpstr>
      <vt:lpstr>Simple DSC Configuration</vt:lpstr>
      <vt:lpstr>DSC Waves</vt:lpstr>
      <vt:lpstr>Wave 0 – October 25th, 2013</vt:lpstr>
      <vt:lpstr>Wave 1 – December 26th, 2013</vt:lpstr>
      <vt:lpstr>Wave 2 – February 7th, 2014</vt:lpstr>
      <vt:lpstr>Wave 3 – March 28th, 2014</vt:lpstr>
      <vt:lpstr>Wave 4 – June 6th, 2014</vt:lpstr>
      <vt:lpstr>Wave 5 – July 17th, 2014</vt:lpstr>
      <vt:lpstr>Wave 6 – August 20th, 2014</vt:lpstr>
      <vt:lpstr>Wave 7 – September 26th, 2014</vt:lpstr>
      <vt:lpstr>DSC Resources</vt:lpstr>
      <vt:lpstr>Custom DSC Resources</vt:lpstr>
      <vt:lpstr>Building a Custom DSC Resource</vt:lpstr>
      <vt:lpstr>Configuration Migration for FIM</vt:lpstr>
      <vt:lpstr>Prescribed Approach - TechNet</vt:lpstr>
      <vt:lpstr>Config Migration Script</vt:lpstr>
      <vt:lpstr>Good, Bad, Ugly</vt:lpstr>
      <vt:lpstr>Prescribed Approach - Craig</vt:lpstr>
      <vt:lpstr>Imperative Configuration Script</vt:lpstr>
      <vt:lpstr>Good, Bad, Ugly</vt:lpstr>
      <vt:lpstr>The Desired Approach</vt:lpstr>
      <vt:lpstr>PowerPoint Presentation</vt:lpstr>
      <vt:lpstr>Desired State Configuration for FIM</vt:lpstr>
      <vt:lpstr>DSC Resource for FIM Service</vt:lpstr>
      <vt:lpstr>DSC Resource for FIM Sync</vt:lpstr>
      <vt:lpstr>Sample FIM Configuration in DSC</vt:lpstr>
      <vt:lpstr>Sample MPR</vt:lpstr>
      <vt:lpstr>Sample Set</vt:lpstr>
      <vt:lpstr>Sample WorkflowDefinition</vt:lpstr>
      <vt:lpstr>Sample EmailTemplate</vt:lpstr>
      <vt:lpstr>FIM DSC Demo</vt:lpstr>
      <vt:lpstr>FIM Configuration Management</vt:lpstr>
      <vt:lpstr>PowerPoint Presentation</vt:lpstr>
    </vt:vector>
  </TitlesOfParts>
  <Company>Craig Martin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Desired State Configuration for FIM</dc:title>
  <dc:subject>Desired State Configuration for FIM</dc:subject>
  <dc:creator>Craig Martin (Edgile Inc.)</dc:creator>
  <cp:keywords>PowerShell;DSC;Desired State Configuration;DevOps;Kittens</cp:keywords>
  <dc:description/>
  <cp:lastModifiedBy>Carol Wapshere</cp:lastModifiedBy>
  <cp:revision>139</cp:revision>
  <dcterms:created xsi:type="dcterms:W3CDTF">2012-11-27T23:08:51Z</dcterms:created>
  <dcterms:modified xsi:type="dcterms:W3CDTF">2014-10-15T19:51:00Z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0x010100F0C9F46AF4EC9248B080455DF0C7EDC0</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59;#Microsoft IT Access Strategy|a461e9fc-f583-404c-b9ed-4643901e80f6</vt:lpwstr>
  </property>
  <property fmtid="{D5CDD505-2E9C-101B-9397-08002B2CF9AE}" pid="7" name="DocVizMetadataToken">
    <vt:lpwstr>600x382x1</vt:lpwstr>
  </property>
</Properties>
</file>