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0" r:id="rId5"/>
  </p:sldMasterIdLst>
  <p:notesMasterIdLst>
    <p:notesMasterId r:id="rId24"/>
  </p:notesMasterIdLst>
  <p:sldIdLst>
    <p:sldId id="276" r:id="rId6"/>
    <p:sldId id="277" r:id="rId7"/>
    <p:sldId id="278" r:id="rId8"/>
    <p:sldId id="256" r:id="rId9"/>
    <p:sldId id="268" r:id="rId10"/>
    <p:sldId id="273" r:id="rId11"/>
    <p:sldId id="258" r:id="rId12"/>
    <p:sldId id="271" r:id="rId13"/>
    <p:sldId id="272" r:id="rId14"/>
    <p:sldId id="274" r:id="rId15"/>
    <p:sldId id="265" r:id="rId16"/>
    <p:sldId id="266" r:id="rId17"/>
    <p:sldId id="282" r:id="rId18"/>
    <p:sldId id="267" r:id="rId19"/>
    <p:sldId id="280" r:id="rId20"/>
    <p:sldId id="281" r:id="rId21"/>
    <p:sldId id="270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B5E"/>
    <a:srgbClr val="CBCBCB"/>
    <a:srgbClr val="0000FF"/>
    <a:srgbClr val="C4B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0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 smtClean="0"/>
              <a:t>Join Effort for</a:t>
            </a:r>
            <a:r>
              <a:rPr lang="en-AU" baseline="0" dirty="0" smtClean="0"/>
              <a:t> manually managed accounts</a:t>
            </a:r>
            <a:endParaRPr lang="en-A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Easy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Percent</c:v>
                </c:pt>
                <c:pt idx="1">
                  <c:v>Effort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Hard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Percent</c:v>
                </c:pt>
                <c:pt idx="1">
                  <c:v>Effort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</c:v>
                </c:pt>
                <c:pt idx="1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Hard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Percent</c:v>
                </c:pt>
                <c:pt idx="1">
                  <c:v>Effort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0569216"/>
        <c:axId val="300570848"/>
      </c:barChart>
      <c:catAx>
        <c:axId val="30056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570848"/>
        <c:crosses val="autoZero"/>
        <c:auto val="1"/>
        <c:lblAlgn val="ctr"/>
        <c:lblOffset val="100"/>
        <c:noMultiLvlLbl val="0"/>
      </c:catAx>
      <c:valAx>
        <c:axId val="30057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56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E868F7-9DA6-495C-92B6-BD9DA2EB3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fld id="{594D967E-9A00-434B-AE1F-A89E2DA17A8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Cover page and last page</a:t>
            </a:r>
          </a:p>
        </p:txBody>
      </p:sp>
    </p:spTree>
    <p:extLst>
      <p:ext uri="{BB962C8B-B14F-4D97-AF65-F5344CB8AC3E}">
        <p14:creationId xmlns:p14="http://schemas.microsoft.com/office/powerpoint/2010/main" val="284248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fld id="{6C650CA4-6F06-46E0-B842-A40BC52166A3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Grey Slide</a:t>
            </a:r>
          </a:p>
        </p:txBody>
      </p:sp>
    </p:spTree>
    <p:extLst>
      <p:ext uri="{BB962C8B-B14F-4D97-AF65-F5344CB8AC3E}">
        <p14:creationId xmlns:p14="http://schemas.microsoft.com/office/powerpoint/2010/main" val="317587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aseline="0">
                <a:solidFill>
                  <a:srgbClr val="04325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4325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B58B7-E8F3-47E5-923C-8244F7AFDF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8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AC612-F9E1-4C94-9F99-3D33DAF605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8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9B68F-E50D-40DE-AE8C-E7C10F979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3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140" y="211139"/>
            <a:ext cx="154254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1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6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98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39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63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45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48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4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308304" cy="864096"/>
          </a:xfrm>
        </p:spPr>
        <p:txBody>
          <a:bodyPr/>
          <a:lstStyle>
            <a:lvl1pPr algn="l">
              <a:defRPr sz="3600" b="1" i="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196752"/>
            <a:ext cx="7128792" cy="4899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94009-AF99-4E7D-AEB5-E737C1B66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54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76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80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19/11/2014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79EE7-9EB5-45FB-A1FD-D1319C546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7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53DCE-10C8-472D-8E35-DD16EB3AD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0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39DB5-C912-4054-BF49-7E3B5DC510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0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F691D-04B4-4CA7-93DF-26BC1D3E3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3DCAB-4AB9-4434-9802-11AD6EC08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2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1A36F-32BC-444C-B96E-7DA466FE81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1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EA1FE-E697-4105-A9A8-27F020278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8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0"/>
            <a:ext cx="7128792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00000" y="1080000"/>
            <a:ext cx="72000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67925C-87EE-45F4-BF78-3168B80D4C6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0" baseline="0">
          <a:solidFill>
            <a:schemeClr val="bg1"/>
          </a:solidFill>
          <a:latin typeface="Calibri" pitchFamily="34" charset="0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1" charset="0"/>
        </a:defRPr>
      </a:lvl9pPr>
    </p:titleStyle>
    <p:bodyStyle>
      <a:lvl1pPr marL="446088" indent="-446088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903288" indent="-4572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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347788" indent="-4445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t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793875" indent="-422275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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238375" indent="-4445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54B7756-2A9C-4A16-B59F-AF4B262C1789}" type="datetimeFigureOut">
              <a:rPr lang="en-A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19/11/2014</a:t>
            </a:fld>
            <a:endParaRPr lang="en-AU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AU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061101F-BC5C-4C2B-944B-7644F7DEAF3F}" type="slidenum">
              <a:rPr lang="en-A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785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nifysolutions.jira.com/wiki/display/FIMTEAMCOM/Group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goverco.com/2014/11/securing-your-active-directory-data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nifysolutions.jira.com/wiki/display/FIMTEAMCOM/Group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nifysolutions.jira.com/wiki/display/FIMTEAMCOM/Designing+and+scheduling+Housekeeping+policy+entirely+within+the+FIM+Porta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nifysolutions.jira.com/wiki/display/FIMTEAMCOM/Data+Quality+Scrip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sergroup@thefimteam.com" TargetMode="External"/><Relationship Id="rId2" Type="http://schemas.openxmlformats.org/officeDocument/2006/relationships/hyperlink" Target="http://blogs.technet.com/b/ad/archive/2014/11/18/microsoft-identity-manager-preview-release-1-is-now-available.asp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pshere.com/missmiis/phase-one-joins-and-data-match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42480" y="2269419"/>
            <a:ext cx="5769593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4050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ea typeface="+mn-ea"/>
              </a:rPr>
              <a:t>The FIM Team User Group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689" y="4727349"/>
            <a:ext cx="3700463" cy="3786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2238" y="4714199"/>
            <a:ext cx="428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b="1" dirty="0">
                <a:solidFill>
                  <a:srgbClr val="E7E6E6">
                    <a:lumMod val="50000"/>
                  </a:srgbClr>
                </a:solidFill>
                <a:latin typeface="Euphemia" panose="020B0503040102020104" pitchFamily="34" charset="0"/>
                <a:ea typeface="+mn-ea"/>
              </a:rPr>
              <a:t>Proudly sponsored by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97441" y="2979011"/>
            <a:ext cx="299120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3300" b="1" dirty="0" smtClean="0">
                <a:solidFill>
                  <a:srgbClr val="6D6F71"/>
                </a:solidFill>
                <a:latin typeface="Calibri" panose="020F0502020204030204"/>
                <a:ea typeface="+mn-ea"/>
              </a:rPr>
              <a:t>November 2014</a:t>
            </a:r>
            <a:endParaRPr lang="en-AU" sz="3300" b="1" dirty="0">
              <a:solidFill>
                <a:srgbClr val="6D6F71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7488832" cy="864096"/>
          </a:xfrm>
        </p:spPr>
        <p:txBody>
          <a:bodyPr/>
          <a:lstStyle/>
          <a:p>
            <a:r>
              <a:rPr lang="en-AU" dirty="0" smtClean="0"/>
              <a:t>Data Analysis – how clean is my data?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268760"/>
            <a:ext cx="5760640" cy="4899248"/>
          </a:xfrm>
        </p:spPr>
        <p:txBody>
          <a:bodyPr/>
          <a:lstStyle/>
          <a:p>
            <a:r>
              <a:rPr lang="en-AU" sz="2800" dirty="0" smtClean="0"/>
              <a:t>Useful SQL to know:</a:t>
            </a:r>
          </a:p>
          <a:p>
            <a:pPr lvl="1"/>
            <a:r>
              <a:rPr lang="en-AU" sz="2400" dirty="0"/>
              <a:t>b</a:t>
            </a:r>
            <a:r>
              <a:rPr lang="en-AU" sz="2400" dirty="0" smtClean="0"/>
              <a:t>ulk insert</a:t>
            </a:r>
          </a:p>
          <a:p>
            <a:pPr lvl="1"/>
            <a:r>
              <a:rPr lang="en-AU" sz="2400" dirty="0"/>
              <a:t>h</a:t>
            </a:r>
            <a:r>
              <a:rPr lang="en-AU" sz="2400" dirty="0" smtClean="0"/>
              <a:t>aving count</a:t>
            </a:r>
          </a:p>
          <a:p>
            <a:pPr lvl="1"/>
            <a:r>
              <a:rPr lang="en-AU" sz="2400" dirty="0" smtClean="0"/>
              <a:t>inner and outer joins</a:t>
            </a:r>
          </a:p>
          <a:p>
            <a:pPr lvl="1"/>
            <a:r>
              <a:rPr lang="en-AU" sz="2400" dirty="0" err="1" smtClean="0"/>
              <a:t>isnull</a:t>
            </a:r>
            <a:r>
              <a:rPr lang="en-AU" sz="2400" dirty="0" smtClean="0"/>
              <a:t>(column,’’)</a:t>
            </a:r>
          </a:p>
          <a:p>
            <a:pPr lvl="1"/>
            <a:endParaRPr lang="en-AU" sz="2400" dirty="0"/>
          </a:p>
          <a:p>
            <a:r>
              <a:rPr lang="en-AU" sz="2800" dirty="0" smtClean="0"/>
              <a:t>Side-by-side import to Metaverse:</a:t>
            </a:r>
          </a:p>
          <a:p>
            <a:pPr lvl="1"/>
            <a:r>
              <a:rPr lang="en-AU" sz="2400" dirty="0" err="1" smtClean="0"/>
              <a:t>HR:department</a:t>
            </a:r>
            <a:r>
              <a:rPr lang="en-AU" sz="2400" dirty="0" smtClean="0"/>
              <a:t> </a:t>
            </a:r>
            <a:r>
              <a:rPr lang="en-AU" sz="2400" dirty="0" smtClean="0">
                <a:sym typeface="Wingdings" panose="05000000000000000000" pitchFamily="2" charset="2"/>
              </a:rPr>
              <a:t> department</a:t>
            </a:r>
          </a:p>
          <a:p>
            <a:pPr lvl="1"/>
            <a:r>
              <a:rPr lang="en-AU" sz="2400" dirty="0" err="1" smtClean="0">
                <a:sym typeface="Wingdings" panose="05000000000000000000" pitchFamily="2" charset="2"/>
              </a:rPr>
              <a:t>AD:department</a:t>
            </a:r>
            <a:r>
              <a:rPr lang="en-AU" sz="2400" dirty="0" smtClean="0">
                <a:sym typeface="Wingdings" panose="05000000000000000000" pitchFamily="2" charset="2"/>
              </a:rPr>
              <a:t>  </a:t>
            </a:r>
            <a:r>
              <a:rPr lang="en-AU" sz="2400" dirty="0" err="1" smtClean="0">
                <a:sym typeface="Wingdings" panose="05000000000000000000" pitchFamily="2" charset="2"/>
              </a:rPr>
              <a:t>department_AD</a:t>
            </a:r>
            <a:endParaRPr lang="en-AU" sz="2400" dirty="0" smtClean="0">
              <a:sym typeface="Wingdings" panose="05000000000000000000" pitchFamily="2" charset="2"/>
            </a:endParaRPr>
          </a:p>
          <a:p>
            <a:pPr lvl="1"/>
            <a:endParaRPr lang="en-AU" sz="2400" dirty="0">
              <a:sym typeface="Wingdings" panose="05000000000000000000" pitchFamily="2" charset="2"/>
            </a:endParaRPr>
          </a:p>
          <a:p>
            <a:r>
              <a:rPr lang="en-AU" dirty="0" err="1" smtClean="0">
                <a:sym typeface="Wingdings" panose="05000000000000000000" pitchFamily="2" charset="2"/>
              </a:rPr>
              <a:t>IdFix</a:t>
            </a:r>
            <a:r>
              <a:rPr lang="en-AU" dirty="0" smtClean="0">
                <a:sym typeface="Wingdings" panose="05000000000000000000" pitchFamily="2" charset="2"/>
              </a:rPr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86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000" y="108000"/>
            <a:ext cx="7200000" cy="900000"/>
          </a:xfrm>
        </p:spPr>
        <p:txBody>
          <a:bodyPr/>
          <a:lstStyle/>
          <a:p>
            <a:pPr algn="l"/>
            <a:r>
              <a:rPr lang="en-AU" dirty="0" smtClean="0"/>
              <a:t>Data Analysis - Groups</a:t>
            </a:r>
            <a:endParaRPr lang="en-AU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604464" cy="5040000"/>
          </a:xfrm>
        </p:spPr>
        <p:txBody>
          <a:bodyPr/>
          <a:lstStyle/>
          <a:p>
            <a:pPr marL="514350" indent="-457200">
              <a:buSzPct val="75000"/>
            </a:pPr>
            <a:r>
              <a:rPr lang="en-AU" dirty="0" smtClean="0"/>
              <a:t>Groups are a good candidate for management if:</a:t>
            </a:r>
          </a:p>
          <a:p>
            <a:pPr marL="960438" lvl="1" indent="-446088"/>
            <a:r>
              <a:rPr lang="en-AU" dirty="0" smtClean="0"/>
              <a:t>All members are FIM-managed</a:t>
            </a:r>
          </a:p>
          <a:p>
            <a:pPr marL="960438" lvl="1" indent="-446088"/>
            <a:r>
              <a:rPr lang="en-AU" dirty="0" smtClean="0"/>
              <a:t>Are not nested and contain no member groups</a:t>
            </a:r>
          </a:p>
          <a:p>
            <a:pPr marL="960438" lvl="1" indent="-446088"/>
            <a:r>
              <a:rPr lang="en-AU" dirty="0" smtClean="0"/>
              <a:t>Can be replaced by criteria</a:t>
            </a:r>
          </a:p>
          <a:p>
            <a:pPr marL="960438" lvl="1" indent="-446088"/>
            <a:endParaRPr lang="en-AU" dirty="0"/>
          </a:p>
          <a:p>
            <a:pPr marL="57150" indent="0">
              <a:buNone/>
            </a:pPr>
            <a:r>
              <a:rPr lang="en-AU" dirty="0" smtClean="0"/>
              <a:t>Script: Analyse-ADGroups.ps1</a:t>
            </a:r>
          </a:p>
          <a:p>
            <a:pPr marL="57150" indent="0">
              <a:buNone/>
            </a:pPr>
            <a:r>
              <a:rPr lang="en-AU" sz="2400" dirty="0">
                <a:hlinkClick r:id="rId2"/>
              </a:rPr>
              <a:t>https://</a:t>
            </a:r>
            <a:r>
              <a:rPr lang="en-AU" sz="2400" dirty="0" smtClean="0">
                <a:hlinkClick r:id="rId2"/>
              </a:rPr>
              <a:t>unifysolutions.jira.com/wiki/display/FIMTEAMCOM/Groups</a:t>
            </a:r>
            <a:r>
              <a:rPr lang="en-A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90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Implementation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899248"/>
          </a:xfrm>
        </p:spPr>
        <p:txBody>
          <a:bodyPr/>
          <a:lstStyle/>
          <a:p>
            <a:r>
              <a:rPr lang="en-AU" dirty="0" smtClean="0"/>
              <a:t>AD Backup and restore – see </a:t>
            </a:r>
            <a:r>
              <a:rPr lang="en-AU" dirty="0" err="1" smtClean="0"/>
              <a:t>Søren’s</a:t>
            </a:r>
            <a:r>
              <a:rPr lang="en-AU" dirty="0" smtClean="0"/>
              <a:t> scripts at:</a:t>
            </a:r>
          </a:p>
          <a:p>
            <a:pPr marL="0" indent="0">
              <a:buNone/>
            </a:pPr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blog.goverco.com/2014/11/securing-your-active-directory-data.html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Export all attributes as there may be unexpected knock-on changes from a first export.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97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Load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4899248"/>
          </a:xfrm>
        </p:spPr>
        <p:txBody>
          <a:bodyPr/>
          <a:lstStyle/>
          <a:p>
            <a:r>
              <a:rPr lang="en-AU" dirty="0" smtClean="0"/>
              <a:t>Don’t reverse flows – use a script to insert data directly in the FIM Portal</a:t>
            </a:r>
          </a:p>
          <a:p>
            <a:pPr lvl="1"/>
            <a:r>
              <a:rPr lang="en-AU" dirty="0" smtClean="0"/>
              <a:t>See ConvertTo-FIMManagedGroup.ps1</a:t>
            </a:r>
          </a:p>
          <a:p>
            <a:pPr marL="457200" lvl="1" indent="0">
              <a:buNone/>
            </a:pPr>
            <a:r>
              <a:rPr lang="en-AU" sz="2400" dirty="0" smtClean="0">
                <a:hlinkClick r:id="rId2"/>
              </a:rPr>
              <a:t>https</a:t>
            </a:r>
            <a:r>
              <a:rPr lang="en-AU" sz="2400" dirty="0">
                <a:hlinkClick r:id="rId2"/>
              </a:rPr>
              <a:t>://</a:t>
            </a:r>
            <a:r>
              <a:rPr lang="en-AU" sz="2400" dirty="0" smtClean="0">
                <a:hlinkClick r:id="rId2"/>
              </a:rPr>
              <a:t>unifysolutions.jira.com/wiki/display/FIMTEAMCOM/Groups</a:t>
            </a:r>
            <a:r>
              <a:rPr lang="en-AU" sz="2400" dirty="0" smtClean="0"/>
              <a:t> </a:t>
            </a:r>
          </a:p>
          <a:p>
            <a:pPr marL="342900" indent="-342900"/>
            <a:r>
              <a:rPr lang="en-AU" dirty="0" smtClean="0"/>
              <a:t>Disable all WF MPRs during bulk load</a:t>
            </a:r>
          </a:p>
          <a:p>
            <a:pPr marL="342900" indent="-342900"/>
            <a:r>
              <a:rPr lang="en-AU" dirty="0" smtClean="0"/>
              <a:t>Selectively run WF using Transition-In MPRs</a:t>
            </a:r>
          </a:p>
          <a:p>
            <a:pPr marL="342900" indent="-342900"/>
            <a:r>
              <a:rPr lang="en-AU" dirty="0" smtClean="0"/>
              <a:t>OR – update data with scripts. Slower but can be stopped.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23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Maintaining Data Quality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6672" cy="4680520"/>
          </a:xfrm>
        </p:spPr>
        <p:txBody>
          <a:bodyPr/>
          <a:lstStyle/>
          <a:p>
            <a:r>
              <a:rPr lang="en-AU" dirty="0" smtClean="0"/>
              <a:t>Sync Service enforces data state – FIM Service does not.</a:t>
            </a:r>
          </a:p>
          <a:p>
            <a:r>
              <a:rPr lang="en-AU" dirty="0" smtClean="0"/>
              <a:t>Workflows can fail for unexpected reasons – data left in inconsistent state.</a:t>
            </a:r>
          </a:p>
          <a:p>
            <a:r>
              <a:rPr lang="en-AU" dirty="0" smtClean="0"/>
              <a:t>Bob’s Housekeeping Policy designed to re-run </a:t>
            </a:r>
            <a:r>
              <a:rPr lang="en-AU" dirty="0"/>
              <a:t>certain workflows: </a:t>
            </a:r>
            <a:r>
              <a:rPr lang="en-AU" sz="2800" dirty="0">
                <a:hlinkClick r:id="rId2"/>
              </a:rPr>
              <a:t>https://</a:t>
            </a:r>
            <a:r>
              <a:rPr lang="en-AU" sz="2800" dirty="0" smtClean="0">
                <a:hlinkClick r:id="rId2"/>
              </a:rPr>
              <a:t>unifysolutions.jira.com/wiki/display/FIMTEAMCOM/Designing+and+scheduling+Housekeeping+policy+entirely+within+the+FIM+Portal</a:t>
            </a:r>
            <a:endParaRPr lang="en-AU" sz="2800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6584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Maintaining Data </a:t>
            </a:r>
            <a:r>
              <a:rPr lang="en-AU" dirty="0" smtClean="0"/>
              <a:t>Quality - Scripted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0" y="1196752"/>
            <a:ext cx="7128792" cy="1800200"/>
          </a:xfrm>
        </p:spPr>
        <p:txBody>
          <a:bodyPr/>
          <a:lstStyle/>
          <a:p>
            <a:r>
              <a:rPr lang="en-AU" dirty="0" smtClean="0"/>
              <a:t>Lighter – can run more frequently</a:t>
            </a:r>
          </a:p>
          <a:p>
            <a:r>
              <a:rPr lang="en-AU" dirty="0" smtClean="0"/>
              <a:t>Add </a:t>
            </a:r>
            <a:r>
              <a:rPr lang="en-AU" dirty="0" smtClean="0"/>
              <a:t>new data checks easily</a:t>
            </a:r>
          </a:p>
          <a:p>
            <a:r>
              <a:rPr lang="en-AU" dirty="0" smtClean="0"/>
              <a:t>Find and fix </a:t>
            </a:r>
            <a:r>
              <a:rPr lang="en-AU" dirty="0" smtClean="0"/>
              <a:t>problems</a:t>
            </a:r>
          </a:p>
          <a:p>
            <a:r>
              <a:rPr lang="en-AU" dirty="0" smtClean="0"/>
              <a:t>Use XPath to find anomalous objects</a:t>
            </a:r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4120" y="3789040"/>
            <a:ext cx="85689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AU" dirty="0" smtClean="0"/>
              <a:t>Example check: Department string value matches </a:t>
            </a:r>
            <a:r>
              <a:rPr lang="en-AU" dirty="0" err="1" smtClean="0"/>
              <a:t>DisplayName</a:t>
            </a:r>
            <a:r>
              <a:rPr lang="en-AU" dirty="0" smtClean="0"/>
              <a:t> of linked Unit object.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dirty="0" smtClean="0"/>
              <a:t>XPath </a:t>
            </a:r>
            <a:r>
              <a:rPr lang="en-AU" dirty="0"/>
              <a:t>can’t do this:</a:t>
            </a:r>
          </a:p>
          <a:p>
            <a:pPr marL="0" indent="0">
              <a:buNone/>
            </a:pPr>
            <a:r>
              <a:rPr lang="en-AU" dirty="0"/>
              <a:t>Objects where Department != Unit/</a:t>
            </a:r>
            <a:r>
              <a:rPr lang="en-AU" dirty="0" err="1"/>
              <a:t>DisplayName</a:t>
            </a:r>
            <a:endParaRPr lang="en-AU" dirty="0"/>
          </a:p>
          <a:p>
            <a:endParaRPr lang="en-AU" sz="1000" dirty="0" smtClean="0"/>
          </a:p>
          <a:p>
            <a:r>
              <a:rPr lang="en-AU" dirty="0" smtClean="0"/>
              <a:t>It can do this:</a:t>
            </a:r>
          </a:p>
          <a:p>
            <a:r>
              <a:rPr lang="en-AU" dirty="0" smtClean="0"/>
              <a:t>Objects where Unit = </a:t>
            </a:r>
            <a:r>
              <a:rPr lang="en-AU" i="1" dirty="0" smtClean="0"/>
              <a:t>GUID</a:t>
            </a:r>
            <a:r>
              <a:rPr lang="en-AU" dirty="0" smtClean="0"/>
              <a:t> and Department != “Health and Safety”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837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Quality Script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Download from </a:t>
            </a:r>
            <a:r>
              <a:rPr lang="en-AU" sz="2800" dirty="0">
                <a:hlinkClick r:id="rId2"/>
              </a:rPr>
              <a:t>https://</a:t>
            </a:r>
            <a:r>
              <a:rPr lang="en-AU" sz="2800" dirty="0" smtClean="0">
                <a:hlinkClick r:id="rId2"/>
              </a:rPr>
              <a:t>unifysolutions.jira.com/wiki/display/FIMTEAMCOM/Data+Quality+Script</a:t>
            </a:r>
            <a:endParaRPr lang="en-AU" sz="28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99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Documenting Data Rules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03270"/>
              </p:ext>
            </p:extLst>
          </p:nvPr>
        </p:nvGraphicFramePr>
        <p:xfrm>
          <a:off x="251520" y="1556792"/>
          <a:ext cx="8784978" cy="346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1368152"/>
                <a:gridCol w="1080120"/>
                <a:gridCol w="1440160"/>
                <a:gridCol w="2016224"/>
                <a:gridCol w="2016226"/>
              </a:tblGrid>
              <a:tr h="537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Attribute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Validation / Limitations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Impact if Incorrect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Remediation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2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First Name</a:t>
                      </a:r>
                      <a:endParaRPr lang="en-AU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Employees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Medium: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Name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attributes wrong in AD. Also effects Account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Name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and Email address generation.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 source data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2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</a:t>
                      </a:r>
                      <a:r>
                        <a:rPr lang="en-AU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Register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Students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2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FIM Portal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Contractors, Externals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95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Account Name</a:t>
                      </a:r>
                      <a:endParaRPr lang="en-AU" sz="1400" dirty="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FIM Provisioning rule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AD users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Unique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in AD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Low: </a:t>
                      </a: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 always match value in AD.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 be changed in AD after provisioning.</a:t>
                      </a:r>
                      <a:endParaRPr lang="en-A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/>
                        <a:t>Status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 smtClean="0"/>
                        <a:t>FIM Workflow sets based on Employee Status, Start Date, End Date.</a:t>
                      </a:r>
                      <a:endParaRPr lang="en-A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All</a:t>
                      </a:r>
                      <a:r>
                        <a:rPr lang="en-AU" sz="1400" baseline="0" dirty="0" smtClean="0"/>
                        <a:t> People</a:t>
                      </a:r>
                      <a:endParaRPr lang="en-A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 smtClean="0"/>
                        <a:t>Active | Inactive</a:t>
                      </a:r>
                      <a:endParaRPr lang="en-A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dirty="0" smtClean="0"/>
                        <a:t>High: </a:t>
                      </a:r>
                      <a:r>
                        <a:rPr lang="en-AU" sz="1400" dirty="0" smtClean="0"/>
                        <a:t>Affects </a:t>
                      </a:r>
                      <a:r>
                        <a:rPr lang="en-AU" sz="1400" dirty="0"/>
                        <a:t>enabling/disabling of </a:t>
                      </a:r>
                      <a:r>
                        <a:rPr lang="en-AU" sz="1400" dirty="0" smtClean="0"/>
                        <a:t>linked user accounts.</a:t>
                      </a:r>
                      <a:endParaRPr lang="en-A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/>
                        <a:t>Data Quality </a:t>
                      </a:r>
                      <a:r>
                        <a:rPr lang="en-AU" sz="1400" dirty="0" smtClean="0"/>
                        <a:t>process checks </a:t>
                      </a:r>
                      <a:r>
                        <a:rPr lang="en-AU" sz="1400" dirty="0"/>
                        <a:t>the Status is correct based on the contributing attribute values.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4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348880"/>
            <a:ext cx="63367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 smtClean="0"/>
              <a:t>No December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 smtClean="0"/>
              <a:t>Bob will present a session on FIM Event Broker in January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 smtClean="0"/>
              <a:t>Please get in touch if you want to present, or have an idea for a discussion topic</a:t>
            </a:r>
            <a:endParaRPr lang="en-A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764704"/>
            <a:ext cx="262892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4050" b="1" dirty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ea typeface="+mn-ea"/>
              </a:rPr>
              <a:t>Next year…</a:t>
            </a:r>
            <a:endParaRPr lang="en-AU" sz="4050" b="1" dirty="0">
              <a:solidFill>
                <a:srgbClr val="5B9BD5">
                  <a:lumMod val="75000"/>
                </a:srgb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49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3502" y="1047165"/>
            <a:ext cx="322902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AU" sz="4050" b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  <a:ea typeface="+mn-ea"/>
              </a:rPr>
              <a:t>Housekeeping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6729" y="2777490"/>
            <a:ext cx="73961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3240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100" dirty="0">
                <a:solidFill>
                  <a:prstClr val="black"/>
                </a:solidFill>
                <a:latin typeface="Calibri" panose="020F0502020204030204"/>
                <a:ea typeface="+mn-ea"/>
              </a:rPr>
              <a:t>I am speaking now – check your audio settings if you can’t hear</a:t>
            </a:r>
          </a:p>
          <a:p>
            <a:pPr marL="214313" indent="-3240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1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marL="214313" indent="-3240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100" dirty="0">
                <a:solidFill>
                  <a:prstClr val="black"/>
                </a:solidFill>
                <a:latin typeface="Calibri" panose="020F0502020204030204"/>
                <a:ea typeface="+mn-ea"/>
              </a:rPr>
              <a:t>Keep your mic muted unless speaking</a:t>
            </a:r>
          </a:p>
          <a:p>
            <a:pPr marL="214313" indent="-3240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1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marL="214313" indent="-3240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100" dirty="0">
                <a:solidFill>
                  <a:prstClr val="black"/>
                </a:solidFill>
                <a:latin typeface="Calibri" panose="020F0502020204030204"/>
                <a:ea typeface="+mn-ea"/>
              </a:rPr>
              <a:t>If you speak, identify yourself first</a:t>
            </a:r>
          </a:p>
          <a:p>
            <a:pPr marL="214313" indent="-3240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1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marL="214313" indent="-3240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100" dirty="0">
                <a:solidFill>
                  <a:prstClr val="black"/>
                </a:solidFill>
                <a:latin typeface="Calibri" panose="020F0502020204030204"/>
                <a:ea typeface="+mn-ea"/>
              </a:rPr>
              <a:t>Make sure you can see the chat window and feel free to use it</a:t>
            </a:r>
          </a:p>
          <a:p>
            <a:pPr marL="214313" indent="-21431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21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33" y="4576203"/>
            <a:ext cx="683098" cy="6982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6" y="3315588"/>
            <a:ext cx="628650" cy="5994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409" y="2705385"/>
            <a:ext cx="478483" cy="4917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075" y="3967753"/>
            <a:ext cx="670856" cy="60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0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47" y="986510"/>
            <a:ext cx="240706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5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NEWS</a:t>
            </a:r>
            <a:endParaRPr lang="en-AU" sz="405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4325" y="2113669"/>
            <a:ext cx="6711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MIM CTP preview available </a:t>
            </a:r>
            <a:r>
              <a:rPr lang="en-US" sz="2100" dirty="0"/>
              <a:t>- see </a:t>
            </a:r>
            <a:r>
              <a:rPr lang="en-US" sz="2100" dirty="0">
                <a:hlinkClick r:id="rId2"/>
              </a:rPr>
              <a:t>http://</a:t>
            </a:r>
            <a:r>
              <a:rPr lang="en-US" sz="2100" dirty="0" smtClean="0">
                <a:hlinkClick r:id="rId2"/>
              </a:rPr>
              <a:t>blogs.technet.com/b/ad/archive/2014/11/18/microsoft-identity-manager-preview-release-1-is-now-available.aspx</a:t>
            </a:r>
            <a:r>
              <a:rPr lang="en-US" sz="2100" dirty="0" smtClean="0"/>
              <a:t> </a:t>
            </a:r>
            <a:endParaRPr lang="en-AU" sz="2100" dirty="0"/>
          </a:p>
        </p:txBody>
      </p:sp>
      <p:sp>
        <p:nvSpPr>
          <p:cNvPr id="2" name="Rectangle 1"/>
          <p:cNvSpPr/>
          <p:nvPr/>
        </p:nvSpPr>
        <p:spPr>
          <a:xfrm>
            <a:off x="844322" y="5091407"/>
            <a:ext cx="72934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50" dirty="0"/>
              <a:t>If you have news for next month drop an email to </a:t>
            </a:r>
            <a:r>
              <a:rPr lang="en-AU" sz="1650" dirty="0">
                <a:hlinkClick r:id="rId3"/>
              </a:rPr>
              <a:t>usergroup@thefimteam.com</a:t>
            </a:r>
            <a:r>
              <a:rPr lang="en-AU" sz="165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30396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676400" y="2667000"/>
            <a:ext cx="6629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US" sz="3800" dirty="0" smtClean="0">
                <a:solidFill>
                  <a:srgbClr val="262673"/>
                </a:solidFill>
                <a:latin typeface="Arial" charset="0"/>
                <a:cs typeface="Arial" charset="0"/>
              </a:rPr>
              <a:t>It’s all about the data</a:t>
            </a:r>
            <a:endParaRPr lang="en-US" sz="3800" dirty="0">
              <a:solidFill>
                <a:srgbClr val="262673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Data analysis</a:t>
            </a:r>
          </a:p>
          <a:p>
            <a:r>
              <a:rPr lang="en-AU" dirty="0" smtClean="0"/>
              <a:t>Joins</a:t>
            </a:r>
          </a:p>
          <a:p>
            <a:r>
              <a:rPr lang="en-AU" dirty="0" smtClean="0"/>
              <a:t>Solution implementation</a:t>
            </a:r>
          </a:p>
          <a:p>
            <a:r>
              <a:rPr lang="en-AU" dirty="0" smtClean="0"/>
              <a:t>Maintaining data quality</a:t>
            </a:r>
          </a:p>
        </p:txBody>
      </p:sp>
    </p:spTree>
    <p:extLst>
      <p:ext uri="{BB962C8B-B14F-4D97-AF65-F5344CB8AC3E}">
        <p14:creationId xmlns:p14="http://schemas.microsoft.com/office/powerpoint/2010/main" val="15249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Typical Data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340768"/>
            <a:ext cx="7128792" cy="4755232"/>
          </a:xfrm>
        </p:spPr>
        <p:txBody>
          <a:bodyPr/>
          <a:lstStyle/>
          <a:p>
            <a:r>
              <a:rPr lang="en-AU" dirty="0" smtClean="0"/>
              <a:t>Estimating join effort</a:t>
            </a:r>
          </a:p>
          <a:p>
            <a:r>
              <a:rPr lang="en-AU" dirty="0" smtClean="0"/>
              <a:t>Estimating data </a:t>
            </a:r>
            <a:r>
              <a:rPr lang="en-AU" dirty="0" smtClean="0"/>
              <a:t>correctness</a:t>
            </a:r>
          </a:p>
          <a:p>
            <a:r>
              <a:rPr lang="en-AU" dirty="0" smtClean="0"/>
              <a:t>What </a:t>
            </a:r>
            <a:r>
              <a:rPr lang="en-AU" dirty="0" smtClean="0"/>
              <a:t>will change when we switch this on</a:t>
            </a:r>
            <a:r>
              <a:rPr lang="en-AU" dirty="0" smtClean="0"/>
              <a:t>?</a:t>
            </a:r>
          </a:p>
          <a:p>
            <a:r>
              <a:rPr lang="en-AU" dirty="0" smtClean="0"/>
              <a:t>Generating group criteria, roles </a:t>
            </a:r>
            <a:r>
              <a:rPr lang="en-AU" dirty="0" err="1" smtClean="0"/>
              <a:t>etc</a:t>
            </a:r>
            <a:endParaRPr lang="en-AU" dirty="0" smtClean="0"/>
          </a:p>
          <a:p>
            <a:r>
              <a:rPr lang="en-AU" dirty="0" smtClean="0"/>
              <a:t>Can </a:t>
            </a:r>
            <a:r>
              <a:rPr lang="en-AU" dirty="0" smtClean="0"/>
              <a:t>I have an updated copy of that report.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164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962400" y="1066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Join Effort</a:t>
            </a:r>
            <a:br>
              <a:rPr lang="en-AU" dirty="0" smtClean="0"/>
            </a:br>
            <a:endParaRPr lang="en-AU" dirty="0"/>
          </a:p>
        </p:txBody>
      </p:sp>
      <p:grpSp>
        <p:nvGrpSpPr>
          <p:cNvPr id="3" name="Group 2"/>
          <p:cNvGrpSpPr/>
          <p:nvPr/>
        </p:nvGrpSpPr>
        <p:grpSpPr>
          <a:xfrm>
            <a:off x="539552" y="1610072"/>
            <a:ext cx="7920880" cy="4641304"/>
            <a:chOff x="755576" y="1524000"/>
            <a:chExt cx="7920880" cy="4641304"/>
          </a:xfrm>
        </p:grpSpPr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2528516702"/>
                </p:ext>
              </p:extLst>
            </p:nvPr>
          </p:nvGraphicFramePr>
          <p:xfrm>
            <a:off x="971600" y="1524000"/>
            <a:ext cx="7488832" cy="46413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Rectangle 1"/>
            <p:cNvSpPr/>
            <p:nvPr/>
          </p:nvSpPr>
          <p:spPr bwMode="auto">
            <a:xfrm>
              <a:off x="755576" y="1988840"/>
              <a:ext cx="7920880" cy="288032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11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716016" y="2724952"/>
            <a:ext cx="10801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5-10</a:t>
            </a:r>
            <a:r>
              <a:rPr lang="en-A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%</a:t>
            </a:r>
            <a:endParaRPr lang="en-AU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A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10-15%</a:t>
            </a:r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A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80-85%</a:t>
            </a:r>
            <a:endParaRPr lang="en-AU" sz="2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0" y="2724951"/>
            <a:ext cx="3168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Segoe UI" panose="020B0502040204020203" pitchFamily="34" charset="0"/>
                <a:cs typeface="Segoe UI" panose="020B0502040204020203" pitchFamily="34" charset="0"/>
              </a:rPr>
              <a:t>Very Hard (ask-around identification)</a:t>
            </a:r>
          </a:p>
          <a:p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A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Hard (spellings, accented characters, nicknames</a:t>
            </a:r>
            <a:r>
              <a:rPr lang="en-A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AU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Easy</a:t>
            </a:r>
            <a:endParaRPr lang="en-A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 Rules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899248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>
                <a:hlinkClick r:id="rId2"/>
              </a:rPr>
              <a:t>http://</a:t>
            </a:r>
            <a:r>
              <a:rPr lang="en-AU" sz="2400" dirty="0" smtClean="0">
                <a:hlinkClick r:id="rId2"/>
              </a:rPr>
              <a:t>www.wapshere.com/missmiis/phase-one-joins-and-data-matching</a:t>
            </a:r>
            <a:endParaRPr lang="en-AU" sz="2400" dirty="0" smtClean="0"/>
          </a:p>
          <a:p>
            <a:pPr marL="0" indent="0">
              <a:buNone/>
            </a:pPr>
            <a:endParaRPr lang="en-AU" sz="1000" dirty="0" smtClean="0"/>
          </a:p>
          <a:p>
            <a:r>
              <a:rPr lang="en-AU" sz="2000" dirty="0"/>
              <a:t>Complex join rules are a means to an end – not the end itself.</a:t>
            </a:r>
          </a:p>
          <a:p>
            <a:r>
              <a:rPr lang="en-AU" sz="2000" dirty="0"/>
              <a:t>Breadcrumbing is essential for automation.</a:t>
            </a:r>
          </a:p>
          <a:p>
            <a:r>
              <a:rPr lang="en-AU" sz="2000" dirty="0"/>
              <a:t>When matching on weak rules (</a:t>
            </a:r>
            <a:r>
              <a:rPr lang="en-AU" sz="2000" dirty="0" err="1"/>
              <a:t>eg</a:t>
            </a:r>
            <a:r>
              <a:rPr lang="en-AU" sz="2000" dirty="0"/>
              <a:t>., surname only) then verify the match another way.</a:t>
            </a:r>
          </a:p>
          <a:p>
            <a:r>
              <a:rPr lang="en-AU" sz="2000" dirty="0"/>
              <a:t>You can’t do it all in ILM. CSV, Excel and fuzzy lookup algorithms will also help, but an element of by-hand matching is inevitable.</a:t>
            </a:r>
          </a:p>
          <a:p>
            <a:r>
              <a:rPr lang="en-AU" sz="2000" dirty="0"/>
              <a:t>Get the matching and breadcrumbing sorted out before you start flowing and provisioning</a:t>
            </a:r>
            <a:r>
              <a:rPr lang="en-AU" sz="2000" dirty="0" smtClean="0"/>
              <a:t>. This </a:t>
            </a:r>
            <a:r>
              <a:rPr lang="en-AU" sz="2000" dirty="0"/>
              <a:t>will make for a happier project, stake holders, users and YOU</a:t>
            </a:r>
            <a:r>
              <a:rPr lang="en-AU" sz="2000" dirty="0" smtClean="0"/>
              <a:t>!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342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Really, really difficult joining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4899248"/>
          </a:xfrm>
        </p:spPr>
        <p:txBody>
          <a:bodyPr/>
          <a:lstStyle/>
          <a:p>
            <a:r>
              <a:rPr lang="en-AU" sz="2400" dirty="0" smtClean="0"/>
              <a:t>Use </a:t>
            </a:r>
            <a:r>
              <a:rPr lang="en-AU" sz="2400" dirty="0" err="1" smtClean="0"/>
              <a:t>ResolveJoinSearch</a:t>
            </a:r>
            <a:r>
              <a:rPr lang="en-AU" sz="2400" dirty="0" smtClean="0"/>
              <a:t> method of classic </a:t>
            </a:r>
            <a:r>
              <a:rPr lang="en-AU" sz="2400" dirty="0" err="1" smtClean="0"/>
              <a:t>MAExtension</a:t>
            </a:r>
            <a:r>
              <a:rPr lang="en-AU" sz="2400" dirty="0" smtClean="0"/>
              <a:t> to dump all possible matches to a CSV file for manual matching.</a:t>
            </a:r>
          </a:p>
          <a:p>
            <a:endParaRPr lang="en-AU" sz="1400" dirty="0" smtClean="0"/>
          </a:p>
          <a:p>
            <a:r>
              <a:rPr lang="en-AU" sz="2400" dirty="0" smtClean="0"/>
              <a:t>Add a probability score:</a:t>
            </a:r>
          </a:p>
          <a:p>
            <a:pPr lvl="1"/>
            <a:r>
              <a:rPr lang="en-AU" sz="2000" dirty="0" smtClean="0"/>
              <a:t>+1 for details the same, </a:t>
            </a:r>
            <a:r>
              <a:rPr lang="en-AU" sz="2000" dirty="0" err="1" smtClean="0"/>
              <a:t>eg</a:t>
            </a:r>
            <a:r>
              <a:rPr lang="en-AU" sz="2000" dirty="0" smtClean="0"/>
              <a:t>., location, department</a:t>
            </a:r>
          </a:p>
          <a:p>
            <a:pPr lvl="1"/>
            <a:r>
              <a:rPr lang="en-AU" sz="2000" dirty="0" smtClean="0"/>
              <a:t>+1 for name similar:</a:t>
            </a:r>
          </a:p>
          <a:p>
            <a:pPr lvl="2"/>
            <a:r>
              <a:rPr lang="en-AU" sz="1800" dirty="0" smtClean="0"/>
              <a:t>Remove all punctuation characters</a:t>
            </a:r>
          </a:p>
          <a:p>
            <a:pPr lvl="2"/>
            <a:r>
              <a:rPr lang="en-AU" sz="1800" dirty="0" smtClean="0"/>
              <a:t>Remove </a:t>
            </a:r>
            <a:r>
              <a:rPr lang="en-AU" sz="1800" dirty="0" err="1" smtClean="0"/>
              <a:t>Diacritcs</a:t>
            </a:r>
            <a:endParaRPr lang="en-AU" sz="1800" dirty="0" smtClean="0"/>
          </a:p>
          <a:p>
            <a:pPr lvl="2"/>
            <a:r>
              <a:rPr lang="en-AU" sz="1800" dirty="0" smtClean="0"/>
              <a:t>One name contained in the other – </a:t>
            </a:r>
            <a:r>
              <a:rPr lang="en-AU" sz="1800" dirty="0" err="1" smtClean="0"/>
              <a:t>eg</a:t>
            </a:r>
            <a:r>
              <a:rPr lang="en-AU" sz="1800" dirty="0" smtClean="0"/>
              <a:t>., Liz, Elizabeth</a:t>
            </a:r>
          </a:p>
          <a:p>
            <a:pPr lvl="2"/>
            <a:r>
              <a:rPr lang="en-AU" sz="1800" dirty="0" err="1" smtClean="0"/>
              <a:t>Levenshtein</a:t>
            </a:r>
            <a:r>
              <a:rPr lang="en-AU" sz="1800" dirty="0" smtClean="0"/>
              <a:t> distance, </a:t>
            </a:r>
            <a:r>
              <a:rPr lang="en-AU" sz="1800" dirty="0" err="1" smtClean="0"/>
              <a:t>Soundex</a:t>
            </a:r>
            <a:endParaRPr lang="en-AU" sz="1800" dirty="0" smtClean="0"/>
          </a:p>
          <a:p>
            <a:pPr lvl="2"/>
            <a:endParaRPr lang="en-AU" sz="1800" dirty="0" smtClean="0"/>
          </a:p>
          <a:p>
            <a:r>
              <a:rPr lang="en-AU" sz="2400" dirty="0" smtClean="0"/>
              <a:t>Matching done by hand. Import identifiers from CSV, either to source or through a CSV MA.</a:t>
            </a:r>
          </a:p>
        </p:txBody>
      </p:sp>
    </p:spTree>
    <p:extLst>
      <p:ext uri="{BB962C8B-B14F-4D97-AF65-F5344CB8AC3E}">
        <p14:creationId xmlns:p14="http://schemas.microsoft.com/office/powerpoint/2010/main" val="13645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9F46AF4EC9248B080455DF0C7EDC0" ma:contentTypeVersion="1" ma:contentTypeDescription="Create a new document." ma:contentTypeScope="" ma:versionID="1e9cdc4846bed2f0b11e60ecab0b8841">
  <xsd:schema xmlns:xsd="http://www.w3.org/2001/XMLSchema" xmlns:xs="http://www.w3.org/2001/XMLSchema" xmlns:p="http://schemas.microsoft.com/office/2006/metadata/properties" xmlns:ns3="90367897-60b0-4343-88c2-4a43de53f9d4" targetNamespace="http://schemas.microsoft.com/office/2006/metadata/properties" ma:root="true" ma:fieldsID="d9233d6e9a5c3138d890c0e585ea3901" ns3:_="">
    <xsd:import namespace="90367897-60b0-4343-88c2-4a43de53f9d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67897-60b0-4343-88c2-4a43de53f9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EF05F1-BBFF-4F4F-BB71-DDF9AA13C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67897-60b0-4343-88c2-4a43de53f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0DDA5B-9589-4A0B-9CB5-4C3A1A997E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8519C3-2445-4EC4-87D9-07D159287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UNIFY Powerpoint template</Template>
  <TotalTime>28804</TotalTime>
  <Words>770</Words>
  <Application>Microsoft Office PowerPoint</Application>
  <PresentationFormat>On-screen Show (4:3)</PresentationFormat>
  <Paragraphs>148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Euphemia</vt:lpstr>
      <vt:lpstr>Segoe UI</vt:lpstr>
      <vt:lpstr>Times</vt:lpstr>
      <vt:lpstr>Times New Roman</vt:lpstr>
      <vt:lpstr>Wingdings</vt:lpstr>
      <vt:lpstr>Blank Presentation</vt:lpstr>
      <vt:lpstr>Office Theme</vt:lpstr>
      <vt:lpstr>PowerPoint Presentation</vt:lpstr>
      <vt:lpstr>PowerPoint Presentation</vt:lpstr>
      <vt:lpstr>PowerPoint Presentation</vt:lpstr>
      <vt:lpstr>PowerPoint Presentation</vt:lpstr>
      <vt:lpstr>Agenda</vt:lpstr>
      <vt:lpstr>Typical Data questions</vt:lpstr>
      <vt:lpstr> Join Effort </vt:lpstr>
      <vt:lpstr>Join Rules</vt:lpstr>
      <vt:lpstr>Really, really difficult joining</vt:lpstr>
      <vt:lpstr>Data Analysis – how clean is my data?</vt:lpstr>
      <vt:lpstr>Data Analysis - Groups</vt:lpstr>
      <vt:lpstr>Implementation</vt:lpstr>
      <vt:lpstr>Data Load</vt:lpstr>
      <vt:lpstr>Maintaining Data Quality</vt:lpstr>
      <vt:lpstr>Maintaining Data Quality - Scripted</vt:lpstr>
      <vt:lpstr>Data Quality Script</vt:lpstr>
      <vt:lpstr>Documenting Data Rules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Carol Wapshere</cp:lastModifiedBy>
  <cp:revision>49</cp:revision>
  <dcterms:created xsi:type="dcterms:W3CDTF">2014-08-17T03:42:57Z</dcterms:created>
  <dcterms:modified xsi:type="dcterms:W3CDTF">2014-11-19T21:08:12Z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0x010100F0C9F46AF4EC9248B080455DF0C7EDC0</vt:lpwstr>
  </property>
  <property fmtid="{D5CDD505-2E9C-101B-9397-08002B2CF9AE}" pid="3" name="IsMyDocuments">
    <vt:bool>true</vt:bool>
  </property>
</Properties>
</file>